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0" r:id="rId5"/>
    <p:sldId id="259" r:id="rId6"/>
    <p:sldId id="260" r:id="rId7"/>
    <p:sldId id="261" r:id="rId8"/>
    <p:sldId id="27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51" autoAdjust="0"/>
    <p:restoredTop sz="94660"/>
  </p:normalViewPr>
  <p:slideViewPr>
    <p:cSldViewPr>
      <p:cViewPr varScale="1">
        <p:scale>
          <a:sx n="106" d="100"/>
          <a:sy n="106" d="100"/>
        </p:scale>
        <p:origin x="-112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22" name="Subtítu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03/07/2016</a:t>
            </a:fld>
            <a:endParaRPr lang="pt-BR"/>
          </a:p>
        </p:txBody>
      </p:sp>
      <p:sp>
        <p:nvSpPr>
          <p:cNvPr id="20" name="Espaço Reservado para Rodapé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03/07/2016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03/07/2016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03/07/2016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03/07/2016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Retângulo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03/07/2016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03/07/2016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03/07/2016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03/07/2016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" name="Retângulo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03/07/2016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03/07/2016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9" name="Fluxograma: Processo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uxograma: Processo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zz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sca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Espaço Reservado para Título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24" name="Espaço Reservado para Dat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E700DB3-DBF0-4086-B675-117E7A9610B8}" type="datetimeFigureOut">
              <a:rPr lang="pt-BR" smtClean="0"/>
              <a:pPr/>
              <a:t>03/07/2016</a:t>
            </a:fld>
            <a:endParaRPr lang="pt-BR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pt-BR"/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5" name="Retângulo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t-BR" b="1" dirty="0" smtClean="0"/>
              <a:t>A expansão ultramarina européia</a:t>
            </a:r>
            <a:endParaRPr lang="pt-BR" b="1" dirty="0"/>
          </a:p>
        </p:txBody>
      </p:sp>
      <p:pic>
        <p:nvPicPr>
          <p:cNvPr id="4" name="Imagem 3" descr="12924510_463244100546650_8460278210953151043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2143116"/>
            <a:ext cx="3824211" cy="2867024"/>
          </a:xfrm>
          <a:prstGeom prst="rect">
            <a:avLst/>
          </a:prstGeom>
        </p:spPr>
      </p:pic>
      <p:pic>
        <p:nvPicPr>
          <p:cNvPr id="6" name="Imagem 5" descr="Bolh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0" y="5214950"/>
            <a:ext cx="1905000" cy="1314450"/>
          </a:xfrm>
          <a:prstGeom prst="rect">
            <a:avLst/>
          </a:prstGeom>
        </p:spPr>
      </p:pic>
      <p:pic>
        <p:nvPicPr>
          <p:cNvPr id="7" name="Imagem 6" descr="hqdefault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8" y="2143116"/>
            <a:ext cx="3857620" cy="2893215"/>
          </a:xfrm>
          <a:prstGeom prst="rect">
            <a:avLst/>
          </a:prstGeom>
        </p:spPr>
      </p:pic>
      <p:pic>
        <p:nvPicPr>
          <p:cNvPr id="8" name="Imagem 7" descr="13344712_1708352662757569_1394244862878700912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44" y="5072074"/>
            <a:ext cx="4572000" cy="1666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1538" y="142852"/>
            <a:ext cx="7358114" cy="3143272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pt-BR" dirty="0" smtClean="0"/>
              <a:t>Portugal escolhido para propagar a fé cristã;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As viagens ultramarinas eram organizadas por governos e companhias de comércio com o objetivo de exploração;</a:t>
            </a:r>
          </a:p>
        </p:txBody>
      </p:sp>
      <p:pic>
        <p:nvPicPr>
          <p:cNvPr id="5" name="Imagem 4" descr="13406715_1822290461325370_640992138651326967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3500438"/>
            <a:ext cx="4543425" cy="2667000"/>
          </a:xfrm>
          <a:prstGeom prst="rect">
            <a:avLst/>
          </a:prstGeom>
        </p:spPr>
      </p:pic>
      <p:pic>
        <p:nvPicPr>
          <p:cNvPr id="6" name="Imagem 5" descr="age-of-empires-iii-scan_000345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3429000"/>
            <a:ext cx="3714776" cy="2786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14414" y="142852"/>
            <a:ext cx="7500990" cy="1571636"/>
          </a:xfrm>
        </p:spPr>
        <p:txBody>
          <a:bodyPr/>
          <a:lstStyle/>
          <a:p>
            <a:pPr lvl="1"/>
            <a:r>
              <a:rPr lang="pt-BR" dirty="0" smtClean="0"/>
              <a:t>Necessidade de obter metais preciosos;</a:t>
            </a:r>
          </a:p>
          <a:p>
            <a:pPr lvl="1"/>
            <a:r>
              <a:rPr lang="pt-BR" dirty="0" smtClean="0"/>
              <a:t>Necessidade de obter produtos orientais;</a:t>
            </a:r>
          </a:p>
          <a:p>
            <a:pPr lvl="1"/>
            <a:r>
              <a:rPr lang="pt-BR" dirty="0" smtClean="0"/>
              <a:t>Dever missionário</a:t>
            </a:r>
            <a:endParaRPr lang="pt-BR" dirty="0"/>
          </a:p>
        </p:txBody>
      </p:sp>
      <p:pic>
        <p:nvPicPr>
          <p:cNvPr id="4" name="Imagem 3" descr="13413167_1814324088813017_8325868831880654758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32" y="4429132"/>
            <a:ext cx="4572000" cy="1933575"/>
          </a:xfrm>
          <a:prstGeom prst="rect">
            <a:avLst/>
          </a:prstGeom>
        </p:spPr>
      </p:pic>
      <p:pic>
        <p:nvPicPr>
          <p:cNvPr id="5" name="Imagem 4" descr="13428516_972219522898396_5526701130576291386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1928802"/>
            <a:ext cx="3286118" cy="2439030"/>
          </a:xfrm>
          <a:prstGeom prst="rect">
            <a:avLst/>
          </a:prstGeom>
        </p:spPr>
      </p:pic>
      <p:pic>
        <p:nvPicPr>
          <p:cNvPr id="6" name="Imagem 5" descr="ad94368f4a519a8d7c8a2babaa2d245a9727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604" y="2071678"/>
            <a:ext cx="2357454" cy="20717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m 6" descr="moeda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28" y="4714884"/>
            <a:ext cx="2066671" cy="1857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pt-BR" sz="4400" b="1" dirty="0" smtClean="0">
                <a:solidFill>
                  <a:schemeClr val="accent4"/>
                </a:solidFill>
              </a:rPr>
              <a:t>O expansionismo Ibérico</a:t>
            </a:r>
            <a:endParaRPr lang="pt-BR" sz="4400" b="1" dirty="0">
              <a:solidFill>
                <a:schemeClr val="accent4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1538" y="1214422"/>
            <a:ext cx="7498080" cy="48006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Pioneirismo português nas expansões ultramarinas: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Consolidação precoce do regime monárquico;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Escassez de recursos naturais;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Grupo mercantil forte e enriquecido;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Liderança em tecnologia náutica</a:t>
            </a:r>
          </a:p>
          <a:p>
            <a:pPr>
              <a:buFont typeface="Arial" pitchFamily="34" charset="0"/>
              <a:buChar char="•"/>
            </a:pPr>
            <a:r>
              <a:rPr lang="pt-BR" b="1" dirty="0" smtClean="0"/>
              <a:t>Sec. XV: </a:t>
            </a:r>
            <a:r>
              <a:rPr lang="pt-BR" dirty="0" smtClean="0"/>
              <a:t>Portugueses exploram as ilhas da Costa Africana;</a:t>
            </a:r>
            <a:endParaRPr lang="pt-BR" b="1" dirty="0"/>
          </a:p>
        </p:txBody>
      </p:sp>
      <p:pic>
        <p:nvPicPr>
          <p:cNvPr id="4" name="Imagem 3" descr="13434839_482488178622242_3031496745962581919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09725"/>
            <a:ext cx="6096000" cy="3638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1538" y="142852"/>
            <a:ext cx="7498080" cy="6357982"/>
          </a:xfrm>
        </p:spPr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r>
              <a:rPr lang="pt-BR" b="1" dirty="0" smtClean="0"/>
              <a:t>1497: </a:t>
            </a:r>
            <a:r>
              <a:rPr lang="pt-BR" dirty="0" smtClean="0"/>
              <a:t>Vasco da Gama descobre o caminho para as Índias;</a:t>
            </a:r>
          </a:p>
          <a:p>
            <a:pPr lvl="1">
              <a:buFont typeface="Courier New" pitchFamily="49" charset="0"/>
              <a:buChar char="o"/>
            </a:pPr>
            <a:r>
              <a:rPr lang="pt-BR" b="1" dirty="0" smtClean="0"/>
              <a:t>1524: </a:t>
            </a:r>
            <a:r>
              <a:rPr lang="pt-BR" dirty="0" smtClean="0"/>
              <a:t>Refaz o trajeto e implanta as bases do domínio português;</a:t>
            </a:r>
          </a:p>
          <a:p>
            <a:pPr>
              <a:buFont typeface="Courier New" pitchFamily="49" charset="0"/>
              <a:buChar char="o"/>
            </a:pPr>
            <a:r>
              <a:rPr lang="pt-BR" b="1" dirty="0" smtClean="0"/>
              <a:t>1500:</a:t>
            </a:r>
            <a:r>
              <a:rPr lang="pt-BR" dirty="0" smtClean="0"/>
              <a:t> Pedro Álvares Cabral aporta na </a:t>
            </a:r>
            <a:r>
              <a:rPr lang="pt-BR" i="1" dirty="0" smtClean="0"/>
              <a:t>“Ilha de Vera Cruz” </a:t>
            </a:r>
            <a:r>
              <a:rPr lang="pt-BR" dirty="0" smtClean="0"/>
              <a:t>e depois segue para a Índia;</a:t>
            </a:r>
          </a:p>
          <a:p>
            <a:pPr>
              <a:buFont typeface="Courier New" pitchFamily="49" charset="0"/>
              <a:buChar char="o"/>
            </a:pPr>
            <a:r>
              <a:rPr lang="pt-BR" b="1" dirty="0" smtClean="0"/>
              <a:t>1492: </a:t>
            </a:r>
            <a:r>
              <a:rPr lang="pt-BR" dirty="0" smtClean="0"/>
              <a:t>Cristóvão Colombo chega à América e acirra as disputas entre Espanha e Portugal;</a:t>
            </a:r>
          </a:p>
          <a:p>
            <a:pPr>
              <a:buFont typeface="Courier New" pitchFamily="49" charset="0"/>
              <a:buChar char="o"/>
            </a:pPr>
            <a:r>
              <a:rPr lang="pt-BR" dirty="0" smtClean="0"/>
              <a:t>Inglaterra e França só começam a expandir no final do séc. XV.</a:t>
            </a:r>
          </a:p>
          <a:p>
            <a:pPr>
              <a:buFont typeface="Courier New" pitchFamily="49" charset="0"/>
              <a:buChar char="o"/>
            </a:pPr>
            <a:endParaRPr lang="pt-BR" dirty="0"/>
          </a:p>
        </p:txBody>
      </p:sp>
      <p:pic>
        <p:nvPicPr>
          <p:cNvPr id="4" name="Imagem 3" descr="expansão marítima portugues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785794"/>
            <a:ext cx="7163585" cy="5086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4000" b="1" dirty="0" smtClean="0">
                <a:solidFill>
                  <a:schemeClr val="accent5"/>
                </a:solidFill>
              </a:rPr>
              <a:t>O encontro entre as duas culturas</a:t>
            </a:r>
            <a:endParaRPr lang="pt-BR" sz="4000" b="1" dirty="0">
              <a:solidFill>
                <a:schemeClr val="accent5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pt-BR" dirty="0" smtClean="0"/>
              <a:t>Os projetos de expansão marítima ofereciam uma saída para a retração econômica e a crise da ordem feudal;</a:t>
            </a:r>
          </a:p>
          <a:p>
            <a:pPr>
              <a:buFont typeface="Wingdings" pitchFamily="2" charset="2"/>
              <a:buChar char="§"/>
            </a:pPr>
            <a:r>
              <a:rPr lang="pt-BR" dirty="0" smtClean="0"/>
              <a:t>Europa sofria escassez de metais preciosos;</a:t>
            </a:r>
          </a:p>
          <a:p>
            <a:pPr>
              <a:buFont typeface="Wingdings" pitchFamily="2" charset="2"/>
              <a:buChar char="§"/>
            </a:pPr>
            <a:r>
              <a:rPr lang="pt-BR" dirty="0" smtClean="0"/>
              <a:t>Especiarias ajudavam à conservar as carnes;</a:t>
            </a:r>
            <a:endParaRPr lang="pt-BR" dirty="0"/>
          </a:p>
        </p:txBody>
      </p:sp>
      <p:pic>
        <p:nvPicPr>
          <p:cNvPr id="4" name="Imagem 3" descr="13501616_711949198945950_4254213088825905904_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934" y="4550873"/>
            <a:ext cx="3857652" cy="2307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42976" y="142852"/>
            <a:ext cx="7790712" cy="610554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pt-BR" dirty="0" smtClean="0"/>
              <a:t>Conquistas ultramarinas transformaram a Europa e a América:</a:t>
            </a:r>
          </a:p>
          <a:p>
            <a:pPr lvl="1">
              <a:buFont typeface="Wingdings" pitchFamily="2" charset="2"/>
              <a:buChar char="q"/>
            </a:pPr>
            <a:r>
              <a:rPr lang="pt-BR" dirty="0" smtClean="0"/>
              <a:t>Eixo econômico se desloca do mediterrâneo para o Atlântico;</a:t>
            </a:r>
          </a:p>
          <a:p>
            <a:pPr lvl="1">
              <a:buFont typeface="Wingdings" pitchFamily="2" charset="2"/>
              <a:buChar char="q"/>
            </a:pPr>
            <a:r>
              <a:rPr lang="pt-BR" dirty="0" smtClean="0"/>
              <a:t>Italianos perdem o monopólio comercial;</a:t>
            </a:r>
          </a:p>
          <a:p>
            <a:pPr lvl="1">
              <a:buFont typeface="Wingdings" pitchFamily="2" charset="2"/>
              <a:buChar char="q"/>
            </a:pPr>
            <a:r>
              <a:rPr lang="pt-BR" dirty="0" smtClean="0"/>
              <a:t>Portugal, Espanha, Inglaterra e França ganham destaque;</a:t>
            </a:r>
          </a:p>
          <a:p>
            <a:pPr lvl="1">
              <a:buFont typeface="Wingdings" pitchFamily="2" charset="2"/>
              <a:buChar char="q"/>
            </a:pPr>
            <a:r>
              <a:rPr lang="pt-BR" dirty="0" smtClean="0"/>
              <a:t>Plantas e animais novos nos </a:t>
            </a:r>
          </a:p>
          <a:p>
            <a:pPr lvl="1">
              <a:buNone/>
            </a:pPr>
            <a:r>
              <a:rPr lang="pt-BR" dirty="0" smtClean="0"/>
              <a:t>diferentes continentes;</a:t>
            </a:r>
          </a:p>
          <a:p>
            <a:pPr lvl="1">
              <a:buFont typeface="Wingdings" pitchFamily="2" charset="2"/>
              <a:buChar char="q"/>
            </a:pPr>
            <a:r>
              <a:rPr lang="pt-BR" dirty="0" smtClean="0"/>
              <a:t>Novas técnicas, religiões, estruturas políticas e </a:t>
            </a:r>
            <a:r>
              <a:rPr lang="pt-BR" b="1" dirty="0" smtClean="0"/>
              <a:t>doenças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5" name="Imagem 4" descr="astrologia-astrocentro_18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5572140"/>
            <a:ext cx="1828800" cy="914400"/>
          </a:xfrm>
          <a:prstGeom prst="rect">
            <a:avLst/>
          </a:prstGeom>
        </p:spPr>
      </p:pic>
      <p:pic>
        <p:nvPicPr>
          <p:cNvPr id="6" name="Imagem 5" descr="t-rex-e-galinh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430" y="5429264"/>
            <a:ext cx="3809995" cy="1285015"/>
          </a:xfrm>
          <a:prstGeom prst="rect">
            <a:avLst/>
          </a:prstGeom>
        </p:spPr>
      </p:pic>
      <p:pic>
        <p:nvPicPr>
          <p:cNvPr id="7" name="Imagem 6" descr="Paper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958" y="4929198"/>
            <a:ext cx="1506151" cy="1643074"/>
          </a:xfrm>
          <a:prstGeom prst="rect">
            <a:avLst/>
          </a:prstGeom>
        </p:spPr>
      </p:pic>
      <p:pic>
        <p:nvPicPr>
          <p:cNvPr id="8" name="Imagem 7" descr="240px-2005_04_27_1582_Dall_Sheep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768" y="1000108"/>
            <a:ext cx="1333510" cy="1000132"/>
          </a:xfrm>
          <a:prstGeom prst="rect">
            <a:avLst/>
          </a:prstGeom>
        </p:spPr>
      </p:pic>
      <p:pic>
        <p:nvPicPr>
          <p:cNvPr id="9" name="Imagem 8" descr="f09cfc9b-dbc2-4ea9-be59-c370e859be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58016" y="3429000"/>
            <a:ext cx="1500166" cy="997611"/>
          </a:xfrm>
          <a:prstGeom prst="rect">
            <a:avLst/>
          </a:prstGeom>
        </p:spPr>
      </p:pic>
      <p:pic>
        <p:nvPicPr>
          <p:cNvPr id="10" name="Imagem 9" descr="549e43ab76dc3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158" y="285728"/>
            <a:ext cx="3046398" cy="3454600"/>
          </a:xfrm>
          <a:prstGeom prst="rect">
            <a:avLst/>
          </a:prstGeom>
        </p:spPr>
      </p:pic>
      <p:pic>
        <p:nvPicPr>
          <p:cNvPr id="11" name="Imagem 10" descr="HEYRAPAZES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1868" y="1857364"/>
            <a:ext cx="2571768" cy="3310568"/>
          </a:xfrm>
          <a:prstGeom prst="rect">
            <a:avLst/>
          </a:prstGeom>
        </p:spPr>
      </p:pic>
      <p:pic>
        <p:nvPicPr>
          <p:cNvPr id="12" name="Imagem 11" descr="avatar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786" y="4000504"/>
            <a:ext cx="2643206" cy="2643206"/>
          </a:xfrm>
          <a:prstGeom prst="rect">
            <a:avLst/>
          </a:prstGeom>
        </p:spPr>
      </p:pic>
      <p:pic>
        <p:nvPicPr>
          <p:cNvPr id="13" name="Imagem 12" descr="548ba1960d5bd.jpe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7950" y="1571612"/>
            <a:ext cx="2532462" cy="3992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4414" y="0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pt-BR" sz="6000" b="1" dirty="0" smtClean="0">
                <a:solidFill>
                  <a:schemeClr val="accent6"/>
                </a:solidFill>
              </a:rPr>
              <a:t>♥ Bons estudos ♥</a:t>
            </a:r>
            <a:endParaRPr lang="pt-BR" sz="6000" b="1" dirty="0">
              <a:solidFill>
                <a:schemeClr val="accent6"/>
              </a:solidFill>
            </a:endParaRPr>
          </a:p>
        </p:txBody>
      </p:sp>
      <p:pic>
        <p:nvPicPr>
          <p:cNvPr id="5" name="Imagem 4" descr="13507125_976313432467975_6197688593754220293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1142984"/>
            <a:ext cx="4572000" cy="2867025"/>
          </a:xfrm>
          <a:prstGeom prst="rect">
            <a:avLst/>
          </a:prstGeom>
        </p:spPr>
      </p:pic>
      <p:pic>
        <p:nvPicPr>
          <p:cNvPr id="7" name="Imagem 6" descr="13507183_973462262774122_8756593681354598815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6" y="3714752"/>
            <a:ext cx="3148016" cy="2909442"/>
          </a:xfrm>
          <a:prstGeom prst="rect">
            <a:avLst/>
          </a:prstGeom>
        </p:spPr>
      </p:pic>
      <p:pic>
        <p:nvPicPr>
          <p:cNvPr id="8" name="Imagem 7" descr="gip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28" y="4071942"/>
            <a:ext cx="3429000" cy="2590800"/>
          </a:xfrm>
          <a:prstGeom prst="rect">
            <a:avLst/>
          </a:prstGeom>
        </p:spPr>
      </p:pic>
      <p:pic>
        <p:nvPicPr>
          <p:cNvPr id="9" name="Imagem 8" descr="giphy (9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074" y="1214422"/>
            <a:ext cx="1443031" cy="2271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8000" b="1" dirty="0" smtClean="0">
                <a:solidFill>
                  <a:schemeClr val="tx2"/>
                </a:solidFill>
              </a:rPr>
              <a:t>Relembrando</a:t>
            </a:r>
            <a:endParaRPr lang="pt-BR" sz="8000" b="1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Absolutismo</a:t>
            </a:r>
          </a:p>
          <a:p>
            <a:r>
              <a:rPr lang="pt-BR" dirty="0" smtClean="0"/>
              <a:t>Expansão do comércio</a:t>
            </a:r>
          </a:p>
          <a:p>
            <a:r>
              <a:rPr lang="pt-BR" dirty="0" smtClean="0"/>
              <a:t>Renascimento</a:t>
            </a:r>
          </a:p>
          <a:p>
            <a:r>
              <a:rPr lang="pt-BR" dirty="0" smtClean="0"/>
              <a:t>Descobertas científicas e trocas culturais</a:t>
            </a:r>
            <a:endParaRPr lang="pt-BR" dirty="0"/>
          </a:p>
        </p:txBody>
      </p:sp>
      <p:pic>
        <p:nvPicPr>
          <p:cNvPr id="4" name="Imagem 3" descr="giphy (11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0" y="4429132"/>
            <a:ext cx="3381375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8000" b="1" dirty="0" smtClean="0">
                <a:solidFill>
                  <a:schemeClr val="accent1"/>
                </a:solidFill>
              </a:rPr>
              <a:t>Globalização</a:t>
            </a:r>
            <a:endParaRPr lang="pt-BR" sz="8000" b="1" dirty="0">
              <a:solidFill>
                <a:schemeClr val="accent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pt-BR" dirty="0" smtClean="0"/>
              <a:t>Crescente intercâmbio de produtos, capitais e culturas;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Aprimoramento técnico e científico;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Grandes blocos comerciais;</a:t>
            </a:r>
          </a:p>
          <a:p>
            <a:pPr lvl="1">
              <a:buFont typeface="Arial" pitchFamily="34" charset="0"/>
              <a:buChar char="•"/>
            </a:pPr>
            <a:r>
              <a:rPr lang="pt-BR" dirty="0" smtClean="0"/>
              <a:t>Reorganização geopolítica do mundo.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Começou com as grandes navegações;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Contradições e impactos socioculturais;</a:t>
            </a:r>
            <a:endParaRPr lang="pt-BR" dirty="0"/>
          </a:p>
        </p:txBody>
      </p:sp>
      <p:pic>
        <p:nvPicPr>
          <p:cNvPr id="5" name="Imagem 4" descr="12985423_929981223767863_2218357476914290746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70" y="1500174"/>
            <a:ext cx="5705475" cy="4400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giphy (10)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66" y="785794"/>
            <a:ext cx="3048000" cy="2828925"/>
          </a:xfrm>
        </p:spPr>
      </p:pic>
      <p:pic>
        <p:nvPicPr>
          <p:cNvPr id="5" name="Imagem 4" descr="giphy (13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64" y="4214818"/>
            <a:ext cx="3352800" cy="2133600"/>
          </a:xfrm>
          <a:prstGeom prst="rect">
            <a:avLst/>
          </a:prstGeom>
        </p:spPr>
      </p:pic>
      <p:pic>
        <p:nvPicPr>
          <p:cNvPr id="6" name="Imagem 5" descr="imgs-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066" y="1071546"/>
            <a:ext cx="3686302" cy="2071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7200" b="1" dirty="0" smtClean="0">
                <a:solidFill>
                  <a:schemeClr val="accent2"/>
                </a:solidFill>
              </a:rPr>
              <a:t>A expansão</a:t>
            </a:r>
            <a:endParaRPr lang="pt-BR" sz="7200" b="1" dirty="0">
              <a:solidFill>
                <a:schemeClr val="accent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pt-BR" dirty="0" smtClean="0"/>
              <a:t>Tradição mitológica medieval</a:t>
            </a:r>
          </a:p>
          <a:p>
            <a:pPr>
              <a:buFont typeface="Courier New" pitchFamily="49" charset="0"/>
              <a:buChar char="o"/>
            </a:pPr>
            <a:r>
              <a:rPr lang="pt-BR" dirty="0" smtClean="0"/>
              <a:t>Insuficiência de mapas cartográficos</a:t>
            </a:r>
            <a:endParaRPr lang="pt-BR" dirty="0"/>
          </a:p>
        </p:txBody>
      </p:sp>
      <p:pic>
        <p:nvPicPr>
          <p:cNvPr id="4" name="Imagem 3" descr="krak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2714620"/>
            <a:ext cx="3786214" cy="18216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m 4" descr="39-monstros-marinh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8" y="3357562"/>
            <a:ext cx="3175022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 descr="Terra-plan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926" y="4857760"/>
            <a:ext cx="1941814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14414" y="142852"/>
            <a:ext cx="7719274" cy="642942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pt-BR" b="1" dirty="0" smtClean="0"/>
              <a:t>A partir do séc. XV: </a:t>
            </a:r>
            <a:r>
              <a:rPr lang="pt-BR" dirty="0" smtClean="0"/>
              <a:t>grandes viagens de navegação</a:t>
            </a:r>
          </a:p>
          <a:p>
            <a:pPr lvl="1">
              <a:buFont typeface="Wingdings" pitchFamily="2" charset="2"/>
              <a:buChar char="§"/>
            </a:pPr>
            <a:r>
              <a:rPr lang="pt-BR" dirty="0" smtClean="0"/>
              <a:t>Avanço da cartografia;</a:t>
            </a:r>
          </a:p>
          <a:p>
            <a:pPr lvl="1">
              <a:buFont typeface="Wingdings" pitchFamily="2" charset="2"/>
              <a:buChar char="§"/>
            </a:pPr>
            <a:r>
              <a:rPr lang="pt-BR" dirty="0" smtClean="0"/>
              <a:t>Avanço da tecnologia marítima;</a:t>
            </a:r>
          </a:p>
          <a:p>
            <a:pPr lvl="1">
              <a:buFont typeface="Wingdings" pitchFamily="2" charset="2"/>
              <a:buChar char="§"/>
            </a:pPr>
            <a:r>
              <a:rPr lang="pt-BR" dirty="0" smtClean="0"/>
              <a:t>Invenção da caravela;</a:t>
            </a:r>
          </a:p>
          <a:p>
            <a:pPr lvl="1">
              <a:buFont typeface="Wingdings" pitchFamily="2" charset="2"/>
              <a:buChar char="§"/>
            </a:pPr>
            <a:r>
              <a:rPr lang="pt-BR" dirty="0" smtClean="0"/>
              <a:t>Mapas, bússolas, astrolábio e outros instrumentos.</a:t>
            </a:r>
          </a:p>
          <a:p>
            <a:pPr>
              <a:buFont typeface="Wingdings" pitchFamily="2" charset="2"/>
              <a:buChar char="§"/>
            </a:pPr>
            <a:r>
              <a:rPr lang="pt-BR" dirty="0" smtClean="0"/>
              <a:t>O conhecimento cartográfico era segredo de Estado.</a:t>
            </a:r>
            <a:endParaRPr lang="pt-BR" dirty="0"/>
          </a:p>
        </p:txBody>
      </p:sp>
      <p:pic>
        <p:nvPicPr>
          <p:cNvPr id="4" name="Imagem 3" descr="giphy (12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694" y="4214818"/>
            <a:ext cx="2924172" cy="2409119"/>
          </a:xfrm>
          <a:prstGeom prst="rect">
            <a:avLst/>
          </a:prstGeom>
        </p:spPr>
      </p:pic>
      <p:pic>
        <p:nvPicPr>
          <p:cNvPr id="6" name="Imagem 5" descr="mem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66" y="4786322"/>
            <a:ext cx="3167062" cy="1928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solidFill>
                  <a:schemeClr val="accent2"/>
                </a:solidFill>
              </a:rPr>
              <a:t>A visão européia representada nos mapas</a:t>
            </a:r>
            <a:endParaRPr lang="pt-BR" b="1" dirty="0">
              <a:solidFill>
                <a:schemeClr val="accent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800" dirty="0" smtClean="0"/>
              <a:t>Visões ideológicas dominantes nos mapas;</a:t>
            </a:r>
          </a:p>
          <a:p>
            <a:pPr>
              <a:buFont typeface="Wingdings" pitchFamily="2" charset="2"/>
              <a:buChar char="q"/>
            </a:pPr>
            <a:r>
              <a:rPr lang="pt-BR" sz="2800" b="1" dirty="0" smtClean="0"/>
              <a:t>Europa: </a:t>
            </a:r>
            <a:r>
              <a:rPr lang="pt-BR" sz="2800" dirty="0" smtClean="0"/>
              <a:t>ápice da evolução;</a:t>
            </a:r>
          </a:p>
          <a:p>
            <a:pPr>
              <a:buFont typeface="Wingdings" pitchFamily="2" charset="2"/>
              <a:buChar char="q"/>
            </a:pPr>
            <a:r>
              <a:rPr lang="pt-BR" sz="2800" b="1" dirty="0" smtClean="0"/>
              <a:t>América: </a:t>
            </a:r>
            <a:r>
              <a:rPr lang="pt-BR" sz="2800" dirty="0" smtClean="0"/>
              <a:t>desconhece as estruturas políticas;</a:t>
            </a:r>
          </a:p>
          <a:p>
            <a:pPr>
              <a:buFont typeface="Wingdings" pitchFamily="2" charset="2"/>
              <a:buChar char="q"/>
            </a:pPr>
            <a:r>
              <a:rPr lang="pt-BR" sz="2800" b="1" dirty="0" smtClean="0"/>
              <a:t>Visão eurocêntrica</a:t>
            </a:r>
            <a:endParaRPr lang="pt-BR" sz="2800" b="1" dirty="0"/>
          </a:p>
        </p:txBody>
      </p:sp>
      <p:pic>
        <p:nvPicPr>
          <p:cNvPr id="4" name="Imagem 3" descr="eurocentrism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4000504"/>
            <a:ext cx="4929222" cy="2587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13507237_1790609901171859_6752621073762162393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4810" y="357166"/>
            <a:ext cx="4770441" cy="3610959"/>
          </a:xfrm>
        </p:spPr>
      </p:pic>
      <p:pic>
        <p:nvPicPr>
          <p:cNvPr id="5" name="Imagem 4" descr="13512087_666957433468048_7251028017965634838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0" y="571480"/>
            <a:ext cx="2486025" cy="3762375"/>
          </a:xfrm>
          <a:prstGeom prst="rect">
            <a:avLst/>
          </a:prstGeom>
        </p:spPr>
      </p:pic>
      <p:pic>
        <p:nvPicPr>
          <p:cNvPr id="6" name="Imagem 5" descr="giphy (14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496" y="4357694"/>
            <a:ext cx="2466975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6000" b="1" dirty="0" smtClean="0">
                <a:solidFill>
                  <a:schemeClr val="accent3"/>
                </a:solidFill>
              </a:rPr>
              <a:t>Inferno e Paraíso</a:t>
            </a:r>
            <a:endParaRPr lang="pt-BR" sz="6000" b="1" dirty="0">
              <a:solidFill>
                <a:schemeClr val="accent3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pt-BR" dirty="0" smtClean="0"/>
              <a:t> Maniqueísmo entre a Europa e a América;</a:t>
            </a:r>
          </a:p>
          <a:p>
            <a:pPr>
              <a:buFont typeface="Wingdings" pitchFamily="2" charset="2"/>
              <a:buChar char="v"/>
            </a:pPr>
            <a:r>
              <a:rPr lang="pt-BR" dirty="0" smtClean="0"/>
              <a:t> A </a:t>
            </a:r>
            <a:r>
              <a:rPr lang="pt-BR" dirty="0" err="1" smtClean="0"/>
              <a:t>ideia</a:t>
            </a:r>
            <a:r>
              <a:rPr lang="pt-BR" dirty="0" smtClean="0"/>
              <a:t> de conquista de novas terras vinha acompanhada pelo desejo de levar o cristianismo;</a:t>
            </a:r>
          </a:p>
          <a:p>
            <a:pPr>
              <a:buFont typeface="Wingdings" pitchFamily="2" charset="2"/>
              <a:buChar char="v"/>
            </a:pPr>
            <a:r>
              <a:rPr lang="pt-BR" dirty="0" smtClean="0"/>
              <a:t>O pensamento cristão havia se adaptado à política expansionista, e a propagação da fé vinculava-se à empresa marítima;</a:t>
            </a:r>
          </a:p>
        </p:txBody>
      </p:sp>
      <p:pic>
        <p:nvPicPr>
          <p:cNvPr id="5" name="Imagem 4" descr="13335646_1074415789280175_1561625864799049405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143000"/>
            <a:ext cx="4572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ício">
  <a:themeElements>
    <a:clrScheme name="Módulo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Solstí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í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241</TotalTime>
  <Words>428</Words>
  <PresentationFormat>Apresentação na tela (4:3)</PresentationFormat>
  <Paragraphs>60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17" baseType="lpstr">
      <vt:lpstr>Solstício</vt:lpstr>
      <vt:lpstr>A expansão ultramarina européia</vt:lpstr>
      <vt:lpstr>Relembrando</vt:lpstr>
      <vt:lpstr>Globalização</vt:lpstr>
      <vt:lpstr>Slide 4</vt:lpstr>
      <vt:lpstr>A expansão</vt:lpstr>
      <vt:lpstr>Slide 6</vt:lpstr>
      <vt:lpstr>A visão européia representada nos mapas</vt:lpstr>
      <vt:lpstr>Slide 8</vt:lpstr>
      <vt:lpstr>Inferno e Paraíso</vt:lpstr>
      <vt:lpstr>Slide 10</vt:lpstr>
      <vt:lpstr>Slide 11</vt:lpstr>
      <vt:lpstr>O expansionismo Ibérico</vt:lpstr>
      <vt:lpstr>Slide 13</vt:lpstr>
      <vt:lpstr>O encontro entre as duas culturas</vt:lpstr>
      <vt:lpstr>Slide 15</vt:lpstr>
      <vt:lpstr>♥ Bons estudos ♥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expansão ultramarina européia</dc:title>
  <dc:creator>Olga</dc:creator>
  <cp:lastModifiedBy>Olga</cp:lastModifiedBy>
  <cp:revision>21</cp:revision>
  <dcterms:created xsi:type="dcterms:W3CDTF">2016-06-22T14:51:09Z</dcterms:created>
  <dcterms:modified xsi:type="dcterms:W3CDTF">2016-07-04T00:32:33Z</dcterms:modified>
</cp:coreProperties>
</file>