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3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7A8B3-29F7-46A4-80BE-FE11F9202385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F1D89-245E-4D64-80A0-2A842591C4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P= pressão</a:t>
            </a:r>
          </a:p>
          <a:p>
            <a:r>
              <a:rPr lang="pt-BR" dirty="0" smtClean="0"/>
              <a:t>P </a:t>
            </a:r>
            <a:r>
              <a:rPr lang="pt-BR" dirty="0" err="1" smtClean="0"/>
              <a:t>int</a:t>
            </a:r>
            <a:r>
              <a:rPr lang="pt-BR" dirty="0" smtClean="0"/>
              <a:t>&lt; </a:t>
            </a:r>
            <a:r>
              <a:rPr lang="pt-BR" dirty="0" err="1" smtClean="0"/>
              <a:t>Patm</a:t>
            </a:r>
            <a:r>
              <a:rPr lang="pt-BR" dirty="0" smtClean="0"/>
              <a:t>,</a:t>
            </a:r>
            <a:r>
              <a:rPr lang="pt-BR" baseline="0" dirty="0" smtClean="0"/>
              <a:t> logo, o ar entra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1D89-245E-4D64-80A0-2A842591C4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4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 </a:t>
            </a:r>
            <a:r>
              <a:rPr lang="pt-BR" dirty="0" err="1" smtClean="0"/>
              <a:t>int</a:t>
            </a:r>
            <a:r>
              <a:rPr lang="pt-BR" dirty="0" smtClean="0"/>
              <a:t> &gt; P </a:t>
            </a:r>
            <a:r>
              <a:rPr lang="pt-BR" dirty="0" err="1" smtClean="0"/>
              <a:t>atm</a:t>
            </a:r>
            <a:r>
              <a:rPr lang="pt-BR" dirty="0" smtClean="0"/>
              <a:t>, logo, ar</a:t>
            </a:r>
            <a:r>
              <a:rPr lang="pt-BR" baseline="0" dirty="0" smtClean="0"/>
              <a:t> sai.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1D89-245E-4D64-80A0-2A842591C4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2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0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1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5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6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6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2F7A-4B28-4545-8D63-D559D40529D4}" type="datetimeFigureOut">
              <a:rPr lang="en-US" smtClean="0"/>
              <a:t>17-Oct-16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7CFB-D12A-45E9-8129-21331013CC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1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 Respiratório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57314" y="6209731"/>
            <a:ext cx="3170830" cy="494731"/>
          </a:xfrm>
        </p:spPr>
        <p:txBody>
          <a:bodyPr/>
          <a:lstStyle/>
          <a:p>
            <a:r>
              <a:rPr lang="pt-BR" dirty="0" smtClean="0"/>
              <a:t>Luiza Boscolo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5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ventilatória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Inspiração</a:t>
            </a:r>
            <a:r>
              <a:rPr lang="pt-BR" dirty="0" smtClean="0"/>
              <a:t>: Aumento do volume torácico (menor P interna)</a:t>
            </a:r>
          </a:p>
          <a:p>
            <a:pPr lvl="1"/>
            <a:r>
              <a:rPr lang="pt-BR" dirty="0" smtClean="0"/>
              <a:t>Contração do diafragma </a:t>
            </a:r>
            <a:r>
              <a:rPr lang="pt-BR" dirty="0" smtClean="0">
                <a:sym typeface="Wingdings" panose="05000000000000000000" pitchFamily="2" charset="2"/>
              </a:rPr>
              <a:t> abaixamento do diafragma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Contração MIC  elevação das costelas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P interna &lt; P atmosférica  </a:t>
            </a:r>
            <a:r>
              <a:rPr lang="pt-BR" b="1" dirty="0" smtClean="0">
                <a:sym typeface="Wingdings" panose="05000000000000000000" pitchFamily="2" charset="2"/>
              </a:rPr>
              <a:t>AR ENTRA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179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02" y="202861"/>
            <a:ext cx="5168084" cy="63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6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ventilatória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Expiração</a:t>
            </a:r>
            <a:r>
              <a:rPr lang="pt-BR" dirty="0" smtClean="0"/>
              <a:t>: Diminuição do volume torácico (maior P interna)</a:t>
            </a:r>
          </a:p>
          <a:p>
            <a:pPr lvl="1"/>
            <a:r>
              <a:rPr lang="pt-BR" dirty="0" smtClean="0"/>
              <a:t>Relaxamento do diafragma </a:t>
            </a:r>
            <a:r>
              <a:rPr lang="pt-BR" dirty="0" smtClean="0">
                <a:sym typeface="Wingdings" panose="05000000000000000000" pitchFamily="2" charset="2"/>
              </a:rPr>
              <a:t> elevação do diafragma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Relaxamento MIC  abaixamento das costelas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P interna &gt; P atmosférica  </a:t>
            </a:r>
            <a:r>
              <a:rPr lang="pt-BR" b="1" dirty="0" smtClean="0">
                <a:sym typeface="Wingdings" panose="05000000000000000000" pitchFamily="2" charset="2"/>
              </a:rPr>
              <a:t>AR SAI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070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85" y="388756"/>
            <a:ext cx="5087915" cy="61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6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do ritmo respiratório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Centro respiratório no cérebro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ym typeface="Wingdings" panose="05000000000000000000" pitchFamily="2" charset="2"/>
              </a:rPr>
              <a:t>BULBO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O bulbo é altamente sensível a variações de </a:t>
            </a:r>
            <a:r>
              <a:rPr lang="pt-BR" b="1" dirty="0" smtClean="0">
                <a:sym typeface="Wingdings" panose="05000000000000000000" pitchFamily="2" charset="2"/>
              </a:rPr>
              <a:t>concentração de CO2 sanguínea</a:t>
            </a:r>
            <a:r>
              <a:rPr lang="pt-BR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781" y="2885292"/>
            <a:ext cx="31623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5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13" y="2019868"/>
            <a:ext cx="8172950" cy="25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do ritmo respiratório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Alta [CO2]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alta</a:t>
            </a:r>
            <a:r>
              <a:rPr lang="en-US" dirty="0" smtClean="0">
                <a:sym typeface="Wingdings" panose="05000000000000000000" pitchFamily="2" charset="2"/>
              </a:rPr>
              <a:t> [H+] : </a:t>
            </a:r>
            <a:r>
              <a:rPr lang="en-US" dirty="0" err="1" smtClean="0">
                <a:sym typeface="Wingdings" panose="05000000000000000000" pitchFamily="2" charset="2"/>
              </a:rPr>
              <a:t>acidose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Bulbo promove o aumento da frequência respiratória - </a:t>
            </a:r>
            <a:r>
              <a:rPr lang="pt-BR" dirty="0" err="1" smtClean="0">
                <a:sym typeface="Wingdings" panose="05000000000000000000" pitchFamily="2" charset="2"/>
              </a:rPr>
              <a:t>hiperventilação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011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do ritmo respiratório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Baixa [CO2] </a:t>
            </a:r>
            <a:r>
              <a:rPr lang="pt-BR" dirty="0" smtClean="0">
                <a:sym typeface="Wingdings" panose="05000000000000000000" pitchFamily="2" charset="2"/>
              </a:rPr>
              <a:t> baixa [H+]: alcalose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Bulbo promove diminuição do ritmo respiratório - </a:t>
            </a:r>
            <a:r>
              <a:rPr lang="pt-BR" dirty="0" err="1" smtClean="0">
                <a:sym typeface="Wingdings" panose="05000000000000000000" pitchFamily="2" charset="2"/>
              </a:rPr>
              <a:t>hipoventilação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3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p/ direita: no sangue dos tecidos</a:t>
            </a:r>
          </a:p>
          <a:p>
            <a:r>
              <a:rPr lang="pt-BR" dirty="0" smtClean="0"/>
              <a:t>p/ esquerda: no sangue dos capilares alveolares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14" y="3664282"/>
            <a:ext cx="81248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respiratório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Captação O2</a:t>
            </a:r>
          </a:p>
          <a:p>
            <a:r>
              <a:rPr lang="pt-BR" dirty="0" smtClean="0"/>
              <a:t>Eliminação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istema respira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38" y="523988"/>
            <a:ext cx="7287838" cy="53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0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Fossas nasais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Função: </a:t>
            </a:r>
            <a:r>
              <a:rPr lang="pt-BR" b="1" dirty="0" smtClean="0"/>
              <a:t>filtrar, aquecer e umedecer o ar inspirado</a:t>
            </a:r>
          </a:p>
          <a:p>
            <a:r>
              <a:rPr lang="pt-BR" dirty="0" smtClean="0"/>
              <a:t>Revestidas internamente pela </a:t>
            </a:r>
            <a:r>
              <a:rPr lang="pt-BR" b="1" dirty="0" smtClean="0"/>
              <a:t>mucosa nasal</a:t>
            </a:r>
            <a:r>
              <a:rPr lang="pt-BR" dirty="0" smtClean="0"/>
              <a:t>, que possui um grande número de vasos sanguíneos. </a:t>
            </a:r>
            <a:r>
              <a:rPr lang="pt-BR" b="1" dirty="0" smtClean="0"/>
              <a:t>O calor do sangue nesses vasos aquece o ar</a:t>
            </a:r>
            <a:r>
              <a:rPr lang="pt-BR" dirty="0" smtClean="0"/>
              <a:t> e, assim, as demais vias respiratórias e os pulmões recebem ar aquecido e parcialmente filtrado. </a:t>
            </a:r>
          </a:p>
          <a:p>
            <a:r>
              <a:rPr lang="pt-BR" dirty="0" smtClean="0"/>
              <a:t>A mucosa tem, também, pequenos pelos e produz uma substância viscosa, levemente amarelada, denominada </a:t>
            </a:r>
            <a:r>
              <a:rPr lang="pt-BR" b="1" dirty="0" smtClean="0"/>
              <a:t>muco</a:t>
            </a:r>
            <a:r>
              <a:rPr lang="pt-BR" dirty="0" smtClean="0"/>
              <a:t>. Além de lubrificar a mucosa, junto com os </a:t>
            </a:r>
            <a:r>
              <a:rPr lang="pt-BR" b="1" dirty="0" smtClean="0"/>
              <a:t>pelos</a:t>
            </a:r>
            <a:r>
              <a:rPr lang="pt-BR" dirty="0" smtClean="0"/>
              <a:t>, retêm micróbios e partículas de poeira do ar, funcionando como um filtro.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8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Epiglote= </a:t>
            </a:r>
            <a:r>
              <a:rPr lang="pt-BR" dirty="0"/>
              <a:t>pequena cartilagem acima da laringe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Resultado de imagem para epigl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29" y="1690688"/>
            <a:ext cx="4197485" cy="43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670942" y="2301538"/>
            <a:ext cx="194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Durante a deglutição, a epiglote abaixa-se como uma tampa, </a:t>
            </a:r>
            <a:r>
              <a:rPr lang="pt-BR" b="1" dirty="0"/>
              <a:t>para que o alimento não penetre na laringe </a:t>
            </a:r>
            <a:r>
              <a:rPr lang="pt-BR" dirty="0"/>
              <a:t>e </a:t>
            </a:r>
            <a:r>
              <a:rPr lang="pt-BR" dirty="0" smtClean="0"/>
              <a:t>daí, </a:t>
            </a:r>
            <a:r>
              <a:rPr lang="pt-BR" dirty="0"/>
              <a:t>na traqueia, o que provocaria engasgo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7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Traqueia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026624" cy="4206685"/>
          </a:xfrm>
        </p:spPr>
        <p:txBody>
          <a:bodyPr/>
          <a:lstStyle/>
          <a:p>
            <a:r>
              <a:rPr lang="pt-BR" dirty="0" smtClean="0"/>
              <a:t>Tubo vertical cilíndrico cartilaginoso</a:t>
            </a:r>
          </a:p>
          <a:p>
            <a:r>
              <a:rPr lang="pt-BR" b="1" dirty="0" smtClean="0"/>
              <a:t>Conduz o ar inspirado até os brônquios</a:t>
            </a:r>
          </a:p>
          <a:p>
            <a:r>
              <a:rPr lang="pt-BR" b="1" dirty="0" smtClean="0"/>
              <a:t>Cílios e muco</a:t>
            </a:r>
            <a:r>
              <a:rPr lang="pt-BR" dirty="0" smtClean="0"/>
              <a:t>: quando inalamos poeira, bactérias e partículas aderem-se ao muco e são conduzidas para a garganta através dos batimentos dos cílios e eliminados pela tosse.</a:t>
            </a:r>
            <a:endParaRPr lang="en-US" dirty="0"/>
          </a:p>
        </p:txBody>
      </p:sp>
      <p:pic>
        <p:nvPicPr>
          <p:cNvPr id="3074" name="Picture 2" descr="Resultado de imagem para traque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39" y="1027906"/>
            <a:ext cx="3477478" cy="47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8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Brônquios, bronquíolos e alvéolos</a:t>
            </a:r>
            <a:endParaRPr lang="en-US" dirty="0"/>
          </a:p>
        </p:txBody>
      </p:sp>
      <p:pic>
        <p:nvPicPr>
          <p:cNvPr id="5122" name="Picture 2" descr="Resultado de imagem para bronquios direito e esque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19" y="2081215"/>
            <a:ext cx="4907744" cy="35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001302" y="2456597"/>
            <a:ext cx="4531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Nos alvéolos ocorre a troca gasosa entre o ar dos pulmões e o sangue, chamada de </a:t>
            </a:r>
            <a:r>
              <a:rPr lang="pt-BR" sz="3200" b="1" dirty="0" smtClean="0"/>
              <a:t>hematose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3841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Hematose</a:t>
            </a:r>
            <a:endParaRPr lang="en-US" dirty="0"/>
          </a:p>
        </p:txBody>
      </p:sp>
      <p:pic>
        <p:nvPicPr>
          <p:cNvPr id="6146" name="Picture 2" descr="Resultado de imagem para saco alve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6" y="1842448"/>
            <a:ext cx="4915807" cy="46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73755" y="1992573"/>
            <a:ext cx="51861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</a:t>
            </a:r>
            <a:r>
              <a:rPr lang="pt-BR" sz="2800" dirty="0" smtClean="0">
                <a:solidFill>
                  <a:srgbClr val="0070C0"/>
                </a:solidFill>
              </a:rPr>
              <a:t>sangue venoso</a:t>
            </a:r>
            <a:r>
              <a:rPr lang="pt-BR" sz="2800" dirty="0" smtClean="0"/>
              <a:t> (rico em CO2, pobre em O2) é transformado em </a:t>
            </a:r>
            <a:r>
              <a:rPr lang="pt-BR" sz="2800" b="1" dirty="0" smtClean="0">
                <a:solidFill>
                  <a:srgbClr val="FF0000"/>
                </a:solidFill>
              </a:rPr>
              <a:t>sangue arterial </a:t>
            </a:r>
            <a:r>
              <a:rPr lang="pt-BR" sz="2800" dirty="0" smtClean="0"/>
              <a:t>(rico em O2).</a:t>
            </a:r>
          </a:p>
          <a:p>
            <a:endParaRPr lang="pt-BR" sz="2800" dirty="0" smtClean="0"/>
          </a:p>
          <a:p>
            <a:r>
              <a:rPr lang="pt-BR" sz="2800" dirty="0" smtClean="0"/>
              <a:t>O sangue arterial leva, a partir dos capilares alveolares, oxigênio para as demais células do organismo.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94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ventilatória</a:t>
            </a:r>
            <a:endParaRPr lang="en-US" dirty="0"/>
          </a:p>
        </p:txBody>
      </p:sp>
      <p:pic>
        <p:nvPicPr>
          <p:cNvPr id="7170" name="Picture 2" descr="Resultado de imagem para diafragma e musculos intercost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90" y="1690688"/>
            <a:ext cx="6586419" cy="48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4557" y="1690688"/>
            <a:ext cx="223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Diafragma e Músculos </a:t>
            </a:r>
            <a:r>
              <a:rPr lang="pt-BR" dirty="0"/>
              <a:t>i</a:t>
            </a:r>
            <a:r>
              <a:rPr lang="pt-BR" dirty="0" smtClean="0"/>
              <a:t>ntercostais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30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440</Words>
  <Application>Microsoft Office PowerPoint</Application>
  <PresentationFormat>Widescreen</PresentationFormat>
  <Paragraphs>50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do Office</vt:lpstr>
      <vt:lpstr>Sistema Respiratório</vt:lpstr>
      <vt:lpstr>Sistema respiratório</vt:lpstr>
      <vt:lpstr>Apresentação do PowerPoint</vt:lpstr>
      <vt:lpstr>Fossas nasais</vt:lpstr>
      <vt:lpstr>Epiglote= pequena cartilagem acima da laringe </vt:lpstr>
      <vt:lpstr>Traqueia</vt:lpstr>
      <vt:lpstr>Brônquios, bronquíolos e alvéolos</vt:lpstr>
      <vt:lpstr>Hematose</vt:lpstr>
      <vt:lpstr>Mecânica ventilatória</vt:lpstr>
      <vt:lpstr>Mecânica ventilatória</vt:lpstr>
      <vt:lpstr>Apresentação do PowerPoint</vt:lpstr>
      <vt:lpstr>Mecânica ventilatória</vt:lpstr>
      <vt:lpstr>Apresentação do PowerPoint</vt:lpstr>
      <vt:lpstr>Controle do ritmo respiratório</vt:lpstr>
      <vt:lpstr>Apresentação do PowerPoint</vt:lpstr>
      <vt:lpstr>Controle do ritmo respiratório</vt:lpstr>
      <vt:lpstr>Controle do ritmo respiratório</vt:lpstr>
      <vt:lpstr>OBS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Boscolo</dc:creator>
  <cp:lastModifiedBy>Luiza Boscolo</cp:lastModifiedBy>
  <cp:revision>6</cp:revision>
  <dcterms:created xsi:type="dcterms:W3CDTF">2016-10-17T22:56:48Z</dcterms:created>
  <dcterms:modified xsi:type="dcterms:W3CDTF">2016-10-17T23:50:54Z</dcterms:modified>
</cp:coreProperties>
</file>