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2" r:id="rId6"/>
    <p:sldId id="264" r:id="rId7"/>
    <p:sldId id="265" r:id="rId8"/>
    <p:sldId id="258" r:id="rId9"/>
    <p:sldId id="270" r:id="rId10"/>
    <p:sldId id="271" r:id="rId11"/>
    <p:sldId id="260" r:id="rId12"/>
    <p:sldId id="262" r:id="rId13"/>
    <p:sldId id="261" r:id="rId14"/>
    <p:sldId id="266" r:id="rId15"/>
    <p:sldId id="267" r:id="rId16"/>
    <p:sldId id="268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3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5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17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8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3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9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26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0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18FD-2397-48FC-86A4-01343DB1A01B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2A0D-2F28-4C97-AEE9-6B005231D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7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_Cria%C3%A7%C3%A3o_de_Ad%C3%A3o_(Michelangelo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.com.br/defaultz.asp?link=http://www.biblio.com.br/conteudo/perovazcaminha/carta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emoria.bn.br/DocReader/Hotpage/HotpageBN.aspx?bib=066559&amp;pagfis=2542&amp;pesq=&amp;url=http://memoria.bn.br/docread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33563"/>
            <a:ext cx="4826868" cy="73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Autofit/>
          </a:bodyPr>
          <a:lstStyle/>
          <a:p>
            <a:r>
              <a:rPr lang="pt-BR" sz="9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CLASSICISMO</a:t>
            </a:r>
            <a:endParaRPr lang="pt-BR" sz="9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658313" cy="17526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RENASCIMENTO</a:t>
            </a:r>
            <a:endParaRPr lang="pt-BR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921996" y="5934670"/>
            <a:ext cx="2215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Vitruviano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(Leonardo da Vinci - 1492) </a:t>
            </a:r>
          </a:p>
        </p:txBody>
      </p:sp>
    </p:spTree>
    <p:extLst>
      <p:ext uri="{BB962C8B-B14F-4D97-AF65-F5344CB8AC3E}">
        <p14:creationId xmlns:p14="http://schemas.microsoft.com/office/powerpoint/2010/main" val="116468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0846"/>
            <a:ext cx="9144000" cy="117246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ultima ceia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Leonardo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sultado de imagem para a santa ceia leonardo Davi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4635"/>
            <a:ext cx="9144000" cy="47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8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56"/>
            <a:ext cx="9144000" cy="114300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Classicismo - Definições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Renascimento: nascer de novo. Aprofundamento do pensamento Humanista; recuperação do ideário antropocêntrico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Antiguidade Clássica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 do Feudalismo: descontentamento com os valores da Idade Média. Descontentamento com os valores da Igreja Católica.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 transição Idade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Média (476 - 1453) para a Idade Moderna (1453 - 1789)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Mercantilismo substitui o Feudalismo.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homem e da razão; busca do equilíbrio.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0846"/>
            <a:ext cx="9144000" cy="1172467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Bounarroti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3" descr="michelangelo-Davi-3-desenhoonline.com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754326" cy="5523700"/>
          </a:xfrm>
        </p:spPr>
      </p:pic>
    </p:spTree>
    <p:extLst>
      <p:ext uri="{BB962C8B-B14F-4D97-AF65-F5344CB8AC3E}">
        <p14:creationId xmlns:p14="http://schemas.microsoft.com/office/powerpoint/2010/main" val="402252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 Renascentista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 mimética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imitação e valorização dos modelos greco-romanos.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 estilo novo: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soneto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 versos distribuídos em dois quartetos e dois tercetos);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medida nova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versos decassílabos);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 Alighieri: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divina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comédia"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Francesco Petrarca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 (Camões disseminação);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as explicações de mundo pautadas pela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religião;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do equilíbrio (entre razão e emoção, razão e imaginação), rigor e pureza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Universalismo: abordagem de temas universais como, por exemplo, os sentimentos humanos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3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Classicismo - Características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do Natural (Equilíbrio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harmonia);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 de proporção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Perfeição formal, o Belo, Valores Clássicos (Greco-Romanos);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Humanismo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Homem), Antropocentrismo;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Cientificismo;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Universalismo;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Individualismo;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Mitologia Pagã;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 mimética;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m para renas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49594"/>
            <a:ext cx="571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067944" y="3613666"/>
            <a:ext cx="507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A Criação de Adão (Michelangelo)"/>
              </a:rPr>
              <a:t>A Criação de Adão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Michelangelo (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Capela Sistina)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9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" y="5949280"/>
            <a:ext cx="9144000" cy="908720"/>
          </a:xfrm>
        </p:spPr>
        <p:txBody>
          <a:bodyPr anchor="t">
            <a:normAutofit/>
          </a:bodyPr>
          <a:lstStyle/>
          <a:p>
            <a:pPr algn="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Leonardo da Vinci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ço Reservado para Conteúdo 3" descr="monalisa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692696"/>
            <a:ext cx="3477759" cy="4610961"/>
          </a:xfrm>
        </p:spPr>
      </p:pic>
      <p:sp>
        <p:nvSpPr>
          <p:cNvPr id="8" name="Retângulo 7"/>
          <p:cNvSpPr/>
          <p:nvPr/>
        </p:nvSpPr>
        <p:spPr>
          <a:xfrm>
            <a:off x="0" y="3573016"/>
            <a:ext cx="2915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Luz e sombra,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 mimética;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imagens próxima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realidade,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Harmonia/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tranquilidade,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amenos.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0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Periodização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Sec. XIV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(Período de transição);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Sec. XV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(Grandes criações artísticas e literárias);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(Grandes navegações/produções art.)</a:t>
            </a:r>
          </a:p>
        </p:txBody>
      </p:sp>
    </p:spTree>
    <p:extLst>
      <p:ext uri="{BB962C8B-B14F-4D97-AF65-F5344CB8AC3E}">
        <p14:creationId xmlns:p14="http://schemas.microsoft.com/office/powerpoint/2010/main" val="384810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Classicismo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 (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1527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Século XV: grandes navegações: Vasco da Gama e Pedro Álvares Cabral.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 era uma das principais rotas comerciais do mundo mercantilista.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1521: Sá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Miranda 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(poesia palaciana do Cancioneiro Geral de Garcia de Resende)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viaja para a Itália e entra em contato com os valores renascentistas. </a:t>
            </a:r>
          </a:p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1527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retorno de Sá de Miranda para Portugal, trazendo o doce estilo novo. Marco inicial do Classicismo em Portugal.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Dolce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(Forma fixa/Versos decassílabos);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Medida velha (Redondilhas e decassílabos);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estende até a Morte de Camões,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1580.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2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Luís Vaz de Camões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Nasceu em Lisboa (?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1525? - Lisboa,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1580);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dividida em 2 gêneros: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Épica Camoniana;</a:t>
            </a:r>
          </a:p>
          <a:p>
            <a:pPr lvl="2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lusíadas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Lírica Camoniana;</a:t>
            </a:r>
          </a:p>
          <a:p>
            <a:pPr lvl="2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Redondilhas</a:t>
            </a:r>
          </a:p>
          <a:p>
            <a:pPr lvl="2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Sonetos.</a:t>
            </a:r>
          </a:p>
        </p:txBody>
      </p:sp>
    </p:spTree>
    <p:extLst>
      <p:ext uri="{BB962C8B-B14F-4D97-AF65-F5344CB8AC3E}">
        <p14:creationId xmlns:p14="http://schemas.microsoft.com/office/powerpoint/2010/main" val="394306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4259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Luís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Camões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438" y="1460500"/>
            <a:ext cx="9144000" cy="5397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épica camoniana: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Representada por: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lusíadas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(1572).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longo poema épico;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 a formação do Reino de Portugal,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1140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até a data de publicação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narrativa concentra-se na viagem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Vasco da Gama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(em nome do Rei D. Sebastião para encontrar caminho marítimo)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Índias (Expansão);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estrutura: estrofes em oitava-rima (oito versos em decassílabos com o esquema de rimas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total: 1102 estrofes divididas em 10 cantos.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8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8677"/>
            <a:ext cx="8229600" cy="701373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 - EUROPA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</a:t>
            </a:r>
            <a:r>
              <a:rPr lang="pt-B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(IDADE MÉDIA)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HUMANISMO</a:t>
            </a:r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(PRÉ -RENASCENÇA)</a:t>
            </a:r>
            <a:endParaRPr lang="pt-BR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-25516" y="809330"/>
            <a:ext cx="4427984" cy="6120679"/>
          </a:xfrm>
        </p:spPr>
        <p:txBody>
          <a:bodyPr>
            <a:normAutofit fontScale="92500" lnSpcReduction="10000"/>
          </a:bodyPr>
          <a:lstStyle/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Séculos 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ao XV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idade Média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Pensamento Teocêntrico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Feudalismo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Feudos (Porção de terra 200-300. Senhor Feudal).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 (Monarquia/Estado) 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 Clero (Papa/Nobres)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Corte (Nobres/Aristocratas/Cavaleiros)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Soldados/Camponeses/Servos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Suserano/Vassalo (Nobres/fidelidade)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Teocentrismo (escolástica: Aquino/Agostinho) / Ocultismo/Guerra santa (Mouros).</a:t>
            </a:r>
          </a:p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Tradição oral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(Galego-Português).</a:t>
            </a:r>
          </a:p>
          <a:p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CANTIGAS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Líricas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Satíricas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/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(Eu-lírico masculino/ Amor cortês, não revela nomes/ Coita/ Estribilho e refrão)</a:t>
            </a:r>
          </a:p>
          <a:p>
            <a:pPr lvl="1"/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(Eu-lírico feminino/ Ambiente popular/ se refere ao amigo ou amado/ figuras de linguagem.</a:t>
            </a:r>
          </a:p>
          <a:p>
            <a:pPr lvl="1"/>
            <a:r>
              <a:rPr lang="pt-BR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ESCARNIO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(Insinuações) </a:t>
            </a:r>
          </a:p>
          <a:p>
            <a:pPr lvl="1"/>
            <a:r>
              <a:rPr lang="pt-BR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MALDIZER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(Dá nomes/ Uso do Baixo calão)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Novelas de Cavalaria (Épica/atos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heróicos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402468" y="881337"/>
            <a:ext cx="4716016" cy="597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1434 – 1527 (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XV ao Início XVI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 (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edievais X </a:t>
            </a:r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pré-renascentistas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Pensamento Humano/Ser-humano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Dicotomias (Período de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Bifrontismo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Feudalismo x Mercantilismo</a:t>
            </a:r>
          </a:p>
          <a:p>
            <a:pPr lvl="1"/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Nobresa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feud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)X Burguesia(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Mercant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Religião (Espir.) X Ciências (Mat.)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Teocentrismo X Antropocentrismo </a:t>
            </a:r>
          </a:p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Gênero Narrativo/Histórico (</a:t>
            </a: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Fernão Lopes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Gênero lírico (</a:t>
            </a: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Cancioneiro geral – Garcia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esende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t-B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Poesia Palaciana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(Declamada/Mote)</a:t>
            </a:r>
          </a:p>
          <a:p>
            <a:pPr lvl="1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(Petrarca Decassílabo </a:t>
            </a:r>
            <a:r>
              <a:rPr lang="pt-B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Dolce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Gênero Dramático (</a:t>
            </a: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 VICENTE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Narrativo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(Começo, meio e fim)</a:t>
            </a:r>
          </a:p>
          <a:p>
            <a:pPr lvl="2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Farsa (Mote/Cotidiano)</a:t>
            </a:r>
          </a:p>
          <a:p>
            <a:pPr lvl="2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Éclogas (Peças de temática pastoril)</a:t>
            </a:r>
          </a:p>
          <a:p>
            <a:pPr lvl="1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Alegórico 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(Conceitos personificados)</a:t>
            </a:r>
          </a:p>
          <a:p>
            <a:pPr lvl="2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 (Sem começo, meio e fim)</a:t>
            </a:r>
          </a:p>
          <a:p>
            <a:pPr lvl="1"/>
            <a:endParaRPr lang="pt-B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6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Canto IV: O Velho do Restelo</a:t>
            </a:r>
          </a:p>
          <a:p>
            <a:pPr marL="0" indent="0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um velho d'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aspeito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venerando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ficava nas praias, entre a gente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Postos em nós os olhos,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meneando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vezes a cabeça, descontente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voz pesada um pouco alevantando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nós no mar ouvimos claramente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C'um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saber só de experiências feito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Tais palavras tirou do experto peito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Ó glória de mandar! Ó vã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cobiça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 vaidade, a quem chamamos Fama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fraudulento gosto, que se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atiça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C'uma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aura popular, que honra se chama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castigo tamanho e 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justiça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Fazes no peito vão que muito te ama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	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mortes, que perigos, que tormentas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crueldades neles experimentas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		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27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98155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Lírica camoniana: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representada por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conjunto de pequenos poemas líricos publicados postumamente em 1595,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odes, elegias, éclogas e cantigas; a parte mais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204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sonetos, cuja maior influência lírica foi Francesco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Petrarca (Sonetos decassílabos compostos por 14 versos = 2 quartetos e 2 tercetos).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1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Lírica Camoniana - Soneto de Camões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Mudam-se </a:t>
            </a:r>
            <a:r>
              <a:rPr lang="pt-BR" dirty="0"/>
              <a:t>os tempos, mudam-se as vontades</a:t>
            </a:r>
            <a:r>
              <a:rPr lang="pt-BR" dirty="0" smtClean="0"/>
              <a:t>,	</a:t>
            </a:r>
            <a:r>
              <a:rPr lang="pt-BR" dirty="0" smtClean="0">
                <a:solidFill>
                  <a:srgbClr val="FF0000"/>
                </a:solidFill>
              </a:rPr>
              <a:t>A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Muda-se o ser, muda-se a confiança: </a:t>
            </a:r>
            <a:r>
              <a:rPr lang="pt-BR" dirty="0" smtClean="0"/>
              <a:t>		</a:t>
            </a:r>
            <a:r>
              <a:rPr lang="pt-BR" dirty="0" smtClean="0">
                <a:solidFill>
                  <a:srgbClr val="FF0000"/>
                </a:solidFill>
              </a:rPr>
              <a:t>B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Todo o mundo é composto de mudança</a:t>
            </a:r>
            <a:r>
              <a:rPr lang="pt-BR" dirty="0" smtClean="0"/>
              <a:t>,		</a:t>
            </a:r>
            <a:r>
              <a:rPr lang="pt-BR" dirty="0" smtClean="0">
                <a:solidFill>
                  <a:srgbClr val="FF0000"/>
                </a:solidFill>
              </a:rPr>
              <a:t>B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Tomando sempre novas qualidades</a:t>
            </a:r>
            <a:r>
              <a:rPr lang="pt-BR" dirty="0" smtClean="0"/>
              <a:t>.	</a:t>
            </a:r>
            <a:r>
              <a:rPr lang="pt-BR" dirty="0" smtClean="0">
                <a:solidFill>
                  <a:srgbClr val="FF0000"/>
                </a:solidFill>
              </a:rPr>
              <a:t>	A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Continuamente </a:t>
            </a:r>
            <a:r>
              <a:rPr lang="pt-BR" dirty="0"/>
              <a:t>vemos novidades</a:t>
            </a:r>
            <a:r>
              <a:rPr lang="pt-BR" dirty="0" smtClean="0"/>
              <a:t>,		</a:t>
            </a:r>
            <a:r>
              <a:rPr lang="pt-BR" dirty="0" smtClean="0">
                <a:solidFill>
                  <a:srgbClr val="FF0000"/>
                </a:solidFill>
              </a:rPr>
              <a:t>A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Diferentes em tudo da esperança: </a:t>
            </a:r>
            <a:r>
              <a:rPr lang="pt-BR" dirty="0" smtClean="0"/>
              <a:t>		</a:t>
            </a:r>
            <a:r>
              <a:rPr lang="pt-BR" dirty="0" smtClean="0">
                <a:solidFill>
                  <a:srgbClr val="FF0000"/>
                </a:solidFill>
              </a:rPr>
              <a:t>B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Do mal ficam as mágoas na lembrança</a:t>
            </a:r>
            <a:r>
              <a:rPr lang="pt-BR" dirty="0" smtClean="0"/>
              <a:t>,		</a:t>
            </a:r>
            <a:r>
              <a:rPr lang="pt-BR" dirty="0" smtClean="0">
                <a:solidFill>
                  <a:srgbClr val="FF0000"/>
                </a:solidFill>
              </a:rPr>
              <a:t>B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 do bem (se algum houve) as saudades</a:t>
            </a:r>
            <a:r>
              <a:rPr lang="pt-BR" dirty="0" smtClean="0"/>
              <a:t>.	</a:t>
            </a:r>
            <a:r>
              <a:rPr lang="pt-BR" dirty="0" smtClean="0">
                <a:solidFill>
                  <a:srgbClr val="FF0000"/>
                </a:solidFill>
              </a:rPr>
              <a:t>A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tempo cobre o chão de verde manto</a:t>
            </a:r>
            <a:r>
              <a:rPr lang="pt-BR" dirty="0" smtClean="0"/>
              <a:t>,		</a:t>
            </a:r>
            <a:r>
              <a:rPr lang="pt-BR" dirty="0" smtClean="0">
                <a:solidFill>
                  <a:srgbClr val="FF0000"/>
                </a:solidFill>
              </a:rPr>
              <a:t>C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Que já coberto foi de neve fria, </a:t>
            </a:r>
            <a:r>
              <a:rPr lang="pt-BR" dirty="0" smtClean="0"/>
              <a:t>			</a:t>
            </a:r>
            <a:r>
              <a:rPr lang="pt-BR" dirty="0" smtClean="0">
                <a:solidFill>
                  <a:srgbClr val="FF0000"/>
                </a:solidFill>
              </a:rPr>
              <a:t>D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 em mim converte em choro o doce canto</a:t>
            </a:r>
            <a:r>
              <a:rPr lang="pt-BR" dirty="0" smtClean="0"/>
              <a:t>.	</a:t>
            </a:r>
            <a:r>
              <a:rPr lang="pt-BR" dirty="0" smtClean="0">
                <a:solidFill>
                  <a:srgbClr val="FF0000"/>
                </a:solidFill>
              </a:rPr>
              <a:t>C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 </a:t>
            </a:r>
            <a:r>
              <a:rPr lang="pt-BR" dirty="0"/>
              <a:t>afora este mudar-se cada dia</a:t>
            </a:r>
            <a:r>
              <a:rPr lang="pt-BR" dirty="0" smtClean="0"/>
              <a:t>,			</a:t>
            </a:r>
            <a:r>
              <a:rPr lang="pt-BR" dirty="0" smtClean="0">
                <a:solidFill>
                  <a:srgbClr val="FF0000"/>
                </a:solidFill>
              </a:rPr>
              <a:t>D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Outra mudança faz de mor espanto</a:t>
            </a:r>
            <a:r>
              <a:rPr lang="pt-BR" dirty="0" smtClean="0"/>
              <a:t>,		</a:t>
            </a:r>
            <a:r>
              <a:rPr lang="pt-BR" dirty="0" smtClean="0">
                <a:solidFill>
                  <a:srgbClr val="FF0000"/>
                </a:solidFill>
              </a:rPr>
              <a:t>C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Que não se muda já como </a:t>
            </a:r>
            <a:r>
              <a:rPr lang="pt-BR" dirty="0" err="1"/>
              <a:t>soía</a:t>
            </a:r>
            <a:r>
              <a:rPr lang="pt-BR" dirty="0" smtClean="0"/>
              <a:t>.			</a:t>
            </a:r>
            <a:r>
              <a:rPr lang="pt-BR" dirty="0" smtClean="0">
                <a:solidFill>
                  <a:srgbClr val="FF0000"/>
                </a:solidFill>
              </a:rPr>
              <a:t>D</a:t>
            </a:r>
            <a:r>
              <a:rPr lang="pt-BR" dirty="0" smtClean="0"/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1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0" y="213285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QUINHENTISMO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Literatura de informação Brasil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6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 – chegada dos portugueses ao Brasil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chegada das embarcações de Portugal ao Brasil, é iniciada uma fase de produção escrita no país.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manifestações culturais da colônia era textos de viajantes e cronista sobre flora, fauna, relevo e habitantes nativos. O nome dado para esse tipo de literatura era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informativa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Missões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contrarreformistas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(CIA de Jesus) </a:t>
            </a:r>
            <a:r>
              <a:rPr lang="pt-B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formativa.</a:t>
            </a:r>
            <a:endParaRPr lang="pt-BR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Informativa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de Pero Vaz de Caminha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Também conhecida como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dos viajantes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dos cronistas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consequência das Grandes Navegações.</a:t>
            </a:r>
          </a:p>
          <a:p>
            <a:pPr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Inaugura o que se convencionou chamar de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Informativa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Brasil.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Empenha-se em fazer um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levantamento da “terra nova”,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sua floresta e fauna, de seus habitantes e costumes, que se apresentaram muito diferentes dos europeus. Literatura meramente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descritiva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característica da carta é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exaltação da terra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resultante do assombro do europeu diante do exotismo e da exuberância de um mundo tropical. </a:t>
            </a:r>
          </a:p>
          <a:p>
            <a:pPr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louvor à terra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transparece no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exagerado de adjetivos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1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Trecho da carta de Pero Vaz de Caminha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Senhor: Posto que o Capitão-mor desta vossa frota, e assim os outros capitães escrevam a Vossa Alteza a nova do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achamento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desta vossa terra nova, que ora nesta navegação se achou, não deixarei também de dar disso minha conta a Vossa Alteza, assim como eu melhor puder, ainda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bem contar e falar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saiba pior que todos fazer. Tome Vossa Alteza, porém, minha ignorância por boa vontade, e creia bem por certo que, para aformosear nem afear, não porei aqui mais do que aquilo que vi e me pareceu.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 Simão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Miranda, Nicolau Coelho, Aires Correia, e nós outros que aqui na nau com ele vamos, sentados no chão, pela alcatifa. Acenderam-se tochas. Entraram. Mas não fizeram sinal de cortesia, nem de falar ao Capitão nem a ninguém. Porém um deles pôs olho no colar do Capitão, e começou de acenar com a mão para a terra e depois para o colar, como que nos dizendo que ali havia ouro. Também olhou para um castiçal de prata e assim mesmo acenava para a terra e novamente para o castiçal como se lá também houvesse prata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.(...)</a:t>
            </a:r>
          </a:p>
          <a:p>
            <a:pPr marL="0" indent="0">
              <a:buNone/>
            </a:pP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http://www.biblio.com.br/defaultz.asp?link=http://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www.biblio.com.br/conteudo/perovazcaminha/carta.htm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0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literatura.com.br/quinhentismo/imagens/carta_cami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96" y="680878"/>
            <a:ext cx="4192604" cy="58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994" y="0"/>
            <a:ext cx="493540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Carta 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Pero 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 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Caminha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(01/05/1500)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Pertencente ao gênero narrativo, mais especificamente às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narrativas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viagem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historiadores, os textos são fontes obrigatórias de pesquisa.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esses textos foram retomados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escritores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Oswald de Andrade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exemplo como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denúncia da exploração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 o país sofrera desde então.</a:t>
            </a:r>
          </a:p>
        </p:txBody>
      </p:sp>
    </p:spTree>
    <p:extLst>
      <p:ext uri="{BB962C8B-B14F-4D97-AF65-F5344CB8AC3E}">
        <p14:creationId xmlns:p14="http://schemas.microsoft.com/office/powerpoint/2010/main" val="404886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Documentos que compõem a nossa literatura informativa: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do descobrimento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(Pero Vaz de Caminha): foi escrita no ano de 1500 e publicada pela primeira vez em 1817.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da terra do Brasil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(Pero de Magalhães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Gândavo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foi escrito por volta de 1570 e impresso pela primeira vez em 1826.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da Província de Santa Cruz, a que vulgarmente chamamos Brasil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(Pero de Magalhães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Gândavo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foi editado em 1576.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Diálogo sobre a conversão dos gentios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(Padre Manuel da Nóbrega): foi escrito em 1557 e impresso em 1880.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descritivo do Brasil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(Gabriel Soares de Sousa): escrito em 1587 e impresso por volta de 1839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5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Formativa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Padre José de Anchieta (1553)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contrarreformista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(Reforma Protestante X Contrarreforma Católica);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de exaltação religiosa;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Dramatizações (Teatro de formação católica de ampliação de fiéis cristãos);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Apesar de ter produção literária não se caracteriza ainda a formação de uma escola literária (Que vai se dar posteriormente.)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2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TROVADORISMO X HUMANISMO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IDADE MÉDIA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(XII – XV)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RENASCIMENTO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(XV – XVI Arte/ciência/Filosofia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Resultado de imagem para piramide social feu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Resultado de imagem para piramide social feu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" y="1700808"/>
            <a:ext cx="4253566" cy="50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1" y="1628800"/>
            <a:ext cx="3929225" cy="50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7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honra do Santíssimo Sacramento.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Padre José de Anchieta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http://memoria.bn.br/DocReader/Hotpage/HotpageBN.aspx?bib=066559&amp;pagfis=2542&amp;pesq=&amp;url=http://memoria.bn.br/docreader#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 fontScale="70000" lnSpcReduction="20000"/>
          </a:bodyPr>
          <a:lstStyle/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pão, oh que comida,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que divino manjar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nos dá no santo altar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dia.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Filho da Virgem Maria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Deus Padre cá mandou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por nós na cruz passou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Crua morte.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divina fogaça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manjar de lutadores,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Galardão de vencedores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Esforçados.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0" y="1600200"/>
            <a:ext cx="457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quiser haver vitória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falso contentamento,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Goste deste sacramento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Divinal.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dá vida imortal,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mata toda fome,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nele Deus é homem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contêm.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este manjar tudo gasta,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é fogo gastador,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com seu divino ardor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 abrasa.</a:t>
            </a:r>
          </a:p>
          <a:p>
            <a:pPr marL="0" indent="0" fontAlgn="base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4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597933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CLASSICISMO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QUINHENTISMO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866824"/>
            <a:ext cx="6400800" cy="64229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ERA CLASSICA &amp; COLONIAL</a:t>
            </a:r>
            <a:endParaRPr lang="pt-BR" sz="2800" dirty="0"/>
          </a:p>
        </p:txBody>
      </p:sp>
      <p:pic>
        <p:nvPicPr>
          <p:cNvPr id="1026" name="Picture 2" descr="http://3.bp.blogspot.com/-nZegC6_QhsE/UxH-UuDBkbI/AAAAAAAAEvI/L3EBEHefzLg/s1600/descobrimento-do-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810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469186" cy="22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1499" y="2320934"/>
            <a:ext cx="3156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nascimento de vênus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sandro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botticelli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1483</a:t>
            </a:r>
          </a:p>
        </p:txBody>
      </p:sp>
    </p:spTree>
    <p:extLst>
      <p:ext uri="{BB962C8B-B14F-4D97-AF65-F5344CB8AC3E}">
        <p14:creationId xmlns:p14="http://schemas.microsoft.com/office/powerpoint/2010/main" val="250255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Classicismo;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Idade média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Idade Moderna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Barroco (Idade Moderna);</a:t>
            </a: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Arcadismo/Neoclassicismo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(Idade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664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– Renascimento (XIV – XVI)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que rompeu com os padrões de pensamento medieval (Introdução do Estado separado da igreja/Cultura Laica);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Coexistiu com o Humanismo, estabelecimento do Antropocentrismo;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 do momento histórico: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idade média para a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idade moderna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Feudal (subsistência) para a consolidação do sistema mercantilista (Capitalismo)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4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940957"/>
              </p:ext>
            </p:extLst>
          </p:nvPr>
        </p:nvGraphicFramePr>
        <p:xfrm>
          <a:off x="0" y="1340766"/>
          <a:ext cx="9144000" cy="5517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MEDIEVAL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RENASCEIMENTO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TEOCENTRISMO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ANTROPOCENTRISMO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FÉ/VERDADE = BÍBLIA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RAZÃO/VERDADE = EXPERIMENTOS</a:t>
                      </a:r>
                      <a:r>
                        <a:rPr lang="pt-B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CIENT.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 DESCENTRALIZADA (CONDADOS)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CENTRALIZAÇÃO – ABSOLUTISMO (REI)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FEUDALISMO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MERCANTILISMO - 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NATUREZA/CORPO = PECADO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NATUREZA/CORPO = BELEZA - HEDONISMO (PRAZERES)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81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CAMPONESES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BURGUESES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81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7849"/>
            <a:ext cx="9144000" cy="1404927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Classicismo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Origem Italiana (Devido a superação 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feudal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século XIV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possuía tradição de mercado/Rota comercial;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Urbano avançado (Burgos e cidades);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 de um ideal Clássico (pensamento/paganismo);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italiano: riqueza e cultura, grande liberdade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 (Igreja desassociada do Estado);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SOCIEDADE: Novos Ricos e Urbanos (Burguesia): Artistas/Intelectuais/Filosóficos/Mecenas.</a:t>
            </a:r>
          </a:p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Cientifico e medicina: Giordano Bruno, Copérnico, Galileu Galilei...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4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0846"/>
            <a:ext cx="9144000" cy="117246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Escola de Atenas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Rafael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Sanzio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Resultado de imagem para a escola d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" y="1608768"/>
            <a:ext cx="8232849" cy="52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0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1732</Words>
  <Application>Microsoft Office PowerPoint</Application>
  <PresentationFormat>Apresentação na tela (4:3)</PresentationFormat>
  <Paragraphs>267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CLASSICISMO</vt:lpstr>
      <vt:lpstr>RESUMO - EUROPA  TROVADORISMO (IDADE MÉDIA)  X HUMANISMO (PRÉ -RENASCENÇA)</vt:lpstr>
      <vt:lpstr>TROVADORISMO X HUMANISMO  IDADE MÉDIA (XII – XV)  X RENASCIMENTO (XV – XVI Arte/ciência/Filosofia</vt:lpstr>
      <vt:lpstr>CLASSICISMO &amp; QUINHENTISMO</vt:lpstr>
      <vt:lpstr>Apresentação do PowerPoint</vt:lpstr>
      <vt:lpstr>Definição – Renascimento (XIV – XVI)</vt:lpstr>
      <vt:lpstr>DIFERENÇAS</vt:lpstr>
      <vt:lpstr>Classicismo</vt:lpstr>
      <vt:lpstr>Escola de Atenas Rafael Sanzio</vt:lpstr>
      <vt:lpstr>A ultima ceia Leonardo Davinci</vt:lpstr>
      <vt:lpstr>Classicismo - Definições</vt:lpstr>
      <vt:lpstr>Michelangelo Bounarroti</vt:lpstr>
      <vt:lpstr>Arte Renascentista</vt:lpstr>
      <vt:lpstr>Classicismo - Características</vt:lpstr>
      <vt:lpstr>Leonardo da Vinci</vt:lpstr>
      <vt:lpstr>Periodização</vt:lpstr>
      <vt:lpstr>Classicismo Em Portugal (1527)</vt:lpstr>
      <vt:lpstr>Luís Vaz de Camões</vt:lpstr>
      <vt:lpstr>Luís de Camões</vt:lpstr>
      <vt:lpstr>Apresentação do PowerPoint</vt:lpstr>
      <vt:lpstr>A Lírica camoniana:</vt:lpstr>
      <vt:lpstr>Apresentação do PowerPoint</vt:lpstr>
      <vt:lpstr>Apresentação do PowerPoint</vt:lpstr>
      <vt:lpstr>Contexto histórico</vt:lpstr>
      <vt:lpstr>Literatura Informativa - A carta de Pero Vaz de Caminha</vt:lpstr>
      <vt:lpstr>Trecho da carta de Pero Vaz de Caminha</vt:lpstr>
      <vt:lpstr>Apresentação do PowerPoint</vt:lpstr>
      <vt:lpstr>Documentos que compõem a nossa literatura informativa:</vt:lpstr>
      <vt:lpstr>Literatura Formativa - Padre José de Anchieta (1553)</vt:lpstr>
      <vt:lpstr>Em honra do Santíssimo Sacramento. Padre José de Anchieta http://memoria.bn.br/DocReader/Hotpage/HotpageBN.aspx?bib=066559&amp;pagfis=2542&amp;pesq=&amp;url=http://memoria.bn.br/docreader#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</dc:creator>
  <cp:lastModifiedBy>Ana Carolina</cp:lastModifiedBy>
  <cp:revision>63</cp:revision>
  <dcterms:created xsi:type="dcterms:W3CDTF">2016-09-03T19:45:23Z</dcterms:created>
  <dcterms:modified xsi:type="dcterms:W3CDTF">2016-09-07T19:07:07Z</dcterms:modified>
</cp:coreProperties>
</file>