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6" r:id="rId6"/>
    <p:sldId id="267" r:id="rId7"/>
    <p:sldId id="268" r:id="rId8"/>
    <p:sldId id="269" r:id="rId9"/>
    <p:sldId id="274" r:id="rId10"/>
    <p:sldId id="275" r:id="rId11"/>
    <p:sldId id="270" r:id="rId12"/>
    <p:sldId id="276" r:id="rId13"/>
    <p:sldId id="277" r:id="rId14"/>
    <p:sldId id="278" r:id="rId15"/>
    <p:sldId id="279" r:id="rId16"/>
    <p:sldId id="263" r:id="rId17"/>
    <p:sldId id="264" r:id="rId18"/>
    <p:sldId id="271" r:id="rId19"/>
    <p:sldId id="272" r:id="rId20"/>
    <p:sldId id="265" r:id="rId21"/>
    <p:sldId id="273" r:id="rId22"/>
    <p:sldId id="260" r:id="rId23"/>
    <p:sldId id="257" r:id="rId24"/>
    <p:sldId id="258" r:id="rId25"/>
    <p:sldId id="280" r:id="rId26"/>
    <p:sldId id="281" r:id="rId27"/>
    <p:sldId id="282" r:id="rId28"/>
    <p:sldId id="283" r:id="rId29"/>
    <p:sldId id="298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0" r:id="rId38"/>
    <p:sldId id="291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1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7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7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4497-ED20-469C-B5E5-DD8018C52164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40C-88DF-441E-AA45-7E5E9E8B7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Fisiologia Humana no ENEM II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29372" y="6214609"/>
            <a:ext cx="1872343" cy="447448"/>
          </a:xfrm>
        </p:spPr>
        <p:txBody>
          <a:bodyPr/>
          <a:lstStyle/>
          <a:p>
            <a:r>
              <a:rPr lang="pt-BR" dirty="0" smtClean="0"/>
              <a:t>Luiza Boscolo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Estímulos nervosos para maior produção de suco gástrico</a:t>
            </a:r>
          </a:p>
          <a:p>
            <a:pPr lvl="1"/>
            <a:r>
              <a:rPr lang="pt-BR" dirty="0" smtClean="0"/>
              <a:t>Condicionamento</a:t>
            </a:r>
          </a:p>
          <a:p>
            <a:pPr lvl="1"/>
            <a:r>
              <a:rPr lang="pt-BR" dirty="0" smtClean="0"/>
              <a:t>Contato do alimento com a mucosa bucal</a:t>
            </a:r>
          </a:p>
          <a:p>
            <a:pPr lvl="1"/>
            <a:r>
              <a:rPr lang="pt-BR" dirty="0" smtClean="0"/>
              <a:t>Contato do alimento com a mucosa gástrica</a:t>
            </a:r>
            <a:endParaRPr lang="en-US" dirty="0"/>
          </a:p>
        </p:txBody>
      </p:sp>
      <p:pic>
        <p:nvPicPr>
          <p:cNvPr id="5122" name="Picture 2" descr="Resultado de imagem para estom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5" y="2700695"/>
            <a:ext cx="3476268" cy="34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7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Intestino delgado</a:t>
            </a:r>
            <a:r>
              <a:rPr lang="pt-BR" dirty="0" smtClean="0"/>
              <a:t>: DUODENO, JEJUNO, ÍLEO</a:t>
            </a:r>
          </a:p>
          <a:p>
            <a:pPr marL="0" indent="0">
              <a:buNone/>
            </a:pPr>
            <a:r>
              <a:rPr lang="pt-BR" dirty="0" smtClean="0"/>
              <a:t>pH alcalino ~ 8,5</a:t>
            </a:r>
            <a:endParaRPr lang="en-US" dirty="0"/>
          </a:p>
        </p:txBody>
      </p:sp>
      <p:pic>
        <p:nvPicPr>
          <p:cNvPr id="6146" name="Picture 2" descr="Resultado de imagem para duodeno jejuno i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18" y="2418442"/>
            <a:ext cx="4762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4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Intestino delgado: </a:t>
            </a:r>
            <a:r>
              <a:rPr lang="pt-BR" dirty="0" smtClean="0"/>
              <a:t>vão agir 3 sucos (duodeno)</a:t>
            </a:r>
          </a:p>
          <a:p>
            <a:pPr lvl="1"/>
            <a:r>
              <a:rPr lang="pt-BR" b="1" dirty="0" smtClean="0"/>
              <a:t>Suco biliar (bile): </a:t>
            </a:r>
            <a:r>
              <a:rPr lang="pt-BR" dirty="0" smtClean="0"/>
              <a:t>não tem enzimas digestivas, mas sim sais biliares </a:t>
            </a:r>
            <a:r>
              <a:rPr lang="pt-BR" dirty="0" smtClean="0">
                <a:sym typeface="Wingdings" panose="05000000000000000000" pitchFamily="2" charset="2"/>
              </a:rPr>
              <a:t> promovem a </a:t>
            </a:r>
            <a:r>
              <a:rPr lang="pt-BR" u="sng" dirty="0" smtClean="0">
                <a:sym typeface="Wingdings" panose="05000000000000000000" pitchFamily="2" charset="2"/>
              </a:rPr>
              <a:t>emulsificação das gorduras (forma micelas)</a:t>
            </a:r>
            <a:r>
              <a:rPr lang="pt-BR" dirty="0" smtClean="0">
                <a:sym typeface="Wingdings" panose="05000000000000000000" pitchFamily="2" charset="2"/>
              </a:rPr>
              <a:t>, facilitando a ação da lipase pancreática, e auxilia na alcalinização do duodeno.</a:t>
            </a: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	A bile é produzida pelo fígado e armazenada na vesícula biliar. </a:t>
            </a:r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90" y="3936433"/>
            <a:ext cx="5031695" cy="27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 smtClean="0"/>
              <a:t>Intestino delgado: </a:t>
            </a:r>
            <a:r>
              <a:rPr lang="pt-BR" dirty="0" smtClean="0"/>
              <a:t>vão agir 3 sucos</a:t>
            </a:r>
          </a:p>
          <a:p>
            <a:pPr lvl="1"/>
            <a:r>
              <a:rPr lang="pt-BR" b="1" dirty="0" smtClean="0"/>
              <a:t>Suco pancreático</a:t>
            </a:r>
            <a:r>
              <a:rPr lang="pt-BR" dirty="0" smtClean="0"/>
              <a:t>: </a:t>
            </a:r>
            <a:r>
              <a:rPr lang="pt-BR" dirty="0" smtClean="0">
                <a:sym typeface="Symbol" panose="05050102010706020507" pitchFamily="18" charset="2"/>
              </a:rPr>
              <a:t> bicarbonato de sódio (NaHCO3) </a:t>
            </a:r>
            <a:r>
              <a:rPr lang="pt-BR" dirty="0" smtClean="0">
                <a:sym typeface="Wingdings" panose="05000000000000000000" pitchFamily="2" charset="2"/>
              </a:rPr>
              <a:t> alcalinização do duodeno (neutraliza </a:t>
            </a:r>
            <a:r>
              <a:rPr lang="pt-BR" dirty="0" err="1" smtClean="0">
                <a:sym typeface="Wingdings" panose="05000000000000000000" pitchFamily="2" charset="2"/>
              </a:rPr>
              <a:t>HCl</a:t>
            </a:r>
            <a:r>
              <a:rPr lang="pt-BR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	Diversas enzimas digestivas: amilase pancreática, tripsina e </a:t>
            </a:r>
            <a:r>
              <a:rPr lang="pt-BR" dirty="0" err="1" smtClean="0">
                <a:sym typeface="Wingdings" panose="05000000000000000000" pitchFamily="2" charset="2"/>
              </a:rPr>
              <a:t>quimiotripsina</a:t>
            </a:r>
            <a:r>
              <a:rPr lang="pt-BR" dirty="0" smtClean="0">
                <a:sym typeface="Wingdings" panose="05000000000000000000" pitchFamily="2" charset="2"/>
              </a:rPr>
              <a:t> (proteases), </a:t>
            </a:r>
            <a:r>
              <a:rPr lang="pt-BR" dirty="0" err="1" smtClean="0">
                <a:sym typeface="Wingdings" panose="05000000000000000000" pitchFamily="2" charset="2"/>
              </a:rPr>
              <a:t>nucleases</a:t>
            </a:r>
            <a:r>
              <a:rPr lang="pt-BR" dirty="0" smtClean="0">
                <a:sym typeface="Wingdings" panose="05000000000000000000" pitchFamily="2" charset="2"/>
              </a:rPr>
              <a:t>, lipase pancreática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08" y="3456985"/>
            <a:ext cx="5515463" cy="3294873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 rot="20344188">
            <a:off x="7640097" y="5133365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33013" y="5286984"/>
            <a:ext cx="13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Absorção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6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Intestino delgado: </a:t>
            </a:r>
            <a:r>
              <a:rPr lang="pt-BR" dirty="0" smtClean="0"/>
              <a:t>vão agir 3 sucos</a:t>
            </a:r>
          </a:p>
          <a:p>
            <a:pPr lvl="1"/>
            <a:r>
              <a:rPr lang="pt-BR" b="1" dirty="0" smtClean="0"/>
              <a:t>Suco entérico (intestinal): </a:t>
            </a:r>
            <a:r>
              <a:rPr lang="pt-BR" dirty="0" smtClean="0"/>
              <a:t>produzido pelas glândulas da parede do duodeno</a:t>
            </a:r>
          </a:p>
          <a:p>
            <a:pPr marL="457200" lvl="1" indent="0">
              <a:buNone/>
            </a:pPr>
            <a:r>
              <a:rPr lang="pt-BR" dirty="0" smtClean="0"/>
              <a:t>Contém enzimas digestivas: peptidase, </a:t>
            </a:r>
            <a:r>
              <a:rPr lang="pt-BR" dirty="0" err="1" smtClean="0"/>
              <a:t>nucleotidase</a:t>
            </a:r>
            <a:r>
              <a:rPr lang="pt-BR" dirty="0" smtClean="0"/>
              <a:t>; maltase, </a:t>
            </a:r>
            <a:r>
              <a:rPr lang="pt-BR" dirty="0" err="1" smtClean="0"/>
              <a:t>sacarase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lactase</a:t>
            </a:r>
            <a:r>
              <a:rPr lang="pt-BR" dirty="0" smtClean="0"/>
              <a:t> (</a:t>
            </a:r>
            <a:r>
              <a:rPr lang="pt-BR" dirty="0" err="1" smtClean="0"/>
              <a:t>dissacaridases</a:t>
            </a:r>
            <a:r>
              <a:rPr lang="pt-BR" dirty="0" smtClean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1026"/>
            <a:ext cx="5088845" cy="33308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3401026"/>
            <a:ext cx="4933950" cy="742950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 rot="20344188">
            <a:off x="5151466" y="5839031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20344188">
            <a:off x="5151467" y="5044274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eta em curva para baixo 7"/>
          <p:cNvSpPr/>
          <p:nvPr/>
        </p:nvSpPr>
        <p:spPr>
          <a:xfrm rot="20344188">
            <a:off x="5066990" y="4214231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eta em curva para baixo 8"/>
          <p:cNvSpPr/>
          <p:nvPr/>
        </p:nvSpPr>
        <p:spPr>
          <a:xfrm rot="20344188">
            <a:off x="5151467" y="3350620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eta em curva para baixo 9"/>
          <p:cNvSpPr/>
          <p:nvPr/>
        </p:nvSpPr>
        <p:spPr>
          <a:xfrm rot="20344188">
            <a:off x="10894927" y="3138174"/>
            <a:ext cx="917747" cy="319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Intestino delgado</a:t>
            </a:r>
            <a:r>
              <a:rPr lang="pt-BR" dirty="0" smtClean="0"/>
              <a:t>: </a:t>
            </a:r>
            <a:r>
              <a:rPr lang="pt-BR" b="1" dirty="0" smtClean="0">
                <a:solidFill>
                  <a:srgbClr val="FF0000"/>
                </a:solidFill>
              </a:rPr>
              <a:t>Absorção</a:t>
            </a:r>
            <a:r>
              <a:rPr lang="pt-BR" dirty="0" smtClean="0"/>
              <a:t> dos alimentos</a:t>
            </a:r>
          </a:p>
          <a:p>
            <a:pPr lvl="1"/>
            <a:r>
              <a:rPr lang="pt-BR" dirty="0" smtClean="0"/>
              <a:t>Tubo longo</a:t>
            </a:r>
          </a:p>
          <a:p>
            <a:pPr lvl="1"/>
            <a:r>
              <a:rPr lang="pt-BR" dirty="0" smtClean="0"/>
              <a:t>Vilosidades</a:t>
            </a:r>
          </a:p>
          <a:p>
            <a:pPr lvl="1"/>
            <a:r>
              <a:rPr lang="pt-BR" dirty="0" err="1" smtClean="0"/>
              <a:t>Microvilosidades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O </a:t>
            </a:r>
            <a:r>
              <a:rPr lang="pt-BR" dirty="0"/>
              <a:t>órgão é intensamente pregueado</a:t>
            </a:r>
            <a:endParaRPr lang="en-US" dirty="0"/>
          </a:p>
        </p:txBody>
      </p:sp>
      <p:sp>
        <p:nvSpPr>
          <p:cNvPr id="4" name="Seta para a direita 3"/>
          <p:cNvSpPr/>
          <p:nvPr/>
        </p:nvSpPr>
        <p:spPr>
          <a:xfrm>
            <a:off x="4049485" y="2264228"/>
            <a:ext cx="1799772" cy="1291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6284685" y="2679280"/>
            <a:ext cx="36140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ym typeface="Symbol" panose="05050102010706020507" pitchFamily="18" charset="2"/>
              </a:rPr>
              <a:t> Superfície;  Absorção </a:t>
            </a:r>
            <a:endParaRPr lang="pt-BR" sz="2400" b="1" dirty="0"/>
          </a:p>
        </p:txBody>
      </p:sp>
      <p:pic>
        <p:nvPicPr>
          <p:cNvPr id="10242" name="Picture 2" descr="Resultado de imagem para vilosidades microvilos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42" y="3168901"/>
            <a:ext cx="4238172" cy="36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1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vilosidades microvilos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32" y="961571"/>
            <a:ext cx="7855043" cy="49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5314" y="740229"/>
            <a:ext cx="377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Vilosidades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643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losidades e Microvilosidades intestinai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61" y="657566"/>
            <a:ext cx="6433910" cy="4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4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Intestino Grosso </a:t>
            </a:r>
            <a:r>
              <a:rPr lang="pt-BR" dirty="0" smtClean="0"/>
              <a:t>(cólon): Absorção de H2O e sais minerais</a:t>
            </a:r>
            <a:endParaRPr lang="en-US" dirty="0"/>
          </a:p>
        </p:txBody>
      </p:sp>
      <p:pic>
        <p:nvPicPr>
          <p:cNvPr id="13314" name="Picture 2" descr="Resultado de imagem para cólon ascendente transverso descendente e sigmó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0" y="2472190"/>
            <a:ext cx="64198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2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Reto e ânus</a:t>
            </a:r>
            <a:r>
              <a:rPr lang="pt-BR" dirty="0" smtClean="0"/>
              <a:t>: </a:t>
            </a:r>
            <a:r>
              <a:rPr lang="pt-BR" b="1" dirty="0" smtClean="0">
                <a:solidFill>
                  <a:srgbClr val="FF0000"/>
                </a:solidFill>
              </a:rPr>
              <a:t>defecação </a:t>
            </a:r>
            <a:r>
              <a:rPr lang="pt-BR" b="1" dirty="0" smtClean="0"/>
              <a:t>- e</a:t>
            </a:r>
            <a:r>
              <a:rPr lang="pt-BR" dirty="0"/>
              <a:t>liminação de substâncias não digeridas do trato </a:t>
            </a:r>
            <a:r>
              <a:rPr lang="pt-BR" dirty="0" smtClean="0"/>
              <a:t>gastrointestinal</a:t>
            </a:r>
            <a:r>
              <a:rPr lang="pt-BR" dirty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Resultado de imagem para reto 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17" y="2951843"/>
            <a:ext cx="5316129" cy="32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4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sistema digestório e o respiratório, por mais que tenham funções diferentes, possuem uma estrutura em comum, onde haverá a passagem do ar para o trato respiratório e também do alimento para o tubo digestivo. A estrutura referida é o(a):</a:t>
            </a:r>
          </a:p>
          <a:p>
            <a:pPr marL="514350" indent="-514350">
              <a:buAutoNum type="alphaLcParenR"/>
            </a:pPr>
            <a:r>
              <a:rPr lang="pt-BR" dirty="0" smtClean="0"/>
              <a:t>Traqueia</a:t>
            </a:r>
          </a:p>
          <a:p>
            <a:pPr marL="514350" indent="-514350">
              <a:buAutoNum type="alphaLcParenR"/>
            </a:pPr>
            <a:r>
              <a:rPr lang="pt-BR" dirty="0" smtClean="0"/>
              <a:t>Brônquios</a:t>
            </a:r>
          </a:p>
          <a:p>
            <a:pPr marL="514350" indent="-514350">
              <a:buAutoNum type="alphaLcParenR"/>
            </a:pPr>
            <a:r>
              <a:rPr lang="pt-BR" dirty="0" smtClean="0"/>
              <a:t>Faringe</a:t>
            </a:r>
          </a:p>
          <a:p>
            <a:pPr marL="514350" indent="-514350">
              <a:buAutoNum type="alphaLcParenR"/>
            </a:pPr>
            <a:r>
              <a:rPr lang="pt-BR" dirty="0" smtClean="0"/>
              <a:t>Esôfago</a:t>
            </a:r>
          </a:p>
          <a:p>
            <a:pPr marL="514350" indent="-514350">
              <a:buAutoNum type="alphaLcParenR"/>
            </a:pPr>
            <a:r>
              <a:rPr lang="pt-BR" dirty="0" smtClean="0"/>
              <a:t>Laringe</a:t>
            </a:r>
            <a:br>
              <a:rPr lang="pt-B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5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Mastigação: </a:t>
            </a:r>
            <a:r>
              <a:rPr lang="pt-BR" dirty="0"/>
              <a:t>Desintegração parcial dos alimentos, processo mecânico e químico.</a:t>
            </a:r>
          </a:p>
          <a:p>
            <a:r>
              <a:rPr lang="pt-BR" b="1" dirty="0"/>
              <a:t>Deglutição</a:t>
            </a:r>
            <a:r>
              <a:rPr lang="pt-BR" dirty="0"/>
              <a:t>: Condução dos alimentos através da faringe para o esôfago.</a:t>
            </a:r>
          </a:p>
          <a:p>
            <a:r>
              <a:rPr lang="pt-BR" b="1" dirty="0"/>
              <a:t>Ingestão</a:t>
            </a:r>
            <a:r>
              <a:rPr lang="pt-BR" dirty="0"/>
              <a:t>: Introdução do alimento no estômago.</a:t>
            </a:r>
          </a:p>
          <a:p>
            <a:r>
              <a:rPr lang="pt-BR" b="1" dirty="0"/>
              <a:t>Digestão</a:t>
            </a:r>
            <a:r>
              <a:rPr lang="pt-BR" dirty="0"/>
              <a:t>: Desdobramento do alimento em moléculas mais simples.</a:t>
            </a:r>
          </a:p>
          <a:p>
            <a:r>
              <a:rPr lang="pt-BR" b="1" dirty="0"/>
              <a:t>Absorção</a:t>
            </a:r>
            <a:r>
              <a:rPr lang="pt-BR" dirty="0"/>
              <a:t>: Processo realizado pelos intestinos.</a:t>
            </a:r>
          </a:p>
          <a:p>
            <a:r>
              <a:rPr lang="pt-BR" b="1" dirty="0"/>
              <a:t>Defecação</a:t>
            </a:r>
            <a:r>
              <a:rPr lang="pt-BR" dirty="0"/>
              <a:t>: Eliminação de substâncias não digeridas do trato </a:t>
            </a:r>
            <a:r>
              <a:rPr lang="pt-BR" dirty="0" err="1"/>
              <a:t>gastro</a:t>
            </a:r>
            <a:r>
              <a:rPr lang="pt-BR" dirty="0"/>
              <a:t> intestinal.</a:t>
            </a:r>
          </a:p>
        </p:txBody>
      </p:sp>
    </p:spTree>
    <p:extLst>
      <p:ext uri="{BB962C8B-B14F-4D97-AF65-F5344CB8AC3E}">
        <p14:creationId xmlns:p14="http://schemas.microsoft.com/office/powerpoint/2010/main" val="71408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sistema digestório e o respiratório, por mais que tenham funções diferentes, possuem uma estrutura em comum, onde haverá a passagem do ar para o trato respiratório e também do alimento para o tubo digestivo. A estrutura referida é o(a):</a:t>
            </a:r>
          </a:p>
          <a:p>
            <a:pPr marL="514350" indent="-514350">
              <a:buAutoNum type="alphaLcParenR"/>
            </a:pPr>
            <a:r>
              <a:rPr lang="pt-BR" dirty="0" smtClean="0"/>
              <a:t>Traqueia</a:t>
            </a:r>
          </a:p>
          <a:p>
            <a:pPr marL="514350" indent="-514350">
              <a:buAutoNum type="alphaLcParenR"/>
            </a:pPr>
            <a:r>
              <a:rPr lang="pt-BR" dirty="0" smtClean="0"/>
              <a:t>Brônquios</a:t>
            </a:r>
          </a:p>
          <a:p>
            <a:pPr marL="514350" indent="-514350">
              <a:buAutoNum type="alphaLcParenR"/>
            </a:pPr>
            <a:r>
              <a:rPr lang="pt-BR" dirty="0" smtClean="0"/>
              <a:t>Faringe</a:t>
            </a:r>
          </a:p>
          <a:p>
            <a:pPr marL="514350" indent="-514350">
              <a:buAutoNum type="alphaLcParenR"/>
            </a:pPr>
            <a:r>
              <a:rPr lang="pt-BR" dirty="0" smtClean="0"/>
              <a:t>Esôfago</a:t>
            </a:r>
          </a:p>
          <a:p>
            <a:pPr marL="514350" indent="-514350">
              <a:buAutoNum type="alphaLcParenR"/>
            </a:pPr>
            <a:r>
              <a:rPr lang="pt-BR" dirty="0" smtClean="0"/>
              <a:t>Laringe</a:t>
            </a:r>
            <a:br>
              <a:rPr lang="pt-B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sistema digestório e o respiratório, por mais que tenham funções diferentes, possuem uma estrutura em comum, onde haverá a passagem do ar para o trato respiratório e também do alimento para o tubo digestivo. A estrutura referida é o(a):</a:t>
            </a:r>
          </a:p>
          <a:p>
            <a:pPr marL="514350" indent="-514350">
              <a:buAutoNum type="alphaLcParenR"/>
            </a:pPr>
            <a:r>
              <a:rPr lang="pt-BR" dirty="0" smtClean="0"/>
              <a:t>Traqueia</a:t>
            </a:r>
          </a:p>
          <a:p>
            <a:pPr marL="514350" indent="-514350">
              <a:buAutoNum type="alphaLcParenR"/>
            </a:pPr>
            <a:r>
              <a:rPr lang="pt-BR" dirty="0" smtClean="0"/>
              <a:t>Brônquios</a:t>
            </a:r>
          </a:p>
          <a:p>
            <a:pPr marL="514350" indent="-514350">
              <a:buAutoNum type="alphaLcParenR"/>
            </a:pPr>
            <a:r>
              <a:rPr lang="pt-BR" b="1" dirty="0" smtClean="0"/>
              <a:t>Faringe</a:t>
            </a:r>
          </a:p>
          <a:p>
            <a:pPr marL="514350" indent="-514350">
              <a:buAutoNum type="alphaLcParenR"/>
            </a:pPr>
            <a:r>
              <a:rPr lang="pt-BR" dirty="0" smtClean="0"/>
              <a:t>Esôfago</a:t>
            </a:r>
          </a:p>
          <a:p>
            <a:pPr marL="514350" indent="-514350">
              <a:buAutoNum type="alphaLcParenR"/>
            </a:pPr>
            <a:r>
              <a:rPr lang="pt-BR" dirty="0" smtClean="0"/>
              <a:t>Laringe</a:t>
            </a:r>
            <a:br>
              <a:rPr lang="pt-B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2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53037" y="618186"/>
            <a:ext cx="97235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(ENEM 2013) As </a:t>
            </a:r>
            <a:r>
              <a:rPr lang="pt-BR" sz="2000" dirty="0"/>
              <a:t>serpentes que habitam regiões de seca podem ficar em jejum por um longo período de tempo devido à escassez de alimento. Assim, a sobrevivência desses predadores está relacionada ao aproveitamento máximo dos nutrientes obtidos com a presa capturada.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>De acordo com essa situação, essas serpentes apresentam alterações morfológicas e fisiológicas, como o aumento das vilosidades intestinais e a intensificação da irrigação sanguínea na porção interna dessas estruturas.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>A função do aumento das vilosidades intestinais para essas serpentes é maximizar o(a</a:t>
            </a:r>
            <a:r>
              <a:rPr lang="pt-BR" sz="2000" dirty="0" smtClean="0"/>
              <a:t>)</a:t>
            </a:r>
          </a:p>
          <a:p>
            <a:endParaRPr lang="pt-BR" sz="2000" dirty="0" smtClean="0"/>
          </a:p>
          <a:p>
            <a:pPr marL="342900" indent="-342900">
              <a:buAutoNum type="alphaLcParenR"/>
            </a:pPr>
            <a:r>
              <a:rPr lang="pt-BR" sz="2000" dirty="0" smtClean="0"/>
              <a:t>comprimento </a:t>
            </a:r>
            <a:r>
              <a:rPr lang="pt-BR" sz="2000" dirty="0"/>
              <a:t>do trato gastrointestinal para caber mais alimento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área de contato com o conteúdo intestinal para absorção dos nutrientes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liberação de calor via irrigação sanguínea para controle térmico do sistema digestório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secreção de enzimas digestivas para aumentar a degradação proteica no estômago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processo de digestão para diminuir o tempo de permanência do alimento no intestino.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80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53037" y="618186"/>
            <a:ext cx="97235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(ENEM 2013) As </a:t>
            </a:r>
            <a:r>
              <a:rPr lang="pt-BR" sz="2000" dirty="0"/>
              <a:t>serpentes que habitam regiões de seca podem ficar em jejum por um longo período de tempo devido à escassez de alimento. Assim, a sobrevivência desses predadores está relacionada ao aproveitamento máximo dos nutrientes obtidos com a presa capturada.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>De acordo com essa situação, essas serpentes apresentam alterações morfológicas e fisiológicas, como o aumento das vilosidades intestinais e a intensificação da irrigação sanguínea na porção interna dessas estruturas.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>A função do aumento das vilosidades intestinais para essas serpentes é maximizar o(a</a:t>
            </a:r>
            <a:r>
              <a:rPr lang="pt-BR" sz="2000" dirty="0" smtClean="0"/>
              <a:t>)</a:t>
            </a:r>
          </a:p>
          <a:p>
            <a:endParaRPr lang="pt-BR" sz="2000" dirty="0" smtClean="0"/>
          </a:p>
          <a:p>
            <a:pPr marL="342900" indent="-342900">
              <a:buAutoNum type="alphaLcParenR"/>
            </a:pPr>
            <a:r>
              <a:rPr lang="pt-BR" sz="2000" dirty="0" smtClean="0"/>
              <a:t>comprimento </a:t>
            </a:r>
            <a:r>
              <a:rPr lang="pt-BR" sz="2000" dirty="0"/>
              <a:t>do trato gastrointestinal para caber mais alimento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b="1" dirty="0"/>
              <a:t>área de contato com o conteúdo intestinal para absorção dos nutrientes</a:t>
            </a:r>
            <a:r>
              <a:rPr lang="pt-BR" sz="2000" b="1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liberação de calor via irrigação sanguínea para controle térmico do sistema digestório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secreção de enzimas digestivas para aumentar a degradação proteica no estômago</a:t>
            </a:r>
            <a:r>
              <a:rPr lang="pt-BR" sz="2000" dirty="0" smtClean="0"/>
              <a:t>.</a:t>
            </a:r>
          </a:p>
          <a:p>
            <a:pPr marL="342900" indent="-342900">
              <a:buAutoNum type="alphaLcParenR"/>
            </a:pPr>
            <a:r>
              <a:rPr lang="pt-BR" sz="2000" dirty="0"/>
              <a:t>processo de digestão para diminuir o tempo de permanência do alimento no intestino.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777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(ENEM 2009) Para que todos os órgãos do corpo humano funcionem em boas condições, é necessário que a temperatura do corpo fique sempre entre 36 º(C) e 37 </a:t>
            </a:r>
            <a:r>
              <a:rPr lang="pt-BR" dirty="0" err="1" smtClean="0"/>
              <a:t>ºC</a:t>
            </a:r>
            <a:r>
              <a:rPr lang="pt-BR" dirty="0" smtClean="0"/>
              <a:t>. Para manter-se dentro dessa faixa, em dias de muito calor ou durante intensos exercícios físicos, uma série de mecanismos fisiológicos é acionada. Pode-se citar como o principal responsável pela manutenção da temperatura corporal humana o sistema </a:t>
            </a:r>
          </a:p>
          <a:p>
            <a:pPr marL="514350" indent="-514350">
              <a:buAutoNum type="alphaUcParenR"/>
            </a:pPr>
            <a:r>
              <a:rPr lang="pt-BR" dirty="0" smtClean="0"/>
              <a:t>digestório, pois produz enzimas que atuam na quebra de alimentos calóricos. </a:t>
            </a:r>
          </a:p>
          <a:p>
            <a:pPr marL="0" indent="0">
              <a:buNone/>
            </a:pPr>
            <a:r>
              <a:rPr lang="pt-BR" dirty="0" smtClean="0"/>
              <a:t>B) imunológico, pois suas células agem no sangue, diminuindo a condução do calor. </a:t>
            </a:r>
          </a:p>
          <a:p>
            <a:pPr marL="0" indent="0">
              <a:buNone/>
            </a:pPr>
            <a:r>
              <a:rPr lang="pt-BR" dirty="0" smtClean="0"/>
              <a:t>C) nervoso, pois promove a sudorese, que permite perda de calor por meio da evaporação da água. </a:t>
            </a:r>
          </a:p>
          <a:p>
            <a:pPr marL="0" indent="0">
              <a:buNone/>
            </a:pPr>
            <a:r>
              <a:rPr lang="pt-BR" dirty="0" smtClean="0"/>
              <a:t>D) reprodutor, pois secreta hormônios que alteram a temperatura, principalmente durante a menopausa. </a:t>
            </a:r>
          </a:p>
          <a:p>
            <a:pPr marL="0" indent="0">
              <a:buNone/>
            </a:pPr>
            <a:r>
              <a:rPr lang="pt-BR" dirty="0" smtClean="0"/>
              <a:t>E) endócrino, pois fabrica anticorpos que, por sua vez, atuam na variação do diâmetro dos vasos periféricos.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9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(ENEM 2009) Para que todos os órgãos do corpo humano funcionem em boas condições, é necessário que a temperatura do corpo fique sempre entre 36 º(C) e 37 </a:t>
            </a:r>
            <a:r>
              <a:rPr lang="pt-BR" dirty="0" err="1" smtClean="0"/>
              <a:t>ºC</a:t>
            </a:r>
            <a:r>
              <a:rPr lang="pt-BR" dirty="0" smtClean="0"/>
              <a:t>. Para manter-se dentro dessa faixa, em dias de muito calor ou durante intensos exercícios físicos, uma série de mecanismos fisiológicos é acionada. Pode-se citar como o principal responsável pela manutenção da temperatura corporal humana o sistema </a:t>
            </a:r>
          </a:p>
          <a:p>
            <a:pPr marL="514350" indent="-514350">
              <a:buAutoNum type="alphaUcParenR"/>
            </a:pPr>
            <a:r>
              <a:rPr lang="pt-BR" dirty="0" smtClean="0"/>
              <a:t>digestório, pois produz enzimas que atuam na quebra de alimentos calóricos. </a:t>
            </a:r>
          </a:p>
          <a:p>
            <a:pPr marL="0" indent="0">
              <a:buNone/>
            </a:pPr>
            <a:r>
              <a:rPr lang="pt-BR" dirty="0" smtClean="0"/>
              <a:t>B) imunológico, pois suas células agem no sangue, diminuindo a condução do calor. </a:t>
            </a:r>
          </a:p>
          <a:p>
            <a:pPr marL="0" indent="0">
              <a:buNone/>
            </a:pPr>
            <a:r>
              <a:rPr lang="pt-BR" b="1" dirty="0" smtClean="0"/>
              <a:t>C) nervoso, pois promove a sudorese, que permite perda de calor por meio da evaporação da água. </a:t>
            </a:r>
          </a:p>
          <a:p>
            <a:pPr marL="0" indent="0">
              <a:buNone/>
            </a:pPr>
            <a:r>
              <a:rPr lang="pt-BR" dirty="0" smtClean="0"/>
              <a:t>D) reprodutor, pois secreta hormônios que alteram a temperatura, principalmente durante a menopausa. </a:t>
            </a:r>
          </a:p>
          <a:p>
            <a:pPr marL="0" indent="0">
              <a:buNone/>
            </a:pPr>
            <a:r>
              <a:rPr lang="pt-BR" dirty="0" smtClean="0"/>
              <a:t>E) endócrino, pois fabrica anticorpos que, por sua vez, atuam na variação do diâmetro dos vasos periféricos. 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566057" y="5878286"/>
            <a:ext cx="112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O sistema nervoso é responsável pelo controle de temperatura dos seres endotérmicos.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1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Neurônio ou célula nervosa: altamente diferenciada</a:t>
            </a:r>
            <a:endParaRPr lang="en-US" dirty="0"/>
          </a:p>
        </p:txBody>
      </p:sp>
      <p:pic>
        <p:nvPicPr>
          <p:cNvPr id="16386" name="Picture 2" descr="Resultado de imagem para dendrito axo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776537"/>
            <a:ext cx="762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1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Propagação do impulso nervoso: transmissão eletroquímica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REPOUSO ou POLARIZADO</a:t>
            </a:r>
          </a:p>
          <a:p>
            <a:pPr marL="914400" lvl="2" indent="0">
              <a:buNone/>
            </a:pPr>
            <a:r>
              <a:rPr lang="pt-BR" dirty="0" smtClean="0"/>
              <a:t>Bomba de sódio- potássio: transporte ativo (gasto de ATP)</a:t>
            </a:r>
          </a:p>
          <a:p>
            <a:pPr marL="914400" lvl="2" indent="0">
              <a:buNone/>
            </a:pPr>
            <a:r>
              <a:rPr lang="pt-BR" dirty="0" smtClean="0"/>
              <a:t>Potencial de membrana = </a:t>
            </a:r>
            <a:r>
              <a:rPr lang="pt-BR" dirty="0" err="1" smtClean="0"/>
              <a:t>ddp</a:t>
            </a:r>
            <a:r>
              <a:rPr lang="pt-BR" dirty="0" smtClean="0"/>
              <a:t> = -70 </a:t>
            </a:r>
            <a:r>
              <a:rPr lang="pt-BR" dirty="0" err="1" smtClean="0"/>
              <a:t>mV</a:t>
            </a:r>
            <a:endParaRPr lang="pt-BR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DESPOLARIZAÇÃO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Com o estímulo, ocorre a abertura de canais rápidos de sódio. Isso causa grande </a:t>
            </a:r>
            <a:r>
              <a:rPr lang="pt-BR" u="sng" dirty="0" smtClean="0"/>
              <a:t>influxo de sódio</a:t>
            </a:r>
            <a:r>
              <a:rPr lang="pt-BR" dirty="0" smtClean="0"/>
              <a:t>, que inverte a polaridade da membrana.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Essa inversão de polaridade é o impulso nervoso.</a:t>
            </a:r>
          </a:p>
          <a:p>
            <a:pPr marL="457200" lvl="1" indent="0">
              <a:buNone/>
            </a:pPr>
            <a:r>
              <a:rPr lang="pt-BR" b="1" dirty="0">
                <a:solidFill>
                  <a:srgbClr val="FF0000"/>
                </a:solidFill>
              </a:rPr>
              <a:t>	</a:t>
            </a:r>
            <a:r>
              <a:rPr lang="pt-BR" dirty="0" smtClean="0"/>
              <a:t>Potencial de ação = </a:t>
            </a:r>
            <a:r>
              <a:rPr lang="pt-BR" dirty="0" err="1" smtClean="0"/>
              <a:t>ddp</a:t>
            </a:r>
            <a:r>
              <a:rPr lang="pt-BR" dirty="0" smtClean="0"/>
              <a:t> = + 40 </a:t>
            </a:r>
            <a:r>
              <a:rPr lang="pt-BR" dirty="0" err="1" smtClean="0"/>
              <a:t>mV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dirty="0" smtClean="0"/>
              <a:t>3.	REPOLARIZAÇÃO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Saída de potássio e atuação da bomba de sódio-potássio promovem a </a:t>
            </a:r>
            <a:r>
              <a:rPr lang="pt-BR" dirty="0" err="1" smtClean="0"/>
              <a:t>repolarização</a:t>
            </a:r>
            <a:r>
              <a:rPr lang="pt-BR" dirty="0" smtClean="0"/>
              <a:t> e manutenção da polaridade.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81175"/>
            <a:ext cx="6667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Digestório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1690688"/>
            <a:ext cx="3527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 estruturas do trato digestório incluem: </a:t>
            </a:r>
            <a:r>
              <a:rPr lang="pt-BR" sz="2000" b="1" dirty="0"/>
              <a:t>Boca, Faringe, Esôfago, Estômago, Intestino Delgado, Intestino Grosso, Reto e Ânus</a:t>
            </a:r>
            <a:r>
              <a:rPr lang="pt-BR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Os órgãos digestório acessórios são </a:t>
            </a:r>
            <a:r>
              <a:rPr lang="pt-BR" sz="2000" b="1" dirty="0"/>
              <a:t>os Dentes, a Língua, as Glândulas Salivares, o Fígado, Vesícula Biliar e o </a:t>
            </a:r>
            <a:r>
              <a:rPr lang="pt-BR" sz="2000" b="1" dirty="0" smtClean="0"/>
              <a:t>Pâncreas.</a:t>
            </a:r>
            <a:endParaRPr lang="en-US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07" y="1690688"/>
            <a:ext cx="7163068" cy="41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Impulso nervoso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Limiar de excitação </a:t>
            </a:r>
            <a:r>
              <a:rPr lang="pt-BR" dirty="0" smtClean="0">
                <a:sym typeface="Wingdings" panose="05000000000000000000" pitchFamily="2" charset="2"/>
              </a:rPr>
              <a:t> estímulo mínimo capaz de gerar despolarização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Estímulos &lt; L.E.  não despolariza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Estímulos ≥ L.E.  despolariza (sempre na mesma velocidade)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14057" y="3478074"/>
            <a:ext cx="343988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“Lei do tudo ou nada”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70743" y="4604279"/>
            <a:ext cx="8911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Isso </a:t>
            </a:r>
            <a:r>
              <a:rPr lang="pt-BR" dirty="0"/>
              <a:t>significa que ou o estímulo é suficientemente intenso para</a:t>
            </a:r>
            <a:r>
              <a:rPr lang="pt-BR" b="1" dirty="0"/>
              <a:t> excitar</a:t>
            </a:r>
            <a:r>
              <a:rPr lang="pt-BR" dirty="0"/>
              <a:t> o neurônio, desencadeando o </a:t>
            </a:r>
            <a:r>
              <a:rPr lang="pt-BR" u="sng" dirty="0"/>
              <a:t>potencial de ação</a:t>
            </a:r>
            <a:r>
              <a:rPr lang="pt-BR" dirty="0"/>
              <a:t>, ou nada acontece. Não existe potencial de ação mais forte ou mais fraco; ele é igual independente da intensidade do estímulo</a:t>
            </a:r>
            <a:r>
              <a:rPr lang="pt-BR" dirty="0" smtClean="0"/>
              <a:t>.</a:t>
            </a:r>
          </a:p>
          <a:p>
            <a:r>
              <a:rPr lang="pt-BR" dirty="0"/>
              <a:t>	</a:t>
            </a:r>
            <a:r>
              <a:rPr lang="pt-BR" dirty="0" smtClean="0"/>
              <a:t>Estímulos mais intensos provocam maior número de estímulos nervosos e atingem mais fibras nervosas. </a:t>
            </a:r>
          </a:p>
          <a:p>
            <a:r>
              <a:rPr lang="pt-BR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3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49943"/>
            <a:ext cx="10515600" cy="6110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gráfico a seguir mostra a variação do potencial da membrana do neurônio quando estimulado.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potencial de ação para um determinado neurônio: 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a) varia de acordo com a intensidade do estímulo, isto é, para intensidades pequenas temos potenciais pequenos e para maiores, potenciais maiores.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b) é sempre o mesmo, porém a intensidade do estímulo não pode ir além de determinado valor, pois o neurônio obedece à 'lei do tudo ou nada'.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c) varia de acordo com a 'lei do tudo ou nada.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d) aumenta ou diminui na razão inversa da intensidade do estímulo.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e) é sempre o mesmo, qualquer que seja o estímulo, porque o neurônio obedece à "lei do tudo ou nada".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pic>
        <p:nvPicPr>
          <p:cNvPr id="17410" name="Picture 2" descr="https://sites.google.com/site/biologiaaulaseprovas/_/rsrc/1472855709360/identidade-dos-seres-vivos/funcoes-vitais-dos-seres-vivos-e-sua-relacao-com-a-adaptacao-desses-organismos-a-diferentes-ambientes/potencial-de-acao/isv-potencialdea%C3%A7%C3%A3o.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90" y="1025365"/>
            <a:ext cx="3574596" cy="20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49943"/>
            <a:ext cx="10515600" cy="6110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gráfico a seguir mostra a variação do potencial da membrana do neurônio quando estimulado.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</a:t>
            </a:r>
            <a:r>
              <a:rPr lang="pt-BR" b="1" dirty="0"/>
              <a:t>potencial de ação</a:t>
            </a:r>
            <a:r>
              <a:rPr lang="pt-BR" dirty="0"/>
              <a:t> para um determinado neurônio: 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a) varia de acordo com a intensidade do estímulo, isto é, para intensidades pequenas temos potenciais pequenos e para maiores, potenciais maiores.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b) é sempre o mesmo, porém a intensidade do estímulo não pode ir além de determinado valor, pois o neurônio obedece à 'lei do tudo ou nada'.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c) varia de acordo com a 'lei do tudo ou nada.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d) aumenta ou diminui na razão inversa da intensidade do estímulo.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e) é sempre o mesmo, qualquer que seja o estímulo, porque o neurônio obedece à "lei do tudo ou nada".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pic>
        <p:nvPicPr>
          <p:cNvPr id="17410" name="Picture 2" descr="https://sites.google.com/site/biologiaaulaseprovas/_/rsrc/1472855709360/identidade-dos-seres-vivos/funcoes-vitais-dos-seres-vivos-e-sua-relacao-com-a-adaptacao-desses-organismos-a-diferentes-ambientes/potencial-de-acao/isv-potencialdea%C3%A7%C3%A3o.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90" y="1025365"/>
            <a:ext cx="3574596" cy="20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71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Sinapse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808" y="365125"/>
            <a:ext cx="7515092" cy="51842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5820228"/>
            <a:ext cx="1096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Depois da transmissão sináptica, ocorre a </a:t>
            </a:r>
            <a:r>
              <a:rPr lang="pt-BR" dirty="0" err="1" smtClean="0"/>
              <a:t>recaptação</a:t>
            </a:r>
            <a:r>
              <a:rPr lang="pt-BR" dirty="0" smtClean="0"/>
              <a:t> dos neurotransmissores na fenda sináptica pelo neurônio pré-sináptico.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5086" y="1690688"/>
            <a:ext cx="25357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Vesículas sinápticas liberam neurotransmissores.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neurotransmissores se ligam a receptores de membrana nos dendritos do neurônio pós-sináptico, no qual desencadeiam novos Potenciais de Ação, transmitindo o impulso nervoso.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0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Botox: toxina botulínica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Toxina de bactéria que inibe a liberação de neurotransmissores na fenda sináptica</a:t>
            </a:r>
          </a:p>
          <a:p>
            <a:r>
              <a:rPr lang="pt-BR" dirty="0" smtClean="0"/>
              <a:t>Provoca paralisia muscular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01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Bainha de mielina</a:t>
            </a:r>
            <a:endParaRPr lang="en-US" dirty="0"/>
          </a:p>
        </p:txBody>
      </p:sp>
      <p:pic>
        <p:nvPicPr>
          <p:cNvPr id="5" name="Picture 2" descr="Resultado de imagem para bainha de mie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18" y="1027906"/>
            <a:ext cx="5767399" cy="49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998029" cy="4351338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Células de </a:t>
            </a:r>
            <a:r>
              <a:rPr lang="pt-BR" b="1" dirty="0" err="1" smtClean="0"/>
              <a:t>Schwann</a:t>
            </a:r>
            <a:r>
              <a:rPr lang="pt-BR" b="1" dirty="0" smtClean="0"/>
              <a:t> </a:t>
            </a:r>
            <a:r>
              <a:rPr lang="pt-BR" dirty="0" smtClean="0"/>
              <a:t>se enrolam </a:t>
            </a:r>
            <a:r>
              <a:rPr lang="pt-BR" dirty="0"/>
              <a:t>dezenas de vezes em torno do axônio e formam uma capa membranosa, chamada bainha de mielina</a:t>
            </a:r>
            <a:r>
              <a:rPr lang="pt-BR" dirty="0" smtClean="0"/>
              <a:t>.</a:t>
            </a:r>
          </a:p>
          <a:p>
            <a:r>
              <a:rPr lang="pt-BR" dirty="0"/>
              <a:t>A bainha de mielina atua como um isolamento elétrico </a:t>
            </a:r>
            <a:r>
              <a:rPr lang="pt-BR" dirty="0" smtClean="0"/>
              <a:t>(lipídeo isolante) e </a:t>
            </a:r>
            <a:r>
              <a:rPr lang="pt-BR" b="1" dirty="0"/>
              <a:t>aumenta a velocidade de propagação do impulso nervoso ao longo do axônio</a:t>
            </a:r>
            <a:r>
              <a:rPr lang="pt-BR" dirty="0" smtClean="0"/>
              <a:t>.</a:t>
            </a:r>
            <a:endParaRPr lang="en-US" dirty="0"/>
          </a:p>
          <a:p>
            <a:pPr marL="457200" lvl="1" indent="0">
              <a:buNone/>
            </a:pPr>
            <a:r>
              <a:rPr lang="pt-BR" dirty="0" smtClean="0"/>
              <a:t>A propagação do impulso nervoso em axônios mielinizados se dá “aos saltos”, o que aumenta sua velocidade.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8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Bainha de mielina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O estrato mielínico também auxilia na regeneração dos prolongamentos de neurônios lesados</a:t>
            </a:r>
          </a:p>
          <a:p>
            <a:r>
              <a:rPr lang="pt-BR" dirty="0"/>
              <a:t>Na doença degenerativa conhecida como </a:t>
            </a:r>
            <a:r>
              <a:rPr lang="pt-BR" u="sng" dirty="0"/>
              <a:t>esclerose múltipla</a:t>
            </a:r>
            <a:r>
              <a:rPr lang="pt-BR" dirty="0"/>
              <a:t>, por exemplo, ocorre um deterioração gradual da bainha de mielina, resultando na perda progressiva da coordenação nervosa.</a:t>
            </a:r>
            <a:endParaRPr lang="en-US" dirty="0"/>
          </a:p>
        </p:txBody>
      </p:sp>
      <p:pic>
        <p:nvPicPr>
          <p:cNvPr id="5" name="Picture 2" descr="http://www.sobiologia.com.br/figuras/Histologia/Celulas_de_Schw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290105"/>
            <a:ext cx="6830498" cy="21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9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tipos de neurônio</a:t>
            </a:r>
            <a:endParaRPr lang="en-US" dirty="0"/>
          </a:p>
        </p:txBody>
      </p:sp>
      <p:pic>
        <p:nvPicPr>
          <p:cNvPr id="18434" name="Picture 2" descr="Resultado de imagem para neuronio sensitivo associativo e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419566"/>
            <a:ext cx="6753225" cy="50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4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neuronio sensitivo associativo e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736145"/>
            <a:ext cx="9627052" cy="52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64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0229" y="319313"/>
            <a:ext cx="10784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(ENEM 2009) As células possuem potencial de membrana, que pode ser classificado em repouso ou ação, e é uma estratégia eletrofisiológica interessante e simples do ponto de vista físico. Essa característica eletrofisiológica está presente na figura a seguir, que mostra um potencial de ação disparado por uma célula que compõe as fibras de </a:t>
            </a:r>
            <a:r>
              <a:rPr lang="pt-BR" dirty="0" err="1" smtClean="0"/>
              <a:t>Purkinje</a:t>
            </a:r>
            <a:r>
              <a:rPr lang="pt-BR" dirty="0" smtClean="0"/>
              <a:t>, responsáveis por conduzir os impulsos elétricos para o tecido cardíaco, possibilitando assim a contração cardíaca. Observa-se que existem quatro fases envolvidas nesse potencial de ação, sendo denominadas fases 0, 1, 2 e 3. 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2262325"/>
            <a:ext cx="3744685" cy="348406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78399" y="2262325"/>
            <a:ext cx="6545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potencial de repouso dessa célula é -100 </a:t>
            </a:r>
            <a:r>
              <a:rPr lang="pt-BR" dirty="0" err="1" smtClean="0"/>
              <a:t>mv</a:t>
            </a:r>
            <a:r>
              <a:rPr lang="pt-BR" dirty="0" smtClean="0"/>
              <a:t>, e quando ocorre influxo de íons Na+ e Ca2+, a polaridade celular pode atingir valores de até +10 </a:t>
            </a:r>
            <a:r>
              <a:rPr lang="pt-BR" dirty="0" err="1" smtClean="0"/>
              <a:t>mv</a:t>
            </a:r>
            <a:r>
              <a:rPr lang="pt-BR" dirty="0" smtClean="0"/>
              <a:t>, o que se denomina despolarização celular. A modificação no potencial de repouso pode disparar um potencial de ação quando a voltagem da membrana atinge o limiar de disparo que está representado na figura pela linha pontilhada. Contudo, a célula não pode se manter despolarizada, pois isso acarretaria a morte celular. Assim, ocorre a </a:t>
            </a:r>
            <a:r>
              <a:rPr lang="pt-BR" dirty="0" err="1" smtClean="0"/>
              <a:t>repolarização</a:t>
            </a:r>
            <a:r>
              <a:rPr lang="pt-BR" dirty="0" smtClean="0"/>
              <a:t> celular, mecanismo que reverte a despolarização e retoma a célula ao potencial de repouso. Para tanto, há o </a:t>
            </a:r>
            <a:r>
              <a:rPr lang="pt-BR" dirty="0" err="1" smtClean="0"/>
              <a:t>efluxo</a:t>
            </a:r>
            <a:r>
              <a:rPr lang="pt-BR" dirty="0" smtClean="0"/>
              <a:t> celular de íons K+.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9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Boca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Digestão mecânica: </a:t>
            </a:r>
            <a:r>
              <a:rPr lang="pt-BR" b="1" dirty="0" smtClean="0">
                <a:solidFill>
                  <a:srgbClr val="FF0000"/>
                </a:solidFill>
              </a:rPr>
              <a:t>mastigação</a:t>
            </a:r>
            <a:r>
              <a:rPr lang="pt-BR" dirty="0" smtClean="0"/>
              <a:t> (trituração) - </a:t>
            </a:r>
            <a:r>
              <a:rPr lang="pt-BR" u="sng" dirty="0" smtClean="0"/>
              <a:t>dentes</a:t>
            </a:r>
          </a:p>
          <a:p>
            <a:pPr lvl="1">
              <a:buFont typeface="Symbol" panose="05050102010706020507" pitchFamily="18" charset="2"/>
              <a:buChar char="­"/>
            </a:pPr>
            <a:r>
              <a:rPr lang="pt-BR" dirty="0" smtClean="0">
                <a:sym typeface="Symbol" panose="05050102010706020507" pitchFamily="18" charset="2"/>
              </a:rPr>
              <a:t>Superfície de contato do alimento com a enzima</a:t>
            </a:r>
          </a:p>
          <a:p>
            <a:pPr lvl="1"/>
            <a:r>
              <a:rPr lang="pt-BR" dirty="0" smtClean="0">
                <a:sym typeface="Symbol" panose="05050102010706020507" pitchFamily="18" charset="2"/>
              </a:rPr>
              <a:t>Digestão química: enzimática</a:t>
            </a:r>
          </a:p>
          <a:p>
            <a:pPr marL="457200" lvl="1" indent="0">
              <a:buNone/>
            </a:pPr>
            <a:r>
              <a:rPr lang="pt-BR" u="sng" dirty="0" smtClean="0">
                <a:sym typeface="Symbol" panose="05050102010706020507" pitchFamily="18" charset="2"/>
              </a:rPr>
              <a:t>Glândulas salivares </a:t>
            </a:r>
            <a:r>
              <a:rPr lang="pt-BR" dirty="0" smtClean="0">
                <a:sym typeface="Symbol" panose="05050102010706020507" pitchFamily="18" charset="2"/>
              </a:rPr>
              <a:t>secretam saliva </a:t>
            </a:r>
            <a:r>
              <a:rPr lang="pt-BR" dirty="0" smtClean="0">
                <a:sym typeface="Wingdings" panose="05000000000000000000" pitchFamily="2" charset="2"/>
              </a:rPr>
              <a:t> enzima </a:t>
            </a:r>
            <a:r>
              <a:rPr lang="pt-BR" b="1" dirty="0" smtClean="0">
                <a:sym typeface="Wingdings" panose="05000000000000000000" pitchFamily="2" charset="2"/>
              </a:rPr>
              <a:t>amilase salivar </a:t>
            </a:r>
            <a:r>
              <a:rPr lang="pt-BR" dirty="0" smtClean="0">
                <a:sym typeface="Wingdings" panose="05000000000000000000" pitchFamily="2" charset="2"/>
              </a:rPr>
              <a:t>ou ptialina</a:t>
            </a: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Outra função da saliva: umidificação dos alimentos</a:t>
            </a:r>
            <a:endParaRPr lang="pt-B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AMIDO  + H2O  Maltose</a:t>
            </a: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(</a:t>
            </a:r>
            <a:r>
              <a:rPr lang="pt-BR" dirty="0" err="1" smtClean="0">
                <a:sym typeface="Wingdings" panose="05000000000000000000" pitchFamily="2" charset="2"/>
              </a:rPr>
              <a:t>poliss</a:t>
            </a:r>
            <a:r>
              <a:rPr lang="pt-BR" dirty="0" smtClean="0">
                <a:sym typeface="Wingdings" panose="05000000000000000000" pitchFamily="2" charset="2"/>
              </a:rPr>
              <a:t>.)                  (</a:t>
            </a:r>
            <a:r>
              <a:rPr lang="pt-BR" dirty="0" err="1" smtClean="0">
                <a:sym typeface="Wingdings" panose="05000000000000000000" pitchFamily="2" charset="2"/>
              </a:rPr>
              <a:t>dissac</a:t>
            </a:r>
            <a:r>
              <a:rPr lang="pt-BR" dirty="0" smtClean="0">
                <a:sym typeface="Wingdings" panose="05000000000000000000" pitchFamily="2" charset="2"/>
              </a:rPr>
              <a:t>.)</a:t>
            </a:r>
          </a:p>
          <a:p>
            <a:pPr marL="457200" lvl="1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A ptialina catalisa a hidrólise do amido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A </a:t>
            </a:r>
            <a:r>
              <a:rPr lang="pt-BR" u="sng" dirty="0" smtClean="0">
                <a:sym typeface="Wingdings" panose="05000000000000000000" pitchFamily="2" charset="2"/>
              </a:rPr>
              <a:t>língua</a:t>
            </a:r>
            <a:r>
              <a:rPr lang="pt-BR" dirty="0" smtClean="0">
                <a:sym typeface="Wingdings" panose="05000000000000000000" pitchFamily="2" charset="2"/>
              </a:rPr>
              <a:t> auxilia na mastigação e na </a:t>
            </a:r>
            <a:r>
              <a:rPr lang="pt-B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deglutição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49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5087" y="406399"/>
            <a:ext cx="1078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das fases, presentes na figura, indica o processo de despolarização e </a:t>
            </a:r>
            <a:r>
              <a:rPr lang="pt-BR" sz="2400" dirty="0" err="1" smtClean="0"/>
              <a:t>repolarização</a:t>
            </a:r>
            <a:r>
              <a:rPr lang="pt-BR" sz="2400" dirty="0" smtClean="0"/>
              <a:t> celular, respectivamente?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347925"/>
            <a:ext cx="5087646" cy="47335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99200" y="2106749"/>
            <a:ext cx="2830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BR" sz="2800" dirty="0" smtClean="0"/>
              <a:t>Fases 0 e 2. </a:t>
            </a:r>
          </a:p>
          <a:p>
            <a:pPr marL="342900" indent="-342900">
              <a:buAutoNum type="alphaUcParenBoth"/>
            </a:pPr>
            <a:r>
              <a:rPr lang="pt-BR" sz="2800" dirty="0" smtClean="0"/>
              <a:t>Fases 0 e 3. </a:t>
            </a:r>
          </a:p>
          <a:p>
            <a:r>
              <a:rPr lang="pt-BR" sz="2800" dirty="0" smtClean="0"/>
              <a:t>(C) Fases 1 e 2. </a:t>
            </a:r>
          </a:p>
          <a:p>
            <a:r>
              <a:rPr lang="pt-BR" sz="2800" dirty="0" smtClean="0"/>
              <a:t>(D) Fases 2 e 0. </a:t>
            </a:r>
          </a:p>
          <a:p>
            <a:r>
              <a:rPr lang="pt-BR" sz="2800" dirty="0" smtClean="0"/>
              <a:t>(E) Fases 3 e 1.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41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5087" y="406399"/>
            <a:ext cx="1078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das fases, presentes na figura, indica o processo de despolarização e </a:t>
            </a:r>
            <a:r>
              <a:rPr lang="pt-BR" sz="2400" dirty="0" err="1" smtClean="0"/>
              <a:t>repolarização</a:t>
            </a:r>
            <a:r>
              <a:rPr lang="pt-BR" sz="2400" dirty="0" smtClean="0"/>
              <a:t> celular, respectivamente?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347925"/>
            <a:ext cx="5087646" cy="47335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99200" y="2106749"/>
            <a:ext cx="2830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BR" sz="2800" dirty="0" smtClean="0"/>
              <a:t>Fases 0 e 2. </a:t>
            </a:r>
          </a:p>
          <a:p>
            <a:pPr marL="342900" indent="-342900">
              <a:buAutoNum type="alphaUcParenBoth"/>
            </a:pPr>
            <a:r>
              <a:rPr lang="pt-BR" sz="2800" b="1" dirty="0" smtClean="0"/>
              <a:t>Fases 0 e 3. </a:t>
            </a:r>
          </a:p>
          <a:p>
            <a:r>
              <a:rPr lang="pt-BR" sz="2800" dirty="0" smtClean="0"/>
              <a:t>(C) Fases 1 e 2. </a:t>
            </a:r>
          </a:p>
          <a:p>
            <a:r>
              <a:rPr lang="pt-BR" sz="2800" dirty="0" smtClean="0"/>
              <a:t>(D) Fases 2 e 0. </a:t>
            </a:r>
          </a:p>
          <a:p>
            <a:r>
              <a:rPr lang="pt-BR" sz="2800" dirty="0" smtClean="0"/>
              <a:t>(E) Fases 3 e 1. </a:t>
            </a:r>
            <a:endParaRPr lang="en-US" sz="2800" dirty="0"/>
          </a:p>
        </p:txBody>
      </p:sp>
      <p:sp>
        <p:nvSpPr>
          <p:cNvPr id="3" name="Retângulo 2"/>
          <p:cNvSpPr/>
          <p:nvPr/>
        </p:nvSpPr>
        <p:spPr>
          <a:xfrm>
            <a:off x="5849258" y="46074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Enquanto o potencial aumenta a célula é despolarizada. A </a:t>
            </a:r>
            <a:r>
              <a:rPr lang="pt-BR" b="1" dirty="0" err="1" smtClean="0">
                <a:solidFill>
                  <a:srgbClr val="FF0000"/>
                </a:solidFill>
              </a:rPr>
              <a:t>repolarização</a:t>
            </a:r>
            <a:r>
              <a:rPr lang="pt-BR" b="1" dirty="0" smtClean="0">
                <a:solidFill>
                  <a:srgbClr val="FF0000"/>
                </a:solidFill>
              </a:rPr>
              <a:t> ocorre quando a célula retorna ao seu potencial de repouso.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34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7942" y="615806"/>
            <a:ext cx="105809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(ENEM) O metabolismo dos carboidratos é fundamental para o ser humano, pois a partir desses compostos orgânicos obtém-se grande parte da energia para as funções vitais. Por outro lado, desequilíbrios nesse processo podem provocar hiperglicemia ou diabetes.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O caminho do açúcar no organismo inicia-se com a ingestão de carboidratos que chegando ao intestino, sofrem a ação de enzimas, “quebrando-se” em moléculas menores (glicose, por exemplo) que serão absorvidas.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A insulina, hormônio produzido pelo pâncreas, é responsável por facilitar a entrada de glicose nas células. Se uma pessoa produz pouca insulina, ou se sua ação está diminuída, dificilmente a glicose pode entrar na célula e ser consumida.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Com base nestas informações, pode-se concluir que:</a:t>
            </a:r>
          </a:p>
          <a:p>
            <a:pPr algn="just"/>
            <a:endParaRPr lang="pt-BR" b="0" i="0" dirty="0" smtClean="0">
              <a:solidFill>
                <a:srgbClr val="333333"/>
              </a:solidFill>
              <a:effectLst/>
              <a:latin typeface="PT Sans"/>
            </a:endParaRP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a) o papel realizado pelas enzimas pode ser diretamente substituído pelo hormônio insulina.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b) a insulina produzida pelo pâncreas tem papel enzimático sobre as moléculas de açúcar.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c) o acúmulo de glicose no sangue é provocado pelo aumento da ação da insulina, levando o indivíduo a um quadro clínico de hiperglicemia.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d) a diminuição da insulina circulante provoca um acúmulo de glicose no sangue.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e) o principal papel da insulina é manter o nível de glicose no sangue suficientemente alto, evitando, assim, um quadro clínico de diabetes.</a:t>
            </a:r>
            <a:endParaRPr lang="pt-BR" b="0" i="0" dirty="0">
              <a:solidFill>
                <a:srgbClr val="333333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11570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8913" y="630320"/>
            <a:ext cx="105809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(ENEM) O metabolismo dos carboidratos é fundamental para o ser humano, pois a partir desses compostos orgânicos obtém-se grande parte da energia para as funções vitais. Por outro lado, desequilíbrios nesse processo podem provocar hiperglicemia ou diabetes.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O caminho do açúcar no organismo inicia-se com a ingestão de carboidratos que chegando ao intestino, sofrem a ação de enzimas, “quebrando-se” em moléculas menores (glicose, por exemplo) que serão absorvidas.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A insulina, hormônio produzido pelo pâncreas, é responsável por facilitar a entrada de glicose nas células. Se uma pessoa produz pouca insulina, ou se sua ação está diminuída, dificilmente a glicose pode entrar na célula e ser consumida.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Com base nestas informações, pode-se concluir que:</a:t>
            </a:r>
          </a:p>
          <a:p>
            <a:pPr algn="just"/>
            <a:endParaRPr lang="pt-BR" b="0" i="0" dirty="0" smtClean="0">
              <a:solidFill>
                <a:srgbClr val="333333"/>
              </a:solidFill>
              <a:effectLst/>
              <a:latin typeface="PT Sans"/>
            </a:endParaRP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a) o papel realizado pelas enzimas pode ser diretamente substituído pelo hormônio insulina.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b) a insulina produzida pelo pâncreas tem papel enzimático sobre as moléculas de açúcar.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c) o acúmulo de glicose no sangue é provocado pelo aumento da ação da insulina, levando o indivíduo a um quadro clínico de hiperglicemia.</a:t>
            </a:r>
          </a:p>
          <a:p>
            <a:pPr algn="just"/>
            <a:r>
              <a:rPr lang="pt-BR" b="1" i="0" dirty="0" smtClean="0">
                <a:solidFill>
                  <a:srgbClr val="333333"/>
                </a:solidFill>
                <a:effectLst/>
                <a:latin typeface="PT Sans"/>
              </a:rPr>
              <a:t>d) a diminuição da insulina circulante provoca um acúmulo de glicose no sangue.</a:t>
            </a:r>
          </a:p>
          <a:p>
            <a:pPr algn="just"/>
            <a:r>
              <a:rPr lang="pt-BR" b="0" i="0" dirty="0" smtClean="0">
                <a:solidFill>
                  <a:srgbClr val="333333"/>
                </a:solidFill>
                <a:effectLst/>
                <a:latin typeface="PT Sans"/>
              </a:rPr>
              <a:t>e) o principal papel da insulina é manter o nível de glicose no sangue suficientemente alto, evitando, assim, um quadro clínico de diabetes.</a:t>
            </a:r>
            <a:endParaRPr lang="pt-BR" b="0" i="0" dirty="0">
              <a:solidFill>
                <a:srgbClr val="333333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8021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Digestão química, enzimática:</a:t>
            </a:r>
          </a:p>
          <a:p>
            <a:pPr marL="0" indent="0">
              <a:buNone/>
            </a:pPr>
            <a:r>
              <a:rPr lang="pt-BR" dirty="0" smtClean="0"/>
              <a:t>A digestão dos alimentos é uma </a:t>
            </a:r>
            <a:r>
              <a:rPr lang="pt-BR" b="1" dirty="0" smtClean="0"/>
              <a:t>hidrólise enzimática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Estímulos nervosos para a maior produção de saliva:</a:t>
            </a:r>
          </a:p>
          <a:p>
            <a:pPr lvl="1"/>
            <a:r>
              <a:rPr lang="pt-BR" dirty="0" smtClean="0"/>
              <a:t>Condicionamento</a:t>
            </a:r>
          </a:p>
          <a:p>
            <a:pPr lvl="1"/>
            <a:r>
              <a:rPr lang="pt-BR" dirty="0" smtClean="0"/>
              <a:t>Contato do alimento com a mucosa bucal </a:t>
            </a:r>
            <a:endParaRPr lang="en-US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7713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Faringe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Deglutição</a:t>
            </a:r>
            <a:r>
              <a:rPr lang="pt-BR" dirty="0"/>
              <a:t>: Condução dos alimentos através </a:t>
            </a:r>
            <a:r>
              <a:rPr lang="pt-BR" u="sng" dirty="0"/>
              <a:t>da faringe para o esôfago</a:t>
            </a:r>
            <a:r>
              <a:rPr lang="pt-BR" dirty="0" smtClean="0"/>
              <a:t>.</a:t>
            </a:r>
          </a:p>
          <a:p>
            <a:pPr marL="457200" lvl="1" indent="0">
              <a:buNone/>
            </a:pPr>
            <a:r>
              <a:rPr lang="pt-BR" dirty="0" smtClean="0"/>
              <a:t>Epiglote: membrana de cartilagem, impede que a comida vá para o trato respiratório (faringe -&gt; laringe)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 descr="Resultado de imagem para epigl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71" y="3425755"/>
            <a:ext cx="6317087" cy="33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4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Esôfago</a:t>
            </a:r>
            <a:r>
              <a:rPr lang="pt-BR" dirty="0" smtClean="0"/>
              <a:t>: a </a:t>
            </a:r>
            <a:r>
              <a:rPr lang="pt-BR" dirty="0"/>
              <a:t>presença de alimento no interior do esôfago estimula a atividade peristáltica, e faz com que o alimento mova-se para o estômago.</a:t>
            </a:r>
            <a:endParaRPr lang="pt-BR" dirty="0" smtClean="0"/>
          </a:p>
          <a:p>
            <a:pPr lvl="1"/>
            <a:r>
              <a:rPr lang="pt-BR" b="1" dirty="0" smtClean="0"/>
              <a:t>Movimentos peristálticos/ peristaltismo</a:t>
            </a:r>
            <a:r>
              <a:rPr lang="pt-BR" dirty="0" smtClean="0"/>
              <a:t>: </a:t>
            </a:r>
            <a:r>
              <a:rPr lang="pt-BR" dirty="0"/>
              <a:t> contrações </a:t>
            </a:r>
            <a:r>
              <a:rPr lang="pt-BR" dirty="0" smtClean="0"/>
              <a:t>repetidas </a:t>
            </a:r>
            <a:r>
              <a:rPr lang="pt-BR" dirty="0"/>
              <a:t>em ondas que empurram o </a:t>
            </a:r>
            <a:r>
              <a:rPr lang="pt-BR" dirty="0" smtClean="0"/>
              <a:t>alimento.</a:t>
            </a:r>
          </a:p>
          <a:p>
            <a:pPr marL="457200" lvl="1" indent="0">
              <a:buNone/>
            </a:pPr>
            <a:r>
              <a:rPr lang="pt-BR" dirty="0" smtClean="0"/>
              <a:t>O peristaltismo inicia-se no esôfago e termina no reto. </a:t>
            </a:r>
            <a:r>
              <a:rPr lang="pt-BR" u="sng" dirty="0" smtClean="0"/>
              <a:t>Ele conduz o bolo alimentar através do trato digestivo. </a:t>
            </a:r>
            <a:endParaRPr lang="en-US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92" y="4153500"/>
            <a:ext cx="3947108" cy="27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Ingestão</a:t>
            </a:r>
            <a:r>
              <a:rPr lang="pt-BR" dirty="0" smtClean="0"/>
              <a:t>: Introdução do alimento no estômago.</a:t>
            </a:r>
          </a:p>
          <a:p>
            <a:r>
              <a:rPr lang="pt-BR" b="1" dirty="0" smtClean="0"/>
              <a:t>Estômago</a:t>
            </a:r>
          </a:p>
          <a:p>
            <a:pPr lvl="1"/>
            <a:r>
              <a:rPr lang="pt-BR" dirty="0" smtClean="0"/>
              <a:t>Secreção do </a:t>
            </a:r>
            <a:r>
              <a:rPr lang="pt-BR" b="1" dirty="0" smtClean="0"/>
              <a:t>suco gástrico</a:t>
            </a:r>
            <a:r>
              <a:rPr lang="pt-BR" dirty="0" smtClean="0"/>
              <a:t>, que inclui enzimas digestórias e ácido </a:t>
            </a:r>
            <a:r>
              <a:rPr lang="pt-BR" dirty="0" err="1" smtClean="0"/>
              <a:t>hidroclorídrico</a:t>
            </a:r>
            <a:r>
              <a:rPr lang="pt-BR" dirty="0" smtClean="0"/>
              <a:t> (</a:t>
            </a:r>
            <a:r>
              <a:rPr lang="pt-BR" dirty="0" err="1" smtClean="0"/>
              <a:t>HCl</a:t>
            </a:r>
            <a:r>
              <a:rPr lang="pt-BR" dirty="0" smtClean="0"/>
              <a:t>) como substâncias mais importantes</a:t>
            </a:r>
          </a:p>
          <a:p>
            <a:pPr lvl="1"/>
            <a:r>
              <a:rPr lang="pt-BR" dirty="0" smtClean="0"/>
              <a:t>pH ácido ~ 2 </a:t>
            </a:r>
          </a:p>
          <a:p>
            <a:r>
              <a:rPr lang="pt-BR" dirty="0" smtClean="0"/>
              <a:t>Muco (</a:t>
            </a:r>
            <a:r>
              <a:rPr lang="pt-BR" b="1" dirty="0" smtClean="0"/>
              <a:t>mucina</a:t>
            </a:r>
            <a:r>
              <a:rPr lang="pt-BR" dirty="0" smtClean="0"/>
              <a:t>): proteção da parede do estômago contra </a:t>
            </a:r>
            <a:r>
              <a:rPr lang="pt-BR" dirty="0" err="1" smtClean="0"/>
              <a:t>HCl</a:t>
            </a:r>
            <a:r>
              <a:rPr lang="pt-BR" dirty="0" smtClean="0"/>
              <a:t> e outras substâncias digestivas</a:t>
            </a:r>
            <a:br>
              <a:rPr lang="pt-B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Digestão Humana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Suco Gástrico: pepsina digere proteínas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4" y="2336203"/>
            <a:ext cx="8504215" cy="35163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76735" y="3448059"/>
            <a:ext cx="132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Enzima ativa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6923" y="5946130"/>
            <a:ext cx="886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Digestão</a:t>
            </a:r>
            <a:r>
              <a:rPr lang="pt-BR" sz="2400" dirty="0"/>
              <a:t>: Desdobramento do alimento em moléculas mais simples.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855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2153</Words>
  <Application>Microsoft Office PowerPoint</Application>
  <PresentationFormat>Widescreen</PresentationFormat>
  <Paragraphs>214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PT Sans</vt:lpstr>
      <vt:lpstr>Symbol</vt:lpstr>
      <vt:lpstr>Wingdings</vt:lpstr>
      <vt:lpstr>Tema do Office</vt:lpstr>
      <vt:lpstr>Fisiologia Humana no ENEM II</vt:lpstr>
      <vt:lpstr>Apresentação do PowerPoint</vt:lpstr>
      <vt:lpstr>Sistema Digestório</vt:lpstr>
      <vt:lpstr>Digestão Humana </vt:lpstr>
      <vt:lpstr>Digestão Humana </vt:lpstr>
      <vt:lpstr>Digestão Humana </vt:lpstr>
      <vt:lpstr>Digestão Humana </vt:lpstr>
      <vt:lpstr>Digestão Humana </vt:lpstr>
      <vt:lpstr>Digestão Humana </vt:lpstr>
      <vt:lpstr>Digestão Humana </vt:lpstr>
      <vt:lpstr>Digestão Humana </vt:lpstr>
      <vt:lpstr>Digestão Humana</vt:lpstr>
      <vt:lpstr>Digestão Humana </vt:lpstr>
      <vt:lpstr>Digestão Humana </vt:lpstr>
      <vt:lpstr>Digestão Humana </vt:lpstr>
      <vt:lpstr>Apresentação do PowerPoint</vt:lpstr>
      <vt:lpstr>Apresentação do PowerPoint</vt:lpstr>
      <vt:lpstr>Digestão Humana </vt:lpstr>
      <vt:lpstr>Digestão Humana </vt:lpstr>
      <vt:lpstr>Digestão Humana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</vt:lpstr>
      <vt:lpstr>Sistema Nervoso</vt:lpstr>
      <vt:lpstr>Apresentação do PowerPoint</vt:lpstr>
      <vt:lpstr>Impulso nervoso</vt:lpstr>
      <vt:lpstr>Apresentação do PowerPoint</vt:lpstr>
      <vt:lpstr>Apresentação do PowerPoint</vt:lpstr>
      <vt:lpstr>Sinapse</vt:lpstr>
      <vt:lpstr>Botox: toxina botulínica</vt:lpstr>
      <vt:lpstr>Bainha de mielina</vt:lpstr>
      <vt:lpstr>Bainha de mielina</vt:lpstr>
      <vt:lpstr>Os tipos de neurônio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23</cp:revision>
  <dcterms:created xsi:type="dcterms:W3CDTF">2016-10-30T19:01:20Z</dcterms:created>
  <dcterms:modified xsi:type="dcterms:W3CDTF">2016-11-01T01:15:20Z</dcterms:modified>
</cp:coreProperties>
</file>