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73" r:id="rId6"/>
    <p:sldId id="260" r:id="rId7"/>
    <p:sldId id="261" r:id="rId8"/>
    <p:sldId id="262" r:id="rId9"/>
    <p:sldId id="274" r:id="rId10"/>
    <p:sldId id="263" r:id="rId11"/>
    <p:sldId id="264" r:id="rId12"/>
    <p:sldId id="265" r:id="rId13"/>
    <p:sldId id="275" r:id="rId14"/>
    <p:sldId id="266" r:id="rId15"/>
    <p:sldId id="267" r:id="rId16"/>
    <p:sldId id="268" r:id="rId17"/>
    <p:sldId id="276" r:id="rId18"/>
    <p:sldId id="269" r:id="rId19"/>
    <p:sldId id="270" r:id="rId20"/>
    <p:sldId id="271" r:id="rId21"/>
    <p:sldId id="272" r:id="rId2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5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E4D05-B5BE-4AE6-9B01-DD2E24EF89BA}" type="datetimeFigureOut">
              <a:rPr lang="pt-BR" smtClean="0"/>
              <a:t>21/07/2016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4162F-F39C-45F1-BEA4-9B7E5077D3AB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4162F-F39C-45F1-BEA4-9B7E5077D3AB}" type="slidenum">
              <a:rPr lang="pt-BR" smtClean="0"/>
              <a:t>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E700DB3-DBF0-4086-B675-117E7A9610B8}" type="datetimeFigureOut">
              <a:rPr lang="pt-BR" smtClean="0"/>
              <a:pPr/>
              <a:t>21/07/2016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21/07/2016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21/07/2016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21/07/2016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21/07/2016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21/07/2016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21/07/2016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21/07/2016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21/07/2016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21/07/2016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E700DB3-DBF0-4086-B675-117E7A9610B8}" type="datetimeFigureOut">
              <a:rPr lang="pt-BR" smtClean="0"/>
              <a:pPr/>
              <a:t>21/07/2016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E700DB3-DBF0-4086-B675-117E7A9610B8}" type="datetimeFigureOut">
              <a:rPr lang="pt-BR" smtClean="0"/>
              <a:pPr/>
              <a:t>21/07/2016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7772400" cy="1615447"/>
          </a:xfrm>
        </p:spPr>
        <p:txBody>
          <a:bodyPr/>
          <a:lstStyle/>
          <a:p>
            <a:pPr algn="ctr"/>
            <a:r>
              <a:rPr lang="pt-BR" dirty="0" smtClean="0"/>
              <a:t>A Colonização  da América Espanhola</a:t>
            </a:r>
            <a:endParaRPr lang="pt-BR" dirty="0"/>
          </a:p>
        </p:txBody>
      </p:sp>
      <p:pic>
        <p:nvPicPr>
          <p:cNvPr id="4" name="Imagem 3" descr="cuzco_larg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1857364"/>
            <a:ext cx="4857784" cy="3060405"/>
          </a:xfrm>
          <a:prstGeom prst="rect">
            <a:avLst/>
          </a:prstGeom>
        </p:spPr>
      </p:pic>
      <p:pic>
        <p:nvPicPr>
          <p:cNvPr id="6" name="Imagem 5" descr="10410919_568885796593217_4515618145453016656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5500702"/>
            <a:ext cx="1595432" cy="1119994"/>
          </a:xfrm>
          <a:prstGeom prst="rect">
            <a:avLst/>
          </a:prstGeom>
        </p:spPr>
      </p:pic>
      <p:pic>
        <p:nvPicPr>
          <p:cNvPr id="7" name="Imagem 6" descr="13179240_10206270930517705_4044579792027430186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5643578"/>
            <a:ext cx="1414455" cy="948389"/>
          </a:xfrm>
          <a:prstGeom prst="rect">
            <a:avLst/>
          </a:prstGeom>
        </p:spPr>
      </p:pic>
      <p:pic>
        <p:nvPicPr>
          <p:cNvPr id="9" name="Imagem 8" descr="13600316_494131854129447_2887438164914187839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8082" y="124611"/>
            <a:ext cx="1571636" cy="1732729"/>
          </a:xfrm>
          <a:prstGeom prst="rect">
            <a:avLst/>
          </a:prstGeom>
        </p:spPr>
      </p:pic>
      <p:pic>
        <p:nvPicPr>
          <p:cNvPr id="10" name="Imagem 9" descr="avata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38" y="214290"/>
            <a:ext cx="1428760" cy="1428760"/>
          </a:xfrm>
          <a:prstGeom prst="rect">
            <a:avLst/>
          </a:prstGeom>
        </p:spPr>
      </p:pic>
      <p:pic>
        <p:nvPicPr>
          <p:cNvPr id="11" name="Imagem 10" descr="tumblr_o17lecJdZp1rzk26zo3_4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00232" y="2714620"/>
            <a:ext cx="1285884" cy="1825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b="1" dirty="0" smtClean="0">
                <a:latin typeface="Bookman Old Style" pitchFamily="18" charset="0"/>
              </a:rPr>
              <a:t>Mudanças no século XVI:</a:t>
            </a:r>
          </a:p>
          <a:p>
            <a:pPr lvl="1">
              <a:buFont typeface="Wingdings" pitchFamily="2" charset="2"/>
              <a:buChar char="Ø"/>
            </a:pPr>
            <a:r>
              <a:rPr lang="pt-BR" b="1" i="1" dirty="0" smtClean="0">
                <a:latin typeface="Bookman Old Style" pitchFamily="18" charset="0"/>
              </a:rPr>
              <a:t>Audiências:</a:t>
            </a:r>
            <a:r>
              <a:rPr lang="pt-BR" i="1" dirty="0" smtClean="0">
                <a:latin typeface="Bookman Old Style" pitchFamily="18" charset="0"/>
              </a:rPr>
              <a:t> </a:t>
            </a:r>
            <a:r>
              <a:rPr lang="pt-BR" dirty="0" smtClean="0">
                <a:latin typeface="Bookman Old Style" pitchFamily="18" charset="0"/>
              </a:rPr>
              <a:t>instituições de competência administrativa e judiciária instaladas nos centros mais importantes da colônia;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 smtClean="0">
                <a:latin typeface="Bookman Old Style" pitchFamily="18" charset="0"/>
              </a:rPr>
              <a:t>Subordinadas ao </a:t>
            </a:r>
            <a:r>
              <a:rPr lang="pt-BR" b="1" i="1" dirty="0" smtClean="0">
                <a:latin typeface="Bookman Old Style" pitchFamily="18" charset="0"/>
              </a:rPr>
              <a:t>Conselho das Índias</a:t>
            </a:r>
            <a:r>
              <a:rPr lang="pt-BR" dirty="0" smtClean="0">
                <a:latin typeface="Bookman Old Style" pitchFamily="18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endParaRPr lang="pt-BR" dirty="0">
              <a:latin typeface="Bookman Old Style" pitchFamily="18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accent4"/>
                </a:solidFill>
                <a:latin typeface="Bookman Old Style" pitchFamily="18" charset="0"/>
              </a:rPr>
              <a:t>Estruturas político - administrativas</a:t>
            </a:r>
            <a:endParaRPr lang="pt-BR" dirty="0">
              <a:solidFill>
                <a:schemeClr val="accent4"/>
              </a:solidFill>
              <a:latin typeface="Bookman Old Style" pitchFamily="18" charset="0"/>
            </a:endParaRPr>
          </a:p>
        </p:txBody>
      </p:sp>
      <p:pic>
        <p:nvPicPr>
          <p:cNvPr id="4" name="Imagem 3" descr="13557741_963429257088859_916120740700306325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3929066"/>
            <a:ext cx="3000364" cy="1875228"/>
          </a:xfrm>
          <a:prstGeom prst="rect">
            <a:avLst/>
          </a:prstGeom>
        </p:spPr>
      </p:pic>
      <p:pic>
        <p:nvPicPr>
          <p:cNvPr id="5" name="Imagem 4" descr="13557820_1282593605107763_6073981917445792737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3429000"/>
            <a:ext cx="2920096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5793001"/>
          </a:xfrm>
        </p:spPr>
        <p:txBody>
          <a:bodyPr/>
          <a:lstStyle/>
          <a:p>
            <a:r>
              <a:rPr lang="pt-BR" b="1" dirty="0" smtClean="0">
                <a:latin typeface="Bookman Old Style" pitchFamily="18" charset="0"/>
              </a:rPr>
              <a:t>1535: </a:t>
            </a:r>
            <a:r>
              <a:rPr lang="pt-BR" dirty="0" smtClean="0">
                <a:latin typeface="Bookman Old Style" pitchFamily="18" charset="0"/>
              </a:rPr>
              <a:t>formou-se o primeiro </a:t>
            </a:r>
            <a:r>
              <a:rPr lang="pt-BR" b="1" i="1" dirty="0" smtClean="0">
                <a:latin typeface="Bookman Old Style" pitchFamily="18" charset="0"/>
              </a:rPr>
              <a:t>Vice-Reinado</a:t>
            </a:r>
            <a:r>
              <a:rPr lang="pt-BR" dirty="0" smtClean="0">
                <a:latin typeface="Bookman Old Style" pitchFamily="18" charset="0"/>
              </a:rPr>
              <a:t>, o da Nova Espanha (México);</a:t>
            </a:r>
          </a:p>
          <a:p>
            <a:pPr lvl="1"/>
            <a:r>
              <a:rPr lang="pt-BR" b="1" i="1" dirty="0" err="1" smtClean="0">
                <a:latin typeface="Bookman Old Style" pitchFamily="18" charset="0"/>
              </a:rPr>
              <a:t>Vice-reis</a:t>
            </a:r>
            <a:endParaRPr lang="pt-BR" b="1" i="1" dirty="0">
              <a:latin typeface="Bookman Old Style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14348" y="2000240"/>
            <a:ext cx="76438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Bookman Old Style" pitchFamily="18" charset="0"/>
              </a:rPr>
              <a:t>“A América é uma mulher... Pelo menos assim ela aparece nas iconografias entre o século XVI e XVIII; o ventre opulento, o longo cabelo amarrado com conchas e plumas, as pernas musculosas, nus os seios. [...] A representação assim construída pelos europeus trazia um discurso que tentava se impor como concepção social sobre o Novo Mundo: a América, como uma bela e perigosa mulher, tinha que ser vencida e domesticada para ser melhor explorada. A metáfora para a exploração do continente serviu, na prática, para ilustrar as relações de gênero, no período da conquista.”</a:t>
            </a:r>
          </a:p>
          <a:p>
            <a:pPr algn="ctr"/>
            <a:r>
              <a:rPr lang="pt-BR" b="1" dirty="0" smtClean="0">
                <a:latin typeface="Bookman Old Style" pitchFamily="18" charset="0"/>
              </a:rPr>
              <a:t>- Mary Del </a:t>
            </a:r>
            <a:r>
              <a:rPr lang="pt-BR" b="1" dirty="0" err="1" smtClean="0">
                <a:latin typeface="Bookman Old Style" pitchFamily="18" charset="0"/>
              </a:rPr>
              <a:t>Priore</a:t>
            </a:r>
            <a:endParaRPr lang="pt-BR" b="1" dirty="0">
              <a:latin typeface="Bookman Old Style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42910" y="1928802"/>
            <a:ext cx="7858180" cy="32861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4282" y="285728"/>
            <a:ext cx="8472518" cy="57215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latin typeface="Bookman Old Style" pitchFamily="18" charset="0"/>
              </a:rPr>
              <a:t>O poder nas colônias ficou nas mãos dos altos funcionários enviados pela Coroa espanhola;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>
                <a:latin typeface="Bookman Old Style" pitchFamily="18" charset="0"/>
              </a:rPr>
              <a:t>Os altos funcionários administrativos adquiriram autonomia;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latin typeface="Bookman Old Style" pitchFamily="18" charset="0"/>
              </a:rPr>
              <a:t>Para cuidar dos problemas e necessidades do cotidiano dos municípios foram criados os </a:t>
            </a:r>
            <a:r>
              <a:rPr lang="pt-BR" b="1" i="1" dirty="0" err="1" smtClean="0">
                <a:latin typeface="Bookman Old Style" pitchFamily="18" charset="0"/>
              </a:rPr>
              <a:t>Cabildos</a:t>
            </a:r>
            <a:r>
              <a:rPr lang="pt-BR" dirty="0" smtClean="0">
                <a:latin typeface="Bookman Old Style" pitchFamily="18" charset="0"/>
              </a:rPr>
              <a:t>;</a:t>
            </a:r>
          </a:p>
          <a:p>
            <a:pPr lvl="1">
              <a:buFont typeface="Arial" pitchFamily="34" charset="0"/>
              <a:buChar char="•"/>
            </a:pPr>
            <a:r>
              <a:rPr lang="pt-BR" b="1" i="1" dirty="0" err="1" smtClean="0">
                <a:latin typeface="Bookman Old Style" pitchFamily="18" charset="0"/>
              </a:rPr>
              <a:t>Criollos</a:t>
            </a:r>
            <a:r>
              <a:rPr lang="pt-BR" b="1" i="1" dirty="0" smtClean="0">
                <a:latin typeface="Bookman Old Style" pitchFamily="18" charset="0"/>
              </a:rPr>
              <a:t>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>
                <a:latin typeface="Bookman Old Style" pitchFamily="18" charset="0"/>
              </a:rPr>
              <a:t>Os demais cargos da administração colonial eram exclusivos dos </a:t>
            </a:r>
            <a:r>
              <a:rPr lang="pt-BR" b="1" i="1" dirty="0" err="1" smtClean="0">
                <a:latin typeface="Bookman Old Style" pitchFamily="18" charset="0"/>
              </a:rPr>
              <a:t>chapetones</a:t>
            </a:r>
            <a:r>
              <a:rPr lang="pt-BR" dirty="0" smtClean="0">
                <a:latin typeface="Bookman Old Style" pitchFamily="18" charset="0"/>
              </a:rPr>
              <a:t>;</a:t>
            </a:r>
            <a:endParaRPr lang="pt-BR" dirty="0">
              <a:latin typeface="Bookman Old Style" pitchFamily="18" charset="0"/>
            </a:endParaRPr>
          </a:p>
        </p:txBody>
      </p:sp>
      <p:pic>
        <p:nvPicPr>
          <p:cNvPr id="4" name="Imagem 3" descr="mapa_desplaza20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0"/>
            <a:ext cx="5633049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Imagem 4" descr="13566934_1100701149966181_1145953834221560741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84" y="4071942"/>
            <a:ext cx="2971789" cy="2180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13654265_1586388264995769_391257558068337318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642918"/>
            <a:ext cx="4572000" cy="2752725"/>
          </a:xfrm>
        </p:spPr>
      </p:pic>
      <p:pic>
        <p:nvPicPr>
          <p:cNvPr id="5" name="Imagem 4" descr="13659049_728520100630433_2311418070071533740_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786190"/>
            <a:ext cx="4572000" cy="1524000"/>
          </a:xfrm>
          <a:prstGeom prst="rect">
            <a:avLst/>
          </a:prstGeom>
        </p:spPr>
      </p:pic>
      <p:pic>
        <p:nvPicPr>
          <p:cNvPr id="6" name="Imagem 5" descr="giphy (2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2428868"/>
            <a:ext cx="3990975" cy="278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3162118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dirty="0" smtClean="0">
                <a:latin typeface="Bookman Old Style" pitchFamily="18" charset="0"/>
              </a:rPr>
              <a:t>Trabalho de mulheres indígenas escravizadas;</a:t>
            </a:r>
          </a:p>
          <a:p>
            <a:pPr lvl="1">
              <a:buFont typeface="Courier New" pitchFamily="49" charset="0"/>
              <a:buChar char="o"/>
            </a:pPr>
            <a:r>
              <a:rPr lang="pt-BR" b="1" dirty="0" smtClean="0">
                <a:latin typeface="Bookman Old Style" pitchFamily="18" charset="0"/>
              </a:rPr>
              <a:t>Séc. XVI: </a:t>
            </a:r>
            <a:r>
              <a:rPr lang="pt-BR" dirty="0" smtClean="0">
                <a:latin typeface="Bookman Old Style" pitchFamily="18" charset="0"/>
              </a:rPr>
              <a:t>descoberta das minas de prata em </a:t>
            </a:r>
            <a:r>
              <a:rPr lang="pt-BR" dirty="0" err="1" smtClean="0">
                <a:latin typeface="Bookman Old Style" pitchFamily="18" charset="0"/>
              </a:rPr>
              <a:t>Potosí</a:t>
            </a:r>
            <a:r>
              <a:rPr lang="pt-BR" dirty="0" smtClean="0">
                <a:latin typeface="Bookman Old Style" pitchFamily="18" charset="0"/>
              </a:rPr>
              <a:t>, Bolívia;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>
                <a:latin typeface="Bookman Old Style" pitchFamily="18" charset="0"/>
              </a:rPr>
              <a:t>A extração da prata foi a atividade predominante da economia colonial da América hispânica;</a:t>
            </a:r>
          </a:p>
          <a:p>
            <a:pPr>
              <a:buFont typeface="Courier New" pitchFamily="49" charset="0"/>
              <a:buChar char="o"/>
            </a:pPr>
            <a:endParaRPr lang="pt-BR" dirty="0">
              <a:latin typeface="Bookman Old Style" pitchFamily="18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accent5"/>
                </a:solidFill>
                <a:latin typeface="Bookman Old Style" pitchFamily="18" charset="0"/>
              </a:rPr>
              <a:t>Atividades econômicas e as formas de trabalho</a:t>
            </a:r>
            <a:endParaRPr lang="pt-BR" dirty="0">
              <a:solidFill>
                <a:schemeClr val="accent5"/>
              </a:solidFill>
              <a:latin typeface="Bookman Old Style" pitchFamily="18" charset="0"/>
            </a:endParaRPr>
          </a:p>
        </p:txBody>
      </p:sp>
      <p:pic>
        <p:nvPicPr>
          <p:cNvPr id="4" name="Imagem 3" descr="bolivi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4" y="4071942"/>
            <a:ext cx="3843675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 descr="fotos_5316_potosi_visita_as_minas_de_potosi_em_cerro_ric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4214818"/>
            <a:ext cx="2357454" cy="15706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579300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dirty="0" smtClean="0">
                <a:latin typeface="Bookman Old Style" pitchFamily="18" charset="0"/>
              </a:rPr>
              <a:t>As minas não eram propriedade privada, pertenciam ao poder exclusivo da coroa;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>
                <a:latin typeface="Bookman Old Style" pitchFamily="18" charset="0"/>
              </a:rPr>
              <a:t>Concessões, investimentos elevados e elite.</a:t>
            </a:r>
          </a:p>
          <a:p>
            <a:pPr>
              <a:buFont typeface="Wingdings" pitchFamily="2" charset="2"/>
              <a:buChar char="§"/>
            </a:pPr>
            <a:endParaRPr lang="pt-BR" dirty="0">
              <a:latin typeface="Bookman Old Style" pitchFamily="18" charset="0"/>
            </a:endParaRPr>
          </a:p>
        </p:txBody>
      </p:sp>
      <p:pic>
        <p:nvPicPr>
          <p:cNvPr id="5" name="Imagem 4" descr="13590275_507131092812369_8543173001057874734_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714488"/>
            <a:ext cx="4572000" cy="3257550"/>
          </a:xfrm>
          <a:prstGeom prst="rect">
            <a:avLst/>
          </a:prstGeom>
        </p:spPr>
      </p:pic>
      <p:pic>
        <p:nvPicPr>
          <p:cNvPr id="8" name="Imagem 7" descr="13592751_1093819020673185_5659792359969144709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5143512"/>
            <a:ext cx="4572000" cy="1347809"/>
          </a:xfrm>
          <a:prstGeom prst="rect">
            <a:avLst/>
          </a:prstGeom>
        </p:spPr>
      </p:pic>
      <p:pic>
        <p:nvPicPr>
          <p:cNvPr id="9" name="Imagem 8" descr="13600057_851349338328756_4240717010220666722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214554"/>
            <a:ext cx="3931365" cy="2571768"/>
          </a:xfrm>
          <a:prstGeom prst="rect">
            <a:avLst/>
          </a:prstGeom>
        </p:spPr>
      </p:pic>
      <p:pic>
        <p:nvPicPr>
          <p:cNvPr id="10" name="Imagem 9" descr="slide_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pt-BR" b="1" dirty="0" smtClean="0">
                <a:latin typeface="Bookman Old Style" pitchFamily="18" charset="0"/>
              </a:rPr>
              <a:t>Atividade mineradora: </a:t>
            </a:r>
            <a:r>
              <a:rPr lang="pt-BR" i="1" dirty="0" err="1" smtClean="0">
                <a:latin typeface="Bookman Old Style" pitchFamily="18" charset="0"/>
              </a:rPr>
              <a:t>repartimiento</a:t>
            </a:r>
            <a:r>
              <a:rPr lang="pt-BR" i="1" dirty="0" smtClean="0">
                <a:latin typeface="Bookman Old Style" pitchFamily="18" charset="0"/>
              </a:rPr>
              <a:t>, </a:t>
            </a:r>
            <a:r>
              <a:rPr lang="pt-BR" dirty="0" smtClean="0">
                <a:latin typeface="Bookman Old Style" pitchFamily="18" charset="0"/>
              </a:rPr>
              <a:t>conhecido como </a:t>
            </a:r>
            <a:r>
              <a:rPr lang="pt-BR" b="1" i="1" dirty="0" err="1" smtClean="0">
                <a:latin typeface="Bookman Old Style" pitchFamily="18" charset="0"/>
              </a:rPr>
              <a:t>mita</a:t>
            </a:r>
            <a:r>
              <a:rPr lang="pt-BR" b="1" i="1" dirty="0" smtClean="0">
                <a:latin typeface="Bookman Old Style" pitchFamily="18" charset="0"/>
              </a:rPr>
              <a:t> </a:t>
            </a:r>
            <a:r>
              <a:rPr lang="pt-BR" dirty="0" smtClean="0">
                <a:latin typeface="Bookman Old Style" pitchFamily="18" charset="0"/>
              </a:rPr>
              <a:t>nos países andinos e </a:t>
            </a:r>
            <a:r>
              <a:rPr lang="pt-BR" b="1" i="1" dirty="0" err="1" smtClean="0">
                <a:latin typeface="Bookman Old Style" pitchFamily="18" charset="0"/>
              </a:rPr>
              <a:t>cuatéquil</a:t>
            </a:r>
            <a:r>
              <a:rPr lang="pt-BR" dirty="0" smtClean="0">
                <a:latin typeface="Bookman Old Style" pitchFamily="18" charset="0"/>
              </a:rPr>
              <a:t> no México;</a:t>
            </a:r>
          </a:p>
          <a:p>
            <a:pPr>
              <a:buFont typeface="Wingdings" pitchFamily="2" charset="2"/>
              <a:buChar char="q"/>
            </a:pPr>
            <a:r>
              <a:rPr lang="pt-BR" i="1" dirty="0" err="1" smtClean="0">
                <a:latin typeface="Bookman Old Style" pitchFamily="18" charset="0"/>
              </a:rPr>
              <a:t>Repartimiento</a:t>
            </a:r>
            <a:r>
              <a:rPr lang="pt-BR" i="1" dirty="0" smtClean="0">
                <a:latin typeface="Bookman Old Style" pitchFamily="18" charset="0"/>
              </a:rPr>
              <a:t> usado primordialmente nas minas;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>
                <a:latin typeface="Bookman Old Style" pitchFamily="18" charset="0"/>
              </a:rPr>
              <a:t>Caráter obrigatório e temporário, mobilizando mão-de-obra escolhida por sorteio;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>
                <a:latin typeface="Bookman Old Style" pitchFamily="18" charset="0"/>
              </a:rPr>
              <a:t>Atividade árdua e insalubre em troca de um salário baixíssimo;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>
                <a:latin typeface="Bookman Old Style" pitchFamily="18" charset="0"/>
              </a:rPr>
              <a:t>Com a diminuição das comunidades indígenas, o sistema de </a:t>
            </a:r>
            <a:r>
              <a:rPr lang="pt-BR" i="1" dirty="0" err="1" smtClean="0">
                <a:latin typeface="Bookman Old Style" pitchFamily="18" charset="0"/>
              </a:rPr>
              <a:t>repartimiento</a:t>
            </a:r>
            <a:r>
              <a:rPr lang="pt-BR" dirty="0" smtClean="0">
                <a:latin typeface="Bookman Old Style" pitchFamily="18" charset="0"/>
              </a:rPr>
              <a:t> foi substituído pelo trabalho livre.</a:t>
            </a:r>
            <a:endParaRPr lang="pt-BR" dirty="0">
              <a:latin typeface="Bookman Old Style" pitchFamily="18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i="1" dirty="0" err="1" smtClean="0">
                <a:solidFill>
                  <a:schemeClr val="accent6"/>
                </a:solidFill>
                <a:latin typeface="Bookman Old Style" pitchFamily="18" charset="0"/>
              </a:rPr>
              <a:t>Repartimientos</a:t>
            </a:r>
            <a:r>
              <a:rPr lang="pt-BR" dirty="0" smtClean="0">
                <a:solidFill>
                  <a:schemeClr val="accent6"/>
                </a:solidFill>
                <a:latin typeface="Bookman Old Style" pitchFamily="18" charset="0"/>
              </a:rPr>
              <a:t> e </a:t>
            </a:r>
            <a:r>
              <a:rPr lang="pt-BR" i="1" dirty="0" err="1" smtClean="0">
                <a:solidFill>
                  <a:schemeClr val="accent6"/>
                </a:solidFill>
                <a:latin typeface="Bookman Old Style" pitchFamily="18" charset="0"/>
              </a:rPr>
              <a:t>encomiendas</a:t>
            </a:r>
            <a:endParaRPr lang="pt-BR" i="1" dirty="0">
              <a:solidFill>
                <a:schemeClr val="accent6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giphy (23)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857232"/>
            <a:ext cx="2476500" cy="2476500"/>
          </a:xfrm>
        </p:spPr>
      </p:pic>
      <p:pic>
        <p:nvPicPr>
          <p:cNvPr id="5" name="Imagem 4" descr="giphy (25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1285860"/>
            <a:ext cx="2905125" cy="1905000"/>
          </a:xfrm>
          <a:prstGeom prst="rect">
            <a:avLst/>
          </a:prstGeom>
        </p:spPr>
      </p:pic>
      <p:pic>
        <p:nvPicPr>
          <p:cNvPr id="6" name="Imagem 5" descr="Ines-Brasil-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3643314"/>
            <a:ext cx="4514850" cy="254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57158" y="285728"/>
            <a:ext cx="8329642" cy="572156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b="1" i="1" dirty="0" err="1" smtClean="0">
                <a:latin typeface="Bookman Old Style" pitchFamily="18" charset="0"/>
              </a:rPr>
              <a:t>Encomienda</a:t>
            </a:r>
            <a:endParaRPr lang="pt-BR" b="1" i="1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pt-BR" dirty="0" smtClean="0">
                <a:latin typeface="Bookman Old Style" pitchFamily="18" charset="0"/>
              </a:rPr>
              <a:t>O </a:t>
            </a:r>
            <a:r>
              <a:rPr lang="pt-BR" i="1" dirty="0" err="1" smtClean="0">
                <a:latin typeface="Bookman Old Style" pitchFamily="18" charset="0"/>
              </a:rPr>
              <a:t>encomendero</a:t>
            </a:r>
            <a:r>
              <a:rPr lang="pt-BR" dirty="0" smtClean="0">
                <a:latin typeface="Bookman Old Style" pitchFamily="18" charset="0"/>
              </a:rPr>
              <a:t> comprometia-se a assegurar a instrução cristã a “seus” índios;</a:t>
            </a:r>
          </a:p>
          <a:p>
            <a:pPr lvl="1">
              <a:buFont typeface="Wingdings" pitchFamily="2" charset="2"/>
              <a:buChar char="v"/>
            </a:pPr>
            <a:r>
              <a:rPr lang="pt-BR" dirty="0" smtClean="0">
                <a:latin typeface="Bookman Old Style" pitchFamily="18" charset="0"/>
              </a:rPr>
              <a:t>Concedida pela Coroa.</a:t>
            </a:r>
            <a:endParaRPr lang="pt-BR" dirty="0">
              <a:latin typeface="Bookman Old Style" pitchFamily="18" charset="0"/>
            </a:endParaRPr>
          </a:p>
        </p:txBody>
      </p:sp>
      <p:pic>
        <p:nvPicPr>
          <p:cNvPr id="4" name="Imagem 3" descr="Encomien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0" y="2214554"/>
            <a:ext cx="508000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 descr="6238956528_7889aea3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571744"/>
            <a:ext cx="3429024" cy="215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dirty="0" smtClean="0">
                <a:latin typeface="Bookman Old Style" pitchFamily="18" charset="0"/>
              </a:rPr>
              <a:t>A </a:t>
            </a:r>
            <a:r>
              <a:rPr lang="pt-BR" b="1" i="1" dirty="0" err="1" smtClean="0">
                <a:latin typeface="Bookman Old Style" pitchFamily="18" charset="0"/>
              </a:rPr>
              <a:t>hacienda</a:t>
            </a:r>
            <a:r>
              <a:rPr lang="pt-BR" b="1" i="1" dirty="0" smtClean="0">
                <a:latin typeface="Bookman Old Style" pitchFamily="18" charset="0"/>
              </a:rPr>
              <a:t> </a:t>
            </a:r>
            <a:r>
              <a:rPr lang="pt-BR" dirty="0" smtClean="0">
                <a:latin typeface="Bookman Old Style" pitchFamily="18" charset="0"/>
              </a:rPr>
              <a:t>da América espanhola correspondia ao sistema de </a:t>
            </a:r>
            <a:r>
              <a:rPr lang="pt-BR" b="1" i="1" dirty="0" err="1" smtClean="0">
                <a:latin typeface="Bookman Old Style" pitchFamily="18" charset="0"/>
              </a:rPr>
              <a:t>plantation</a:t>
            </a:r>
            <a:r>
              <a:rPr lang="pt-BR" dirty="0" smtClean="0">
                <a:latin typeface="Bookman Old Style" pitchFamily="18" charset="0"/>
              </a:rPr>
              <a:t>;</a:t>
            </a:r>
          </a:p>
          <a:p>
            <a:pPr lvl="1">
              <a:buFont typeface="Wingdings" pitchFamily="2" charset="2"/>
              <a:buChar char="Ø"/>
            </a:pPr>
            <a:r>
              <a:rPr lang="pt-BR" b="1" dirty="0" smtClean="0">
                <a:latin typeface="Bookman Old Style" pitchFamily="18" charset="0"/>
              </a:rPr>
              <a:t>México e Antilhas (Cuba): </a:t>
            </a:r>
            <a:r>
              <a:rPr lang="pt-BR" dirty="0" smtClean="0">
                <a:latin typeface="Bookman Old Style" pitchFamily="18" charset="0"/>
              </a:rPr>
              <a:t>produção de </a:t>
            </a:r>
            <a:r>
              <a:rPr lang="pt-BR" dirty="0" err="1" smtClean="0">
                <a:latin typeface="Bookman Old Style" pitchFamily="18" charset="0"/>
              </a:rPr>
              <a:t>açucar</a:t>
            </a:r>
            <a:r>
              <a:rPr lang="pt-BR" dirty="0" smtClean="0">
                <a:latin typeface="Bookman Old Style" pitchFamily="18" charset="0"/>
              </a:rPr>
              <a:t>;</a:t>
            </a:r>
          </a:p>
          <a:p>
            <a:pPr lvl="1">
              <a:buFont typeface="Wingdings" pitchFamily="2" charset="2"/>
              <a:buChar char="Ø"/>
            </a:pPr>
            <a:r>
              <a:rPr lang="pt-BR" b="1" dirty="0" smtClean="0">
                <a:latin typeface="Bookman Old Style" pitchFamily="18" charset="0"/>
              </a:rPr>
              <a:t>Litoral peruano: </a:t>
            </a:r>
            <a:r>
              <a:rPr lang="pt-BR" dirty="0" smtClean="0">
                <a:latin typeface="Bookman Old Style" pitchFamily="18" charset="0"/>
              </a:rPr>
              <a:t>produção de algodão;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>
                <a:latin typeface="Bookman Old Style" pitchFamily="18" charset="0"/>
              </a:rPr>
              <a:t>As colônias espanholas contaram com um percentual próximo a 10% de africanos em suas áreas de trabalho;</a:t>
            </a:r>
          </a:p>
          <a:p>
            <a:pPr lvl="1">
              <a:buFont typeface="Wingdings" pitchFamily="2" charset="2"/>
              <a:buChar char="Ø"/>
            </a:pPr>
            <a:r>
              <a:rPr lang="pt-BR" b="1" dirty="0" err="1" smtClean="0">
                <a:latin typeface="Bookman Old Style" pitchFamily="18" charset="0"/>
              </a:rPr>
              <a:t>Excessão</a:t>
            </a:r>
            <a:r>
              <a:rPr lang="pt-BR" b="1" dirty="0" smtClean="0">
                <a:latin typeface="Bookman Old Style" pitchFamily="18" charset="0"/>
              </a:rPr>
              <a:t>: </a:t>
            </a:r>
            <a:r>
              <a:rPr lang="pt-BR" dirty="0" smtClean="0">
                <a:latin typeface="Bookman Old Style" pitchFamily="18" charset="0"/>
              </a:rPr>
              <a:t>Cuba ♥</a:t>
            </a:r>
            <a:endParaRPr lang="pt-BR" b="1" dirty="0" smtClean="0">
              <a:latin typeface="Bookman Old Style" pitchFamily="18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latin typeface="Bookman Old Style" pitchFamily="18" charset="0"/>
              </a:rPr>
              <a:t>As </a:t>
            </a:r>
            <a:r>
              <a:rPr lang="pt-BR" i="1" dirty="0" err="1" smtClean="0">
                <a:latin typeface="Bookman Old Style" pitchFamily="18" charset="0"/>
              </a:rPr>
              <a:t>haciendas</a:t>
            </a:r>
            <a:endParaRPr lang="pt-BR" dirty="0">
              <a:latin typeface="Bookman Old Style" pitchFamily="18" charset="0"/>
            </a:endParaRPr>
          </a:p>
        </p:txBody>
      </p:sp>
      <p:pic>
        <p:nvPicPr>
          <p:cNvPr id="5" name="Imagem 4" descr="13600210_1049647318463595_641619832806781934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5000636"/>
            <a:ext cx="6096011" cy="1143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376300"/>
          </a:xfrm>
        </p:spPr>
        <p:txBody>
          <a:bodyPr/>
          <a:lstStyle/>
          <a:p>
            <a:r>
              <a:rPr lang="pt-BR" b="1" dirty="0" smtClean="0">
                <a:latin typeface="Bookman Old Style" pitchFamily="18" charset="0"/>
              </a:rPr>
              <a:t>1534: </a:t>
            </a:r>
            <a:r>
              <a:rPr lang="pt-BR" dirty="0" smtClean="0">
                <a:latin typeface="Bookman Old Style" pitchFamily="18" charset="0"/>
              </a:rPr>
              <a:t>A cidade peruana de Cuzco, capital do antigo império Inca, é conquistada;</a:t>
            </a:r>
          </a:p>
          <a:p>
            <a:r>
              <a:rPr lang="pt-BR" dirty="0" smtClean="0">
                <a:latin typeface="Bookman Old Style" pitchFamily="18" charset="0"/>
              </a:rPr>
              <a:t>Durante o período colonial, o barroco espanhol se </a:t>
            </a:r>
            <a:r>
              <a:rPr lang="pt-BR" b="1" dirty="0" smtClean="0">
                <a:latin typeface="Bookman Old Style" pitchFamily="18" charset="0"/>
              </a:rPr>
              <a:t>apropriou </a:t>
            </a:r>
            <a:r>
              <a:rPr lang="pt-BR" dirty="0" smtClean="0">
                <a:latin typeface="Bookman Old Style" pitchFamily="18" charset="0"/>
              </a:rPr>
              <a:t>da rica tradição inca, o que deu origem à </a:t>
            </a:r>
            <a:r>
              <a:rPr lang="pt-BR" b="1" dirty="0" smtClean="0">
                <a:latin typeface="Bookman Old Style" pitchFamily="18" charset="0"/>
              </a:rPr>
              <a:t>arte “mestiça”</a:t>
            </a:r>
            <a:r>
              <a:rPr lang="pt-BR" dirty="0" smtClean="0">
                <a:latin typeface="Bookman Old Style" pitchFamily="18" charset="0"/>
              </a:rPr>
              <a:t>;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>
                <a:latin typeface="Bookman Old Style" pitchFamily="18" charset="0"/>
              </a:rPr>
              <a:t>A colonização da América Espanhola</a:t>
            </a:r>
            <a:endParaRPr lang="pt-BR" dirty="0">
              <a:latin typeface="Bookman Old Style" pitchFamily="18" charset="0"/>
            </a:endParaRPr>
          </a:p>
        </p:txBody>
      </p:sp>
      <p:pic>
        <p:nvPicPr>
          <p:cNvPr id="4" name="Imagem 3" descr="inca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14290"/>
            <a:ext cx="1219209" cy="1071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 descr="can-stock-photo_csp7703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214290"/>
            <a:ext cx="1006819" cy="1143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agem 5" descr="56b7a79fab8a1-arte-inc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20" y="2071678"/>
            <a:ext cx="1045766" cy="785818"/>
          </a:xfrm>
          <a:prstGeom prst="rect">
            <a:avLst/>
          </a:prstGeom>
        </p:spPr>
      </p:pic>
      <p:pic>
        <p:nvPicPr>
          <p:cNvPr id="7" name="Imagem 6" descr="156x133_arte_inc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546" y="4286256"/>
            <a:ext cx="1485900" cy="126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 descr="calso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438" y="3714752"/>
            <a:ext cx="3071834" cy="3047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 err="1" smtClean="0">
                <a:latin typeface="Bookman Old Style" pitchFamily="18" charset="0"/>
              </a:rPr>
              <a:t>Cunhadismo</a:t>
            </a:r>
            <a:r>
              <a:rPr lang="pt-BR" i="1" dirty="0" smtClean="0">
                <a:latin typeface="Bookman Old Style" pitchFamily="18" charset="0"/>
              </a:rPr>
              <a:t>;</a:t>
            </a:r>
          </a:p>
          <a:p>
            <a:r>
              <a:rPr lang="pt-BR" dirty="0" smtClean="0">
                <a:latin typeface="Bookman Old Style" pitchFamily="18" charset="0"/>
              </a:rPr>
              <a:t>Preconceito racial e social;</a:t>
            </a:r>
          </a:p>
          <a:p>
            <a:r>
              <a:rPr lang="pt-BR" dirty="0" smtClean="0">
                <a:latin typeface="Bookman Old Style" pitchFamily="18" charset="0"/>
              </a:rPr>
              <a:t>Pirâmide racial e social</a:t>
            </a:r>
            <a:endParaRPr lang="pt-BR" dirty="0">
              <a:latin typeface="Bookman Old Style" pitchFamily="18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accent1"/>
                </a:solidFill>
                <a:latin typeface="Bookman Old Style" pitchFamily="18" charset="0"/>
              </a:rPr>
              <a:t>Relações inter-raciais</a:t>
            </a:r>
            <a:endParaRPr lang="pt-BR" dirty="0">
              <a:solidFill>
                <a:schemeClr val="accent1"/>
              </a:solidFill>
              <a:latin typeface="Bookman Old Style" pitchFamily="18" charset="0"/>
            </a:endParaRPr>
          </a:p>
        </p:txBody>
      </p:sp>
      <p:pic>
        <p:nvPicPr>
          <p:cNvPr id="4" name="Imagem 3" descr="Facts-about-Atahualpa-In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0" y="1357298"/>
            <a:ext cx="2788870" cy="185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m 4" descr="malinche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3429000"/>
            <a:ext cx="2150390" cy="28653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Imagem 5" descr="0005211920_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3714752"/>
            <a:ext cx="1835201" cy="1809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6" descr="1_tupac-amar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286124"/>
            <a:ext cx="2571768" cy="2327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13606478_592021224314163_4426998096603530565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571612"/>
            <a:ext cx="2352675" cy="3762375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sz="6600" dirty="0" smtClean="0">
                <a:solidFill>
                  <a:schemeClr val="accent2"/>
                </a:solidFill>
                <a:latin typeface="Bookman Old Style" pitchFamily="18" charset="0"/>
              </a:rPr>
              <a:t>Bons estudos ♥</a:t>
            </a:r>
            <a:endParaRPr lang="pt-BR" sz="6600" dirty="0">
              <a:solidFill>
                <a:schemeClr val="accent2"/>
              </a:solidFill>
              <a:latin typeface="Bookman Old Style" pitchFamily="18" charset="0"/>
            </a:endParaRPr>
          </a:p>
        </p:txBody>
      </p:sp>
      <p:pic>
        <p:nvPicPr>
          <p:cNvPr id="6" name="Imagem 5" descr="13615483_1831072807138145_713341509993087745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4572008"/>
            <a:ext cx="4572000" cy="1895475"/>
          </a:xfrm>
          <a:prstGeom prst="rect">
            <a:avLst/>
          </a:prstGeom>
        </p:spPr>
      </p:pic>
      <p:pic>
        <p:nvPicPr>
          <p:cNvPr id="7" name="Imagem 6" descr="giphy (19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575" y="2357430"/>
            <a:ext cx="3400425" cy="1724025"/>
          </a:xfrm>
          <a:prstGeom prst="rect">
            <a:avLst/>
          </a:prstGeom>
        </p:spPr>
      </p:pic>
      <p:pic>
        <p:nvPicPr>
          <p:cNvPr id="8" name="Imagem 7" descr="giphy (21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36" y="1428736"/>
            <a:ext cx="309562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85720" y="285729"/>
            <a:ext cx="8401080" cy="421484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latin typeface="Bookman Old Style" pitchFamily="18" charset="0"/>
              </a:rPr>
              <a:t>Para os conquistadores, as imagens eram eficientes mecanismos para transmitir o catolicismo;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latin typeface="Bookman Old Style" pitchFamily="18" charset="0"/>
              </a:rPr>
              <a:t>A conquista da América representou um dos maiores genocídios registrados na história da humanidade;</a:t>
            </a:r>
          </a:p>
          <a:p>
            <a:pPr lvl="1">
              <a:buFont typeface="Arial" pitchFamily="34" charset="0"/>
              <a:buChar char="•"/>
            </a:pPr>
            <a:r>
              <a:rPr lang="pt-BR" b="1" dirty="0" smtClean="0">
                <a:latin typeface="Bookman Old Style" pitchFamily="18" charset="0"/>
              </a:rPr>
              <a:t>População do México (época da conquista): </a:t>
            </a:r>
            <a:r>
              <a:rPr lang="pt-BR" dirty="0" smtClean="0">
                <a:latin typeface="Bookman Old Style" pitchFamily="18" charset="0"/>
              </a:rPr>
              <a:t>25 milhões; </a:t>
            </a:r>
            <a:r>
              <a:rPr lang="pt-BR" b="1" dirty="0" smtClean="0">
                <a:latin typeface="Bookman Old Style" pitchFamily="18" charset="0"/>
              </a:rPr>
              <a:t>Após um século: </a:t>
            </a:r>
            <a:r>
              <a:rPr lang="pt-BR" dirty="0" smtClean="0">
                <a:latin typeface="Bookman Old Style" pitchFamily="18" charset="0"/>
              </a:rPr>
              <a:t>1 milhão de pessoas;</a:t>
            </a:r>
          </a:p>
          <a:p>
            <a:pPr lvl="1">
              <a:buFont typeface="Arial" pitchFamily="34" charset="0"/>
              <a:buChar char="•"/>
            </a:pPr>
            <a:r>
              <a:rPr lang="pt-BR" b="1" dirty="0" smtClean="0">
                <a:latin typeface="Bookman Old Style" pitchFamily="18" charset="0"/>
              </a:rPr>
              <a:t>Motivos: </a:t>
            </a:r>
            <a:r>
              <a:rPr lang="pt-BR" dirty="0" smtClean="0">
                <a:latin typeface="Bookman Old Style" pitchFamily="18" charset="0"/>
              </a:rPr>
              <a:t>massacres, doenças, abortos, suicídios, etc.</a:t>
            </a:r>
            <a:endParaRPr lang="pt-BR" b="1" dirty="0" smtClean="0">
              <a:latin typeface="Bookman Old Style" pitchFamily="18" charset="0"/>
            </a:endParaRPr>
          </a:p>
        </p:txBody>
      </p:sp>
      <p:pic>
        <p:nvPicPr>
          <p:cNvPr id="4" name="Imagem 3" descr="7357493e577bffe3423a46bcaefda4c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4214818"/>
            <a:ext cx="1944529" cy="2000264"/>
          </a:xfrm>
          <a:prstGeom prst="rect">
            <a:avLst/>
          </a:prstGeom>
        </p:spPr>
      </p:pic>
      <p:pic>
        <p:nvPicPr>
          <p:cNvPr id="5" name="Imagem 4" descr="13321856_650892028391540_8065198026658178738_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4214818"/>
            <a:ext cx="3195628" cy="2339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b="1" dirty="0" smtClean="0">
                <a:latin typeface="Bookman Old Style" pitchFamily="18" charset="0"/>
              </a:rPr>
              <a:t>1519: </a:t>
            </a:r>
            <a:r>
              <a:rPr lang="pt-BR" dirty="0" smtClean="0">
                <a:latin typeface="Bookman Old Style" pitchFamily="18" charset="0"/>
              </a:rPr>
              <a:t>liderados por </a:t>
            </a:r>
            <a:r>
              <a:rPr lang="pt-BR" dirty="0" err="1" smtClean="0">
                <a:latin typeface="Bookman Old Style" pitchFamily="18" charset="0"/>
              </a:rPr>
              <a:t>Hernán</a:t>
            </a:r>
            <a:r>
              <a:rPr lang="pt-BR" dirty="0" smtClean="0">
                <a:latin typeface="Bookman Old Style" pitchFamily="18" charset="0"/>
              </a:rPr>
              <a:t> Cortez, os conquistadores tiveram o primeiro contato com o Império Asteca;</a:t>
            </a:r>
          </a:p>
          <a:p>
            <a:pPr>
              <a:buFont typeface="Courier New" pitchFamily="49" charset="0"/>
              <a:buChar char="o"/>
            </a:pPr>
            <a:r>
              <a:rPr lang="pt-BR" b="1" dirty="0" smtClean="0">
                <a:latin typeface="Bookman Old Style" pitchFamily="18" charset="0"/>
              </a:rPr>
              <a:t>Jovem “escrava”: </a:t>
            </a:r>
            <a:r>
              <a:rPr lang="pt-BR" dirty="0" err="1" smtClean="0">
                <a:latin typeface="Bookman Old Style" pitchFamily="18" charset="0"/>
              </a:rPr>
              <a:t>Malinche</a:t>
            </a:r>
            <a:r>
              <a:rPr lang="pt-BR" dirty="0" smtClean="0">
                <a:latin typeface="Bookman Old Style" pitchFamily="18" charset="0"/>
              </a:rPr>
              <a:t>;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>
                <a:latin typeface="Bookman Old Style" pitchFamily="18" charset="0"/>
              </a:rPr>
              <a:t>Ao tomar conhecimento da riqueza dos astecas, Cortez iniciou a invasão.</a:t>
            </a:r>
            <a:endParaRPr lang="pt-BR" dirty="0">
              <a:latin typeface="Bookman Old Style" pitchFamily="18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accent1"/>
                </a:solidFill>
                <a:latin typeface="Bookman Old Style" pitchFamily="18" charset="0"/>
              </a:rPr>
              <a:t>A Conquista da América hispânica</a:t>
            </a:r>
            <a:endParaRPr lang="pt-BR" dirty="0">
              <a:solidFill>
                <a:schemeClr val="accent1"/>
              </a:solidFill>
              <a:latin typeface="Bookman Old Style" pitchFamily="18" charset="0"/>
            </a:endParaRPr>
          </a:p>
        </p:txBody>
      </p:sp>
      <p:pic>
        <p:nvPicPr>
          <p:cNvPr id="4" name="Imagem 3" descr="12.16.04_aztec-1_3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14290"/>
            <a:ext cx="1444164" cy="1071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calendario-aste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3834" y="214290"/>
            <a:ext cx="1357322" cy="13573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m 5" descr="179ad2111ded2318d205e00f9a5daed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4429132"/>
            <a:ext cx="2576506" cy="16453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m 6" descr="278154_Papel-de-Parede-Calendario-Civilizacao-Asteca_1440x9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388" y="2428868"/>
            <a:ext cx="1371609" cy="857256"/>
          </a:xfrm>
          <a:prstGeom prst="rect">
            <a:avLst/>
          </a:prstGeom>
        </p:spPr>
      </p:pic>
      <p:pic>
        <p:nvPicPr>
          <p:cNvPr id="8" name="Imagem 7" descr="malinch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7818" y="4214818"/>
            <a:ext cx="1730574" cy="24288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13620073_1816592681918075_2062129089376143959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14290"/>
            <a:ext cx="4525962" cy="4525962"/>
          </a:xfrm>
        </p:spPr>
      </p:pic>
      <p:pic>
        <p:nvPicPr>
          <p:cNvPr id="5" name="Imagem 4" descr="13620835_940164192761226_656969844625642384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000108"/>
            <a:ext cx="3495675" cy="3762375"/>
          </a:xfrm>
          <a:prstGeom prst="rect">
            <a:avLst/>
          </a:prstGeom>
        </p:spPr>
      </p:pic>
      <p:pic>
        <p:nvPicPr>
          <p:cNvPr id="6" name="Imagem 5" descr="13620932_982723855181296_2825973685950008249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4" y="4857760"/>
            <a:ext cx="1604951" cy="1859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161986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dirty="0" smtClean="0">
                <a:latin typeface="Bookman Old Style" pitchFamily="18" charset="0"/>
              </a:rPr>
              <a:t>A invasão e a colonização da América espanhola foram feitas com a implantação de núcleos de invasão e permanência;</a:t>
            </a:r>
          </a:p>
          <a:p>
            <a:pPr lvl="1">
              <a:buFont typeface="Wingdings" pitchFamily="2" charset="2"/>
              <a:buChar char="§"/>
            </a:pPr>
            <a:r>
              <a:rPr lang="pt-BR" b="1" dirty="0" smtClean="0">
                <a:latin typeface="Bookman Old Style" pitchFamily="18" charset="0"/>
              </a:rPr>
              <a:t>Entre 1496 e 1516: </a:t>
            </a:r>
            <a:r>
              <a:rPr lang="pt-BR" dirty="0" smtClean="0">
                <a:latin typeface="Bookman Old Style" pitchFamily="18" charset="0"/>
              </a:rPr>
              <a:t>intuito de explorar e invadir as terras antilhanas;</a:t>
            </a:r>
            <a:endParaRPr lang="pt-BR" b="1" dirty="0">
              <a:latin typeface="Bookman Old Style" pitchFamily="18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accent2"/>
                </a:solidFill>
                <a:latin typeface="Bookman Old Style" pitchFamily="18" charset="0"/>
              </a:rPr>
              <a:t>Os núcleos da invasão espanhola</a:t>
            </a:r>
            <a:endParaRPr lang="pt-BR" dirty="0">
              <a:solidFill>
                <a:schemeClr val="accent2"/>
              </a:solidFill>
              <a:latin typeface="Bookman Old Style" pitchFamily="18" charset="0"/>
            </a:endParaRPr>
          </a:p>
        </p:txBody>
      </p:sp>
      <p:pic>
        <p:nvPicPr>
          <p:cNvPr id="6" name="Imagem 5" descr="13438905_1892946567606462_5079029394650012255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0" y="3286123"/>
            <a:ext cx="3747747" cy="3045045"/>
          </a:xfrm>
          <a:prstGeom prst="rect">
            <a:avLst/>
          </a:prstGeom>
        </p:spPr>
      </p:pic>
      <p:pic>
        <p:nvPicPr>
          <p:cNvPr id="7" name="Imagem 6" descr="13495099_10208260248122094_229821727703173399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8" y="3571876"/>
            <a:ext cx="1972412" cy="2714644"/>
          </a:xfrm>
          <a:prstGeom prst="rect">
            <a:avLst/>
          </a:prstGeom>
        </p:spPr>
      </p:pic>
      <p:pic>
        <p:nvPicPr>
          <p:cNvPr id="8" name="Imagem 7" descr="antilha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52" y="500042"/>
            <a:ext cx="6667500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57158" y="285728"/>
            <a:ext cx="8329642" cy="57215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000" b="1" dirty="0" smtClean="0">
                <a:latin typeface="Bookman Old Style" pitchFamily="18" charset="0"/>
              </a:rPr>
              <a:t>Segundo núcleo de invasão e exploração: </a:t>
            </a:r>
            <a:r>
              <a:rPr lang="pt-BR" sz="2000" dirty="0" smtClean="0">
                <a:latin typeface="Bookman Old Style" pitchFamily="18" charset="0"/>
              </a:rPr>
              <a:t>Panamá (1509);</a:t>
            </a:r>
          </a:p>
          <a:p>
            <a:pPr>
              <a:buFont typeface="Wingdings" pitchFamily="2" charset="2"/>
              <a:buChar char="q"/>
            </a:pPr>
            <a:r>
              <a:rPr lang="pt-BR" sz="2000" b="1" dirty="0" smtClean="0">
                <a:latin typeface="Bookman Old Style" pitchFamily="18" charset="0"/>
              </a:rPr>
              <a:t>Terceiro núcleo: </a:t>
            </a:r>
            <a:r>
              <a:rPr lang="pt-BR" sz="2000" dirty="0" smtClean="0">
                <a:latin typeface="Bookman Old Style" pitchFamily="18" charset="0"/>
              </a:rPr>
              <a:t>México (1517)</a:t>
            </a:r>
          </a:p>
          <a:p>
            <a:pPr>
              <a:buFont typeface="Wingdings" pitchFamily="2" charset="2"/>
              <a:buChar char="q"/>
            </a:pPr>
            <a:r>
              <a:rPr lang="pt-BR" sz="2000" b="1" dirty="0" smtClean="0">
                <a:latin typeface="Bookman Old Style" pitchFamily="18" charset="0"/>
              </a:rPr>
              <a:t>Quarto núcleo: </a:t>
            </a:r>
            <a:r>
              <a:rPr lang="pt-BR" sz="2000" dirty="0" smtClean="0">
                <a:latin typeface="Bookman Old Style" pitchFamily="18" charset="0"/>
              </a:rPr>
              <a:t>Peru (1531)</a:t>
            </a:r>
          </a:p>
          <a:p>
            <a:pPr>
              <a:buFont typeface="Wingdings" pitchFamily="2" charset="2"/>
              <a:buChar char="q"/>
            </a:pPr>
            <a:r>
              <a:rPr lang="pt-BR" sz="2000" b="1" dirty="0" smtClean="0">
                <a:latin typeface="Bookman Old Style" pitchFamily="18" charset="0"/>
              </a:rPr>
              <a:t>Quinto núcleo: </a:t>
            </a:r>
            <a:r>
              <a:rPr lang="pt-BR" sz="2000" dirty="0" smtClean="0">
                <a:latin typeface="Bookman Old Style" pitchFamily="18" charset="0"/>
              </a:rPr>
              <a:t>bacia do Rio da Prata (1536), que fundou Buenos Aires;</a:t>
            </a:r>
          </a:p>
          <a:p>
            <a:pPr>
              <a:buFont typeface="Wingdings" pitchFamily="2" charset="2"/>
              <a:buChar char="q"/>
            </a:pPr>
            <a:r>
              <a:rPr lang="pt-BR" sz="2000" dirty="0" smtClean="0">
                <a:latin typeface="Bookman Old Style" pitchFamily="18" charset="0"/>
              </a:rPr>
              <a:t>Enriqueceram graças ao trabalho dos indígenas;</a:t>
            </a:r>
          </a:p>
          <a:p>
            <a:pPr lvl="1">
              <a:buFont typeface="Wingdings" pitchFamily="2" charset="2"/>
              <a:buChar char="q"/>
            </a:pPr>
            <a:r>
              <a:rPr lang="pt-BR" sz="1800" dirty="0" smtClean="0">
                <a:latin typeface="Bookman Old Style" pitchFamily="18" charset="0"/>
              </a:rPr>
              <a:t>Outros se integraram à máquina político-administrativa.</a:t>
            </a:r>
            <a:endParaRPr lang="pt-BR" sz="1800" dirty="0">
              <a:latin typeface="Bookman Old Style" pitchFamily="18" charset="0"/>
            </a:endParaRPr>
          </a:p>
        </p:txBody>
      </p:sp>
      <p:pic>
        <p:nvPicPr>
          <p:cNvPr id="4" name="Imagem 3" descr="normal_america_lati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810" y="2714620"/>
            <a:ext cx="3357586" cy="39602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 descr="12219469_549741375174326_4128746209413297993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4137244"/>
            <a:ext cx="1143008" cy="1134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4282" y="1000108"/>
            <a:ext cx="8229600" cy="300039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000" dirty="0" smtClean="0">
                <a:latin typeface="Bookman Old Style" pitchFamily="18" charset="0"/>
              </a:rPr>
              <a:t>A coroa espanhola não pretendia gastar muito com a invasão do Novo Mundo;</a:t>
            </a:r>
          </a:p>
          <a:p>
            <a:pPr>
              <a:buFont typeface="Wingdings" pitchFamily="2" charset="2"/>
              <a:buChar char="v"/>
            </a:pPr>
            <a:r>
              <a:rPr lang="pt-BR" sz="2000" b="1" dirty="0" err="1" smtClean="0">
                <a:latin typeface="Bookman Old Style" pitchFamily="18" charset="0"/>
              </a:rPr>
              <a:t>Adelantados</a:t>
            </a:r>
            <a:r>
              <a:rPr lang="pt-BR" sz="2000" b="1" dirty="0" smtClean="0">
                <a:latin typeface="Bookman Old Style" pitchFamily="18" charset="0"/>
              </a:rPr>
              <a:t>;</a:t>
            </a:r>
          </a:p>
          <a:p>
            <a:pPr>
              <a:buFont typeface="Wingdings" pitchFamily="2" charset="2"/>
              <a:buChar char="v"/>
            </a:pPr>
            <a:r>
              <a:rPr lang="pt-BR" sz="2000" b="1" dirty="0" smtClean="0">
                <a:latin typeface="Bookman Old Style" pitchFamily="18" charset="0"/>
              </a:rPr>
              <a:t>1503: </a:t>
            </a:r>
            <a:r>
              <a:rPr lang="pt-BR" sz="2000" dirty="0" smtClean="0">
                <a:latin typeface="Bookman Old Style" pitchFamily="18" charset="0"/>
              </a:rPr>
              <a:t>criada a </a:t>
            </a:r>
            <a:r>
              <a:rPr lang="pt-BR" sz="2000" b="1" dirty="0" smtClean="0">
                <a:latin typeface="Bookman Old Style" pitchFamily="18" charset="0"/>
              </a:rPr>
              <a:t>Casa de Contratação</a:t>
            </a:r>
            <a:r>
              <a:rPr lang="pt-BR" sz="2000" dirty="0" smtClean="0">
                <a:latin typeface="Bookman Old Style" pitchFamily="18" charset="0"/>
              </a:rPr>
              <a:t>, sediada em Sevilha na Espanha;</a:t>
            </a:r>
          </a:p>
          <a:p>
            <a:pPr lvl="1">
              <a:buFont typeface="Wingdings" pitchFamily="2" charset="2"/>
              <a:buChar char="v"/>
            </a:pPr>
            <a:r>
              <a:rPr lang="pt-BR" sz="1800" dirty="0" smtClean="0">
                <a:latin typeface="Bookman Old Style" pitchFamily="18" charset="0"/>
              </a:rPr>
              <a:t>Gestão dos negócios coloniais;</a:t>
            </a:r>
          </a:p>
          <a:p>
            <a:pPr>
              <a:buFont typeface="Wingdings" pitchFamily="2" charset="2"/>
              <a:buChar char="v"/>
            </a:pPr>
            <a:r>
              <a:rPr lang="pt-BR" sz="2000" dirty="0" smtClean="0">
                <a:latin typeface="Bookman Old Style" pitchFamily="18" charset="0"/>
              </a:rPr>
              <a:t>Na base do sistema comercial espanhol estava o </a:t>
            </a:r>
            <a:r>
              <a:rPr lang="pt-BR" sz="2000" b="1" dirty="0" smtClean="0">
                <a:latin typeface="Bookman Old Style" pitchFamily="18" charset="0"/>
              </a:rPr>
              <a:t>regime de porto único;</a:t>
            </a:r>
            <a:endParaRPr lang="pt-BR" sz="2000" dirty="0">
              <a:latin typeface="Bookman Old Style" pitchFamily="18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accent3"/>
                </a:solidFill>
              </a:rPr>
              <a:t>A institucionalização da conquista</a:t>
            </a:r>
            <a:endParaRPr lang="pt-BR" dirty="0">
              <a:solidFill>
                <a:schemeClr val="accent3"/>
              </a:solidFill>
            </a:endParaRPr>
          </a:p>
        </p:txBody>
      </p:sp>
      <p:pic>
        <p:nvPicPr>
          <p:cNvPr id="6" name="Imagem 5" descr="13516682_1583021991999063_5725637422191498389_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84" y="3571876"/>
            <a:ext cx="3013192" cy="3000396"/>
          </a:xfrm>
          <a:prstGeom prst="rect">
            <a:avLst/>
          </a:prstGeom>
        </p:spPr>
      </p:pic>
      <p:pic>
        <p:nvPicPr>
          <p:cNvPr id="8" name="Imagem 7" descr="13537606_1093908310664256_883408216522639846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8" y="3571149"/>
            <a:ext cx="2701622" cy="2715371"/>
          </a:xfrm>
          <a:prstGeom prst="rect">
            <a:avLst/>
          </a:prstGeom>
        </p:spPr>
      </p:pic>
      <p:pic>
        <p:nvPicPr>
          <p:cNvPr id="9" name="Imagem 8" descr="Península-Ibéric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291" y="642918"/>
            <a:ext cx="6992448" cy="5156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13620933_1162497880469621_1791522199326930849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500042"/>
            <a:ext cx="2600325" cy="3762375"/>
          </a:xfrm>
        </p:spPr>
      </p:pic>
      <p:pic>
        <p:nvPicPr>
          <p:cNvPr id="5" name="Imagem 4" descr="13626601_1035049453245024_681837718491286432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8" y="4500570"/>
            <a:ext cx="4562475" cy="1638300"/>
          </a:xfrm>
          <a:prstGeom prst="rect">
            <a:avLst/>
          </a:prstGeom>
        </p:spPr>
      </p:pic>
      <p:pic>
        <p:nvPicPr>
          <p:cNvPr id="6" name="Imagem 5" descr="13631441_538546206337952_5265426711429318956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306" y="1571612"/>
            <a:ext cx="4572000" cy="240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Patrimônio Líquid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153</TotalTime>
  <Words>725</Words>
  <PresentationFormat>Apresentação na tela (4:3)</PresentationFormat>
  <Paragraphs>67</Paragraphs>
  <Slides>21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Concurso</vt:lpstr>
      <vt:lpstr>A Colonização  da América Espanhola</vt:lpstr>
      <vt:lpstr>A colonização da América Espanhola</vt:lpstr>
      <vt:lpstr>Slide 3</vt:lpstr>
      <vt:lpstr>A Conquista da América hispânica</vt:lpstr>
      <vt:lpstr>Slide 5</vt:lpstr>
      <vt:lpstr>Os núcleos da invasão espanhola</vt:lpstr>
      <vt:lpstr>Slide 7</vt:lpstr>
      <vt:lpstr>A institucionalização da conquista</vt:lpstr>
      <vt:lpstr>Slide 9</vt:lpstr>
      <vt:lpstr>Estruturas político - administrativas</vt:lpstr>
      <vt:lpstr>Slide 11</vt:lpstr>
      <vt:lpstr>Slide 12</vt:lpstr>
      <vt:lpstr>Slide 13</vt:lpstr>
      <vt:lpstr>Atividades econômicas e as formas de trabalho</vt:lpstr>
      <vt:lpstr>Slide 15</vt:lpstr>
      <vt:lpstr>Repartimientos e encomiendas</vt:lpstr>
      <vt:lpstr>Slide 17</vt:lpstr>
      <vt:lpstr>Slide 18</vt:lpstr>
      <vt:lpstr>As haciendas</vt:lpstr>
      <vt:lpstr>Relações inter-raciais</vt:lpstr>
      <vt:lpstr>Bons estudos 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Colonização  da América Espanhola</dc:title>
  <dc:creator>Olga</dc:creator>
  <cp:lastModifiedBy>Olga</cp:lastModifiedBy>
  <cp:revision>17</cp:revision>
  <dcterms:created xsi:type="dcterms:W3CDTF">2016-07-21T20:19:01Z</dcterms:created>
  <dcterms:modified xsi:type="dcterms:W3CDTF">2016-07-21T23:02:32Z</dcterms:modified>
</cp:coreProperties>
</file>