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0B4D-1DAE-4615-8EA5-2940E7B99F6F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9CA4C-28F1-433E-8349-292F9EA06F0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E9CA4C-28F1-433E-8349-292F9EA06F0D}" type="slidenum">
              <a:rPr lang="pt-BR" smtClean="0"/>
              <a:pPr/>
              <a:t>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0" name="Retângulo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ângulo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12" name="Retângulo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E700DB3-DBF0-4086-B675-117E7A9610B8}" type="datetimeFigureOut">
              <a:rPr lang="pt-BR" smtClean="0"/>
              <a:pPr/>
              <a:t>12/06/2016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85852" y="4000504"/>
            <a:ext cx="5172084" cy="858970"/>
          </a:xfrm>
        </p:spPr>
        <p:txBody>
          <a:bodyPr/>
          <a:lstStyle/>
          <a:p>
            <a:r>
              <a:rPr lang="pt-BR" dirty="0" smtClean="0"/>
              <a:t>Baixa Idade média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844" y="3214686"/>
            <a:ext cx="7143800" cy="570922"/>
          </a:xfrm>
        </p:spPr>
        <p:txBody>
          <a:bodyPr/>
          <a:lstStyle/>
          <a:p>
            <a:r>
              <a:rPr lang="pt-BR" dirty="0" smtClean="0"/>
              <a:t>Meu celular quebrou quando larguei ele pra aplaudir sua foto</a:t>
            </a:r>
            <a:endParaRPr lang="pt-BR" dirty="0"/>
          </a:p>
        </p:txBody>
      </p:sp>
      <p:pic>
        <p:nvPicPr>
          <p:cNvPr id="4" name="Imagem 3" descr="giphy-downsized-larg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86" y="642918"/>
            <a:ext cx="3657600" cy="2371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m 5" descr="padre-marcelo-ross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5286388"/>
            <a:ext cx="1214446" cy="12144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tângulo 7"/>
          <p:cNvSpPr/>
          <p:nvPr/>
        </p:nvSpPr>
        <p:spPr>
          <a:xfrm>
            <a:off x="2214546" y="5500702"/>
            <a:ext cx="4868640" cy="1015663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 ajuda a segurar essa barra</a:t>
            </a:r>
          </a:p>
          <a:p>
            <a:pPr algn="ctr"/>
            <a:r>
              <a:rPr lang="pt-BR" sz="3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é gostar de </a:t>
            </a:r>
            <a:r>
              <a:rPr lang="pt-BR" sz="3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vc</a:t>
            </a:r>
            <a:endParaRPr lang="pt-BR" sz="3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Imagem 8" descr="celso-portiolli-chora-ao-vivo-durante-o-programa-domingo-legal-30912-1349014472287_615x3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00042"/>
            <a:ext cx="2489594" cy="12144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 descr="feels-bad-man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5206" y="5214950"/>
            <a:ext cx="1347784" cy="1347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maxresdefault (2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2000240"/>
            <a:ext cx="1651011" cy="928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Imagem 11" descr="gomez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16" y="2643182"/>
            <a:ext cx="1980632" cy="153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5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crise, várias soluções</a:t>
            </a:r>
            <a:endParaRPr lang="pt-BR" sz="54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00174"/>
            <a:ext cx="8929718" cy="5357826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As secas, diminuição da produção agrícola e a fome agravaram a situação; resposta dos senhores feudais;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/>
              <a:t>1358: </a:t>
            </a:r>
            <a:r>
              <a:rPr lang="pt-BR" sz="2400" dirty="0" smtClean="0"/>
              <a:t>campesinato se revolta na França e o movimento fica conhecido como </a:t>
            </a:r>
            <a:r>
              <a:rPr lang="pt-BR" sz="2400" b="1" dirty="0" err="1" smtClean="0"/>
              <a:t>Jacqueries</a:t>
            </a:r>
            <a:r>
              <a:rPr lang="pt-BR" sz="2400" b="1" dirty="0" smtClean="0"/>
              <a:t>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O comércio cresce e o lucro que os produtos orientais ofereciam valiam mais que as barras de ouro do Silvio Santos;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err="1" smtClean="0"/>
              <a:t>Jacqueries</a:t>
            </a:r>
            <a:r>
              <a:rPr lang="pt-BR" sz="2400" dirty="0" smtClean="0"/>
              <a:t> e levantes urbanos; </a:t>
            </a:r>
            <a:r>
              <a:rPr lang="pt-BR" sz="2400" b="1" dirty="0" smtClean="0"/>
              <a:t>Guerra dos Cem Anos: </a:t>
            </a:r>
            <a:r>
              <a:rPr lang="pt-BR" sz="2400" dirty="0" smtClean="0"/>
              <a:t>nobreza da França </a:t>
            </a:r>
            <a:r>
              <a:rPr lang="pt-BR" sz="2400" b="1" dirty="0" smtClean="0"/>
              <a:t>X </a:t>
            </a:r>
            <a:r>
              <a:rPr lang="pt-BR" sz="2400" dirty="0" smtClean="0"/>
              <a:t>nobreza da Inglaterra </a:t>
            </a:r>
            <a:r>
              <a:rPr lang="pt-BR" sz="2400" b="1" dirty="0" smtClean="0"/>
              <a:t>(1337 – 1453);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smtClean="0"/>
              <a:t>Proposta apoiada pela burguesia comercial: </a:t>
            </a:r>
            <a:r>
              <a:rPr lang="pt-BR" sz="2400" dirty="0" smtClean="0"/>
              <a:t>fortalecimento do poder do reis, restabelecer a ordem e </a:t>
            </a:r>
            <a:r>
              <a:rPr lang="pt-BR" sz="2400" b="1" dirty="0" smtClean="0"/>
              <a:t>abrir novos mercados</a:t>
            </a:r>
            <a:r>
              <a:rPr lang="pt-BR" sz="2400" dirty="0" smtClean="0"/>
              <a:t>; Isso implicaria em uma política de expansão;</a:t>
            </a:r>
          </a:p>
          <a:p>
            <a:pPr>
              <a:buFont typeface="Arial" pitchFamily="34" charset="0"/>
              <a:buChar char="•"/>
            </a:pPr>
            <a:r>
              <a:rPr lang="pt-BR" sz="2400" dirty="0" smtClean="0"/>
              <a:t>Novos atores e protagonistas emergem do fenômeno histórico em questão e confrontam a velha ordem nobiliárquica e eclesiástica.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60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Guerra dos Cem Anos</a:t>
            </a:r>
            <a:endParaRPr lang="pt-BR" sz="60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00175"/>
            <a:ext cx="8229600" cy="4500594"/>
          </a:xfrm>
        </p:spPr>
        <p:txBody>
          <a:bodyPr>
            <a:normAutofit/>
          </a:bodyPr>
          <a:lstStyle/>
          <a:p>
            <a:pPr>
              <a:buFont typeface="Courier New" pitchFamily="49" charset="0"/>
              <a:buChar char="o"/>
            </a:pPr>
            <a:r>
              <a:rPr lang="pt-BR" sz="2000" dirty="0" smtClean="0"/>
              <a:t>Contexto da formação dos Estados Nacionais;</a:t>
            </a:r>
          </a:p>
          <a:p>
            <a:pPr>
              <a:buFont typeface="Courier New" pitchFamily="49" charset="0"/>
              <a:buChar char="o"/>
            </a:pPr>
            <a:r>
              <a:rPr lang="pt-BR" sz="2000" b="1" dirty="0" smtClean="0"/>
              <a:t>Região de Flandres: </a:t>
            </a:r>
            <a:r>
              <a:rPr lang="pt-BR" sz="2000" dirty="0" smtClean="0"/>
              <a:t>produtora de tecidos e centro comercial;</a:t>
            </a:r>
          </a:p>
          <a:p>
            <a:pPr>
              <a:buFont typeface="Courier New" pitchFamily="49" charset="0"/>
              <a:buChar char="o"/>
            </a:pPr>
            <a:r>
              <a:rPr lang="pt-BR" sz="2000" dirty="0" smtClean="0"/>
              <a:t>Disputa dinástica;</a:t>
            </a:r>
          </a:p>
          <a:p>
            <a:pPr>
              <a:buFont typeface="Courier New" pitchFamily="49" charset="0"/>
              <a:buChar char="o"/>
            </a:pPr>
            <a:r>
              <a:rPr lang="pt-BR" sz="2000" b="1" dirty="0" smtClean="0"/>
              <a:t>1429: </a:t>
            </a:r>
            <a:r>
              <a:rPr lang="pt-BR" sz="2000" dirty="0" smtClean="0"/>
              <a:t>Joana D’</a:t>
            </a:r>
            <a:r>
              <a:rPr lang="pt-BR" sz="2000" dirty="0" err="1" smtClean="0"/>
              <a:t>Arc</a:t>
            </a:r>
            <a:r>
              <a:rPr lang="pt-BR" sz="2000" dirty="0" smtClean="0"/>
              <a:t> comanda um exército e ganha no dois ou um;</a:t>
            </a:r>
          </a:p>
          <a:p>
            <a:pPr>
              <a:buFont typeface="Courier New" pitchFamily="49" charset="0"/>
              <a:buChar char="o"/>
            </a:pPr>
            <a:r>
              <a:rPr lang="pt-BR" sz="2000" b="1" dirty="0" smtClean="0"/>
              <a:t>1435: </a:t>
            </a:r>
            <a:r>
              <a:rPr lang="pt-BR" sz="2000" dirty="0" smtClean="0"/>
              <a:t>firmada a “paz”, no ano seguinte Paris foi libertada.</a:t>
            </a:r>
            <a:endParaRPr lang="pt-BR" sz="2000" b="1" dirty="0"/>
          </a:p>
        </p:txBody>
      </p:sp>
      <p:pic>
        <p:nvPicPr>
          <p:cNvPr id="6" name="Imagem 5" descr="tumblr_o7bwflRrnD1tlb56z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40" y="3500438"/>
            <a:ext cx="2524125" cy="273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115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Filmes</a:t>
            </a:r>
            <a:endParaRPr lang="pt-BR" sz="115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pt-BR" dirty="0" smtClean="0"/>
              <a:t>Coração Valente;</a:t>
            </a:r>
          </a:p>
          <a:p>
            <a:pPr>
              <a:buFont typeface="Wingdings" pitchFamily="2" charset="2"/>
              <a:buChar char="§"/>
            </a:pPr>
            <a:r>
              <a:rPr lang="pt-BR" dirty="0" smtClean="0"/>
              <a:t>Joana D’</a:t>
            </a:r>
            <a:r>
              <a:rPr lang="pt-BR" dirty="0" err="1" smtClean="0"/>
              <a:t>Arc</a:t>
            </a:r>
            <a:endParaRPr lang="pt-BR" dirty="0"/>
          </a:p>
        </p:txBody>
      </p:sp>
      <p:pic>
        <p:nvPicPr>
          <p:cNvPr id="4" name="Imagem 3" descr="Joan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2143116"/>
            <a:ext cx="3291840" cy="3291840"/>
          </a:xfrm>
          <a:prstGeom prst="rect">
            <a:avLst/>
          </a:prstGeom>
        </p:spPr>
      </p:pic>
      <p:pic>
        <p:nvPicPr>
          <p:cNvPr id="5" name="Imagem 4" descr="tumblr_o77552TJhK1tlb56zo1_4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3071810"/>
            <a:ext cx="3810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88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Bons estudos! ♥</a:t>
            </a:r>
            <a:endParaRPr lang="pt-BR" sz="88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universal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0174"/>
            <a:ext cx="4429124" cy="2457450"/>
          </a:xfrm>
        </p:spPr>
      </p:pic>
      <p:pic>
        <p:nvPicPr>
          <p:cNvPr id="5" name="Imagem 4" descr="imgsss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0" y="1857364"/>
            <a:ext cx="4762500" cy="3838575"/>
          </a:xfrm>
          <a:prstGeom prst="rect">
            <a:avLst/>
          </a:prstGeom>
        </p:spPr>
      </p:pic>
      <p:pic>
        <p:nvPicPr>
          <p:cNvPr id="6" name="Imagem 5" descr="imgsss-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10012"/>
            <a:ext cx="4429124" cy="3047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Algumas mudanças</a:t>
            </a:r>
            <a:r>
              <a:rPr lang="pt-BR" sz="6000" dirty="0" smtClean="0">
                <a:solidFill>
                  <a:schemeClr val="bg1"/>
                </a:solidFill>
              </a:rPr>
              <a:t> </a:t>
            </a:r>
            <a:endParaRPr lang="pt-BR" sz="6000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 smtClean="0"/>
              <a:t>Sociedade extremamente hierarquizada: </a:t>
            </a:r>
            <a:r>
              <a:rPr lang="pt-BR" dirty="0" smtClean="0"/>
              <a:t>extratos sociais;</a:t>
            </a:r>
          </a:p>
          <a:p>
            <a:r>
              <a:rPr lang="pt-BR" b="1" dirty="0" smtClean="0"/>
              <a:t>Sustentação das relações sociais: </a:t>
            </a:r>
            <a:r>
              <a:rPr lang="pt-BR" dirty="0" smtClean="0"/>
              <a:t>religião cristã;</a:t>
            </a:r>
          </a:p>
          <a:p>
            <a:r>
              <a:rPr lang="pt-BR" dirty="0" smtClean="0"/>
              <a:t>Relação entre sociedade feudal e igreja; universidades;</a:t>
            </a:r>
          </a:p>
          <a:p>
            <a:r>
              <a:rPr lang="pt-BR" dirty="0" smtClean="0"/>
              <a:t>Senhores feudais</a:t>
            </a:r>
            <a:endParaRPr lang="pt-BR" dirty="0"/>
          </a:p>
        </p:txBody>
      </p:sp>
      <p:pic>
        <p:nvPicPr>
          <p:cNvPr id="4" name="Imagem 3" descr="tumblr_o3mxxa4ldB1sviudu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562" y="4357694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48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Crescimento da Economia</a:t>
            </a:r>
            <a:endParaRPr lang="pt-BR" sz="48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pt-BR" dirty="0" smtClean="0"/>
              <a:t>No período da baixa Idade Média houveram avanços tecnológicos e as consequências dessas inovações possibilitaram o aumento da produtividade agrícola;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Burgos e burgueses;</a:t>
            </a:r>
          </a:p>
          <a:p>
            <a:pPr>
              <a:buFont typeface="Arial" pitchFamily="34" charset="0"/>
              <a:buChar char="•"/>
            </a:pPr>
            <a:r>
              <a:rPr lang="pt-BR" b="1" dirty="0" err="1" smtClean="0"/>
              <a:t>Séc</a:t>
            </a:r>
            <a:r>
              <a:rPr lang="pt-BR" b="1" dirty="0" smtClean="0"/>
              <a:t> XIII: </a:t>
            </a:r>
            <a:r>
              <a:rPr lang="pt-BR" dirty="0" smtClean="0"/>
              <a:t>desenvolvimento econômico acelerado e crescimento da vida urbana</a:t>
            </a:r>
            <a:endParaRPr lang="pt-BR" b="1" dirty="0"/>
          </a:p>
        </p:txBody>
      </p:sp>
      <p:pic>
        <p:nvPicPr>
          <p:cNvPr id="4" name="Imagem 3" descr="tumblr_o7uovwVwKK1s02vreo2_5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285992"/>
            <a:ext cx="4762500" cy="2676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itchFamily="49" charset="0"/>
              <a:buChar char="o"/>
            </a:pPr>
            <a:r>
              <a:rPr lang="pt-BR" dirty="0" smtClean="0"/>
              <a:t>Crescimento das manufaturas; crescimento populacional e o incentivo às reformas e construções; os burgueses e a igreja católica;</a:t>
            </a:r>
          </a:p>
          <a:p>
            <a:pPr>
              <a:buFont typeface="Courier New" pitchFamily="49" charset="0"/>
              <a:buChar char="o"/>
            </a:pPr>
            <a:r>
              <a:rPr lang="pt-BR" b="1" dirty="0" smtClean="0"/>
              <a:t>Meados do séc. XIII: </a:t>
            </a:r>
            <a:r>
              <a:rPr lang="pt-BR" dirty="0" smtClean="0"/>
              <a:t>banqueiros, cambistas e a expansão de créditos, o que favoreceu as atividades comerciais. </a:t>
            </a:r>
            <a:endParaRPr lang="pt-BR" b="1" dirty="0"/>
          </a:p>
        </p:txBody>
      </p:sp>
      <p:pic>
        <p:nvPicPr>
          <p:cNvPr id="4" name="Imagem 3" descr="rotas-de-comercio-mediev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364466"/>
            <a:ext cx="7715303" cy="597237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Imagem 4" descr="imgsss-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40" y="4929198"/>
            <a:ext cx="1809746" cy="1368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158" y="1571612"/>
            <a:ext cx="8229600" cy="46256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t-BR" sz="2800" dirty="0" smtClean="0"/>
              <a:t>Camponeses passam a exigir pagamentos;</a:t>
            </a:r>
          </a:p>
          <a:p>
            <a:pPr>
              <a:buFont typeface="Wingdings" pitchFamily="2" charset="2"/>
              <a:buChar char="§"/>
            </a:pPr>
            <a:r>
              <a:rPr lang="pt-BR" sz="2800" dirty="0" smtClean="0"/>
              <a:t>Alguns deles abandonaram as lavouras;</a:t>
            </a:r>
          </a:p>
          <a:p>
            <a:pPr>
              <a:buFont typeface="Wingdings" pitchFamily="2" charset="2"/>
              <a:buChar char="§"/>
            </a:pPr>
            <a:r>
              <a:rPr lang="pt-BR" sz="2800" b="1" dirty="0" smtClean="0"/>
              <a:t>Burgos: </a:t>
            </a:r>
            <a:r>
              <a:rPr lang="pt-BR" sz="2800" i="1" dirty="0" smtClean="0"/>
              <a:t>corporações de ofício;</a:t>
            </a:r>
          </a:p>
          <a:p>
            <a:pPr>
              <a:buFont typeface="Wingdings" pitchFamily="2" charset="2"/>
              <a:buChar char="§"/>
            </a:pPr>
            <a:r>
              <a:rPr lang="pt-BR" sz="2800" dirty="0" smtClean="0"/>
              <a:t>Mudanças nos modos de trabalho;</a:t>
            </a:r>
          </a:p>
          <a:p>
            <a:pPr>
              <a:buFont typeface="Wingdings" pitchFamily="2" charset="2"/>
              <a:buChar char="§"/>
            </a:pPr>
            <a:r>
              <a:rPr lang="pt-BR" sz="2800" dirty="0" smtClean="0"/>
              <a:t>Confronto entre as visões de mundo existentes;</a:t>
            </a:r>
          </a:p>
          <a:p>
            <a:pPr>
              <a:buFont typeface="Wingdings" pitchFamily="2" charset="2"/>
              <a:buChar char="§"/>
            </a:pPr>
            <a:r>
              <a:rPr lang="pt-BR" sz="2800" dirty="0" smtClean="0"/>
              <a:t>Senhor feudal </a:t>
            </a:r>
            <a:r>
              <a:rPr lang="pt-BR" sz="2800" b="1" dirty="0" smtClean="0"/>
              <a:t>X </a:t>
            </a:r>
            <a:r>
              <a:rPr lang="pt-BR" sz="2800" dirty="0" smtClean="0"/>
              <a:t>Burguesia </a:t>
            </a:r>
            <a:r>
              <a:rPr lang="pt-BR" sz="2800" b="1" dirty="0" smtClean="0"/>
              <a:t>X </a:t>
            </a:r>
            <a:r>
              <a:rPr lang="pt-BR" sz="2800" dirty="0" smtClean="0"/>
              <a:t>Nobreza</a:t>
            </a:r>
            <a:endParaRPr lang="pt-BR" sz="2800" dirty="0"/>
          </a:p>
        </p:txBody>
      </p:sp>
      <p:pic>
        <p:nvPicPr>
          <p:cNvPr id="4" name="Imagem 3" descr="MnpbuPxBlkUOQ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4357694"/>
            <a:ext cx="3048000" cy="2286000"/>
          </a:xfrm>
          <a:prstGeom prst="rect">
            <a:avLst/>
          </a:prstGeom>
        </p:spPr>
      </p:pic>
      <p:pic>
        <p:nvPicPr>
          <p:cNvPr id="5" name="Imagem 4" descr="imgsss-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3764" y="1"/>
            <a:ext cx="1071018" cy="1428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96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Cruzadas</a:t>
            </a:r>
            <a:endParaRPr lang="pt-BR" sz="96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20" y="1571612"/>
            <a:ext cx="8229600" cy="462560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pt-BR" sz="2500" b="1" dirty="0" smtClean="0"/>
              <a:t>1095: </a:t>
            </a:r>
            <a:r>
              <a:rPr lang="pt-BR" sz="2500" dirty="0" smtClean="0"/>
              <a:t>convocadas pelo papa Urbano II, em nome de um projeto de união da cristandade contra os </a:t>
            </a:r>
            <a:r>
              <a:rPr lang="pt-BR" sz="2500" i="1" dirty="0" smtClean="0"/>
              <a:t>infiéis</a:t>
            </a:r>
            <a:r>
              <a:rPr lang="pt-BR" sz="2500" dirty="0" smtClean="0"/>
              <a:t>; o que é e quem participava;</a:t>
            </a:r>
          </a:p>
          <a:p>
            <a:pPr>
              <a:buFont typeface="Wingdings" pitchFamily="2" charset="2"/>
              <a:buChar char="q"/>
            </a:pPr>
            <a:r>
              <a:rPr lang="pt-BR" sz="2500" dirty="0" smtClean="0"/>
              <a:t>Tentativa de reaproximar os ramos latino e grego do cristianismo;</a:t>
            </a:r>
          </a:p>
          <a:p>
            <a:pPr>
              <a:buFont typeface="Wingdings" pitchFamily="2" charset="2"/>
              <a:buChar char="q"/>
            </a:pPr>
            <a:r>
              <a:rPr lang="pt-BR" sz="2500" dirty="0" smtClean="0"/>
              <a:t>No terreno militar, porém, os cruzados foram bem sucedidos num primeiro momento;</a:t>
            </a:r>
          </a:p>
          <a:p>
            <a:pPr>
              <a:buFont typeface="Wingdings" pitchFamily="2" charset="2"/>
              <a:buChar char="q"/>
            </a:pPr>
            <a:r>
              <a:rPr lang="pt-BR" sz="2500" dirty="0" smtClean="0"/>
              <a:t>Muçulmanos derrotam os cruzados em </a:t>
            </a:r>
            <a:r>
              <a:rPr lang="pt-BR" sz="2500" b="1" dirty="0" smtClean="0"/>
              <a:t>1187</a:t>
            </a:r>
            <a:r>
              <a:rPr lang="pt-BR" sz="2500" dirty="0" smtClean="0"/>
              <a:t> e reconquistam Jerusalém; </a:t>
            </a:r>
            <a:r>
              <a:rPr lang="pt-BR" sz="2500" b="1" dirty="0" smtClean="0"/>
              <a:t>Terceira Cruzada: </a:t>
            </a:r>
            <a:r>
              <a:rPr lang="pt-BR" sz="2500" dirty="0" smtClean="0"/>
              <a:t>Ricardo Coração de Leão;</a:t>
            </a:r>
          </a:p>
          <a:p>
            <a:pPr>
              <a:buFont typeface="Wingdings" pitchFamily="2" charset="2"/>
              <a:buChar char="q"/>
            </a:pPr>
            <a:r>
              <a:rPr lang="pt-BR" sz="2500" b="1" dirty="0" smtClean="0"/>
              <a:t>1192: </a:t>
            </a:r>
            <a:r>
              <a:rPr lang="pt-BR" sz="2500" dirty="0" smtClean="0"/>
              <a:t>Ricardo tira </a:t>
            </a:r>
            <a:r>
              <a:rPr lang="pt-BR" sz="2500" dirty="0" err="1" smtClean="0"/>
              <a:t>jokenpô</a:t>
            </a:r>
            <a:r>
              <a:rPr lang="pt-BR" sz="2500" dirty="0" smtClean="0"/>
              <a:t> com </a:t>
            </a:r>
            <a:r>
              <a:rPr lang="pt-BR" sz="2500" dirty="0" err="1" smtClean="0"/>
              <a:t>Saladino</a:t>
            </a:r>
            <a:r>
              <a:rPr lang="pt-BR" sz="2500" dirty="0" smtClean="0"/>
              <a:t> e estabelece uma trégua; a palhaçada da </a:t>
            </a:r>
            <a:r>
              <a:rPr lang="pt-BR" sz="2500" b="1" dirty="0" smtClean="0"/>
              <a:t>quarta cruzada</a:t>
            </a:r>
            <a:r>
              <a:rPr lang="pt-BR" sz="2500" dirty="0" smtClean="0"/>
              <a:t>; </a:t>
            </a:r>
            <a:r>
              <a:rPr lang="pt-BR" sz="2500" b="1" dirty="0" smtClean="0"/>
              <a:t>1291: </a:t>
            </a:r>
            <a:r>
              <a:rPr lang="pt-BR" sz="2500" dirty="0" smtClean="0"/>
              <a:t>fim dos últimos enclaves da cristandade ocidental no Oriente.</a:t>
            </a:r>
            <a:endParaRPr lang="pt-BR" sz="2500" b="1" dirty="0"/>
          </a:p>
        </p:txBody>
      </p:sp>
      <p:pic>
        <p:nvPicPr>
          <p:cNvPr id="4" name="Imagem 3" descr="cavaleiro cruzad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571480"/>
            <a:ext cx="3714079" cy="301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m 4" descr="cruzados-e13673272073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3500438"/>
            <a:ext cx="4286250" cy="2971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2844" y="1571612"/>
            <a:ext cx="8229600" cy="462560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 smtClean="0"/>
              <a:t>Os mercadores enriqueceram e criaram novas oportunidades de comércio;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Fortalecimento do poder real;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Novos investimentos na construção naval e na “indústria” de bens de consumo;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/>
              <a:t>Contato entre os europeus e as civilizações bizantinas e muçulmanas. </a:t>
            </a:r>
            <a:endParaRPr lang="pt-BR" sz="2400" dirty="0"/>
          </a:p>
        </p:txBody>
      </p:sp>
      <p:pic>
        <p:nvPicPr>
          <p:cNvPr id="5" name="Imagem 4" descr="tumblr_o6a6yjA8iA1v07q9qo1_40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3929066"/>
            <a:ext cx="3810000" cy="2838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BR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Peste e rebeliões: 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agonia da ordem feudal</a:t>
            </a:r>
            <a:endParaRPr lang="pt-BR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t-BR" b="1" dirty="0" smtClean="0"/>
              <a:t>1348: </a:t>
            </a:r>
            <a:r>
              <a:rPr lang="pt-BR" dirty="0" smtClean="0"/>
              <a:t>efeitos da </a:t>
            </a:r>
            <a:r>
              <a:rPr lang="pt-BR" b="1" dirty="0" smtClean="0"/>
              <a:t>peste negra; </a:t>
            </a:r>
            <a:r>
              <a:rPr lang="pt-BR" dirty="0" smtClean="0"/>
              <a:t>desorganização séc. XIV e XV;</a:t>
            </a:r>
          </a:p>
          <a:p>
            <a:pPr>
              <a:buFont typeface="Wingdings" pitchFamily="2" charset="2"/>
              <a:buChar char="Ø"/>
            </a:pPr>
            <a:r>
              <a:rPr lang="pt-BR" b="1" dirty="0" smtClean="0"/>
              <a:t>Propagação </a:t>
            </a:r>
            <a:r>
              <a:rPr lang="pt-BR" dirty="0" smtClean="0"/>
              <a:t>da epidemia; + de um quarto da população dizimada;</a:t>
            </a:r>
          </a:p>
          <a:p>
            <a:pPr>
              <a:buFont typeface="Wingdings" pitchFamily="2" charset="2"/>
              <a:buChar char="Ø"/>
            </a:pPr>
            <a:r>
              <a:rPr lang="pt-BR" dirty="0" smtClean="0"/>
              <a:t>Tanto a peste negra quando a AIDS representavam castigos divinos ao pecado.</a:t>
            </a:r>
            <a:endParaRPr lang="pt-BR" dirty="0"/>
          </a:p>
        </p:txBody>
      </p:sp>
      <p:pic>
        <p:nvPicPr>
          <p:cNvPr id="4" name="Imagem 3" descr="cine-hist6_g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1071546"/>
            <a:ext cx="6778622" cy="47149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00175"/>
            <a:ext cx="7786710" cy="1143008"/>
          </a:xfrm>
        </p:spPr>
        <p:txBody>
          <a:bodyPr>
            <a:normAutofit/>
          </a:bodyPr>
          <a:lstStyle/>
          <a:p>
            <a:r>
              <a:rPr lang="pt-BR" dirty="0" smtClean="0"/>
              <a:t>Questionamentos à ordem feudal;</a:t>
            </a:r>
          </a:p>
          <a:p>
            <a:r>
              <a:rPr lang="pt-BR" dirty="0" smtClean="0"/>
              <a:t>Sistema começa a entrar em colapso.</a:t>
            </a:r>
            <a:endParaRPr lang="pt-BR" dirty="0"/>
          </a:p>
        </p:txBody>
      </p:sp>
      <p:pic>
        <p:nvPicPr>
          <p:cNvPr id="4" name="Imagem 3" descr="hadouke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2571744"/>
            <a:ext cx="4175314" cy="4143380"/>
          </a:xfrm>
          <a:prstGeom prst="rect">
            <a:avLst/>
          </a:prstGeom>
        </p:spPr>
      </p:pic>
      <p:pic>
        <p:nvPicPr>
          <p:cNvPr id="5" name="Imagem 4" descr="imgsss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714620"/>
            <a:ext cx="2938382" cy="3913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113</TotalTime>
  <Words>573</Words>
  <PresentationFormat>Apresentação na tela (4:3)</PresentationFormat>
  <Paragraphs>55</Paragraphs>
  <Slides>13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Módulo</vt:lpstr>
      <vt:lpstr>Baixa Idade média</vt:lpstr>
      <vt:lpstr>Algumas mudanças </vt:lpstr>
      <vt:lpstr>O Crescimento da Economia</vt:lpstr>
      <vt:lpstr>Slide 4</vt:lpstr>
      <vt:lpstr>Slide 5</vt:lpstr>
      <vt:lpstr>As Cruzadas</vt:lpstr>
      <vt:lpstr>Slide 7</vt:lpstr>
      <vt:lpstr>Peste e rebeliões: a agonia da ordem feudal</vt:lpstr>
      <vt:lpstr>Slide 9</vt:lpstr>
      <vt:lpstr>Uma crise, várias soluções</vt:lpstr>
      <vt:lpstr>A Guerra dos Cem Anos</vt:lpstr>
      <vt:lpstr>Filmes</vt:lpstr>
      <vt:lpstr>Bons estudos! 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Baixa Idade média</dc:title>
  <dc:creator>Olga</dc:creator>
  <cp:lastModifiedBy>Olga</cp:lastModifiedBy>
  <cp:revision>16</cp:revision>
  <dcterms:created xsi:type="dcterms:W3CDTF">2016-06-02T15:48:07Z</dcterms:created>
  <dcterms:modified xsi:type="dcterms:W3CDTF">2016-06-12T21:27:55Z</dcterms:modified>
</cp:coreProperties>
</file>