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6" r:id="rId4"/>
    <p:sldId id="258" r:id="rId5"/>
    <p:sldId id="267" r:id="rId6"/>
    <p:sldId id="257" r:id="rId7"/>
    <p:sldId id="268" r:id="rId8"/>
    <p:sldId id="260" r:id="rId9"/>
    <p:sldId id="261" r:id="rId10"/>
    <p:sldId id="271" r:id="rId11"/>
    <p:sldId id="270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253D431-8F19-43D1-B5D3-8E5BDFF064A2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2B6E76-0421-4F13-8030-36A9D39584C0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ltracurioso.com.br/wp-content/uploads/2015/08/42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56" y="1844824"/>
            <a:ext cx="7128792" cy="3816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301752" y="1085872"/>
            <a:ext cx="8534400" cy="75895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dirty="0" smtClean="0"/>
              <a:t>Escravidão no Brasil </a:t>
            </a:r>
            <a:br>
              <a:rPr lang="pt-BR" sz="4400" dirty="0" smtClean="0"/>
            </a:b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79773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Resistência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668785" cy="4716016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	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Quilombo dos Palmares 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Quilombo </a:t>
            </a:r>
            <a:r>
              <a:rPr lang="pt-BR" dirty="0"/>
              <a:t>Buraco do Tatu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		(</a:t>
            </a:r>
            <a:r>
              <a:rPr lang="pt-BR" dirty="0"/>
              <a:t>século XVIII)</a:t>
            </a:r>
          </a:p>
          <a:p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379031" y="2265522"/>
            <a:ext cx="4150956" cy="144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Zumbi dos Palmares – surgiu no final do XVI</a:t>
            </a:r>
            <a:br>
              <a:rPr lang="pt-BR" dirty="0" smtClean="0"/>
            </a:br>
            <a:r>
              <a:rPr lang="pt-BR" dirty="0" smtClean="0"/>
              <a:t>Atingiu seu auge na segunda metade do XVII</a:t>
            </a:r>
          </a:p>
          <a:p>
            <a:pPr algn="ctr"/>
            <a:endParaRPr lang="pt-BR" dirty="0"/>
          </a:p>
        </p:txBody>
      </p:sp>
      <p:pic>
        <p:nvPicPr>
          <p:cNvPr id="5" name="Picture 2" descr="dandara-dos-palmar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4" t="274" r="28259" b="-274"/>
          <a:stretch/>
        </p:blipFill>
        <p:spPr bwMode="auto">
          <a:xfrm>
            <a:off x="5724128" y="1556792"/>
            <a:ext cx="3144982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724128" y="6025391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Dandara dos Palmares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1379031" y="4967438"/>
            <a:ext cx="4150956" cy="144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pt-BR" dirty="0"/>
              <a:t>Quilombo dedicado ao roubo e saques. </a:t>
            </a:r>
            <a:endParaRPr lang="pt-BR" dirty="0" smtClean="0"/>
          </a:p>
          <a:p>
            <a:pPr lvl="0"/>
            <a:r>
              <a:rPr lang="pt-BR" dirty="0" smtClean="0"/>
              <a:t>Próximo a Salvador.</a:t>
            </a:r>
            <a:endParaRPr lang="pt-BR" dirty="0"/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94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/>
              <a:t>Raízes </a:t>
            </a:r>
            <a:r>
              <a:rPr lang="pt-BR" dirty="0" smtClean="0"/>
              <a:t>culturais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dirty="0" smtClean="0"/>
              <a:t>Elemento </a:t>
            </a:r>
            <a:r>
              <a:rPr lang="pt-BR" dirty="0"/>
              <a:t>fundamental na elaboração de identidades coletivas e formas de resistência grupal</a:t>
            </a:r>
          </a:p>
          <a:p>
            <a:pPr lvl="0"/>
            <a:r>
              <a:rPr lang="pt-BR" dirty="0"/>
              <a:t>Candomblé: </a:t>
            </a:r>
            <a:r>
              <a:rPr lang="pt-BR" dirty="0" smtClean="0"/>
              <a:t>culturas </a:t>
            </a:r>
            <a:r>
              <a:rPr lang="pt-BR" dirty="0"/>
              <a:t>nagôs (ioruba), na África um orixá normalmente era cultuado em determinado grupo ou comunidade, a junção dos cultos foi uma especificidade das relações interculturais no contexto do escravismo.</a:t>
            </a:r>
          </a:p>
          <a:p>
            <a:pPr lvl="0"/>
            <a:r>
              <a:rPr lang="pt-BR" dirty="0"/>
              <a:t>Inclusão de santos católicos nas crenças africanas constitui não só uma forma de esconder, mas também uma característica das religiões africanas se serem mais </a:t>
            </a:r>
            <a:r>
              <a:rPr lang="pt-BR" dirty="0" smtClean="0"/>
              <a:t>abertas ~sincretismo.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97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rofessor.bio.br/historia/imagens/questoes/questao-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7702116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t-BR" dirty="0" smtClean="0"/>
              <a:t>Sociedade escravista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06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Sociedade escravista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Desde 1810 – nos tratados assinados com ingleses – já haviam demandas de fim do tráfico;</a:t>
            </a:r>
          </a:p>
          <a:p>
            <a:r>
              <a:rPr lang="pt-BR" dirty="0" smtClean="0"/>
              <a:t>1844 – Tarifa Alves Branco (aumento nos impostos cobrados dos artigos importados);</a:t>
            </a:r>
          </a:p>
          <a:p>
            <a:r>
              <a:rPr lang="pt-BR" dirty="0" smtClean="0"/>
              <a:t>Política ‘protecionista’ – estímulo à produção nacional;</a:t>
            </a:r>
          </a:p>
          <a:p>
            <a:r>
              <a:rPr lang="pt-BR" dirty="0" smtClean="0"/>
              <a:t>1845 – Lei Bill Aberdeen;</a:t>
            </a:r>
          </a:p>
          <a:p>
            <a:r>
              <a:rPr lang="pt-BR" dirty="0" smtClean="0"/>
              <a:t>Tensão na relação Inglaterra-Brasil;</a:t>
            </a:r>
          </a:p>
          <a:p>
            <a:r>
              <a:rPr lang="pt-BR" dirty="0" smtClean="0"/>
              <a:t>1850 – Lei Euzébio de Queiróz</a:t>
            </a:r>
          </a:p>
        </p:txBody>
      </p:sp>
    </p:spTree>
    <p:extLst>
      <p:ext uri="{BB962C8B-B14F-4D97-AF65-F5344CB8AC3E}">
        <p14:creationId xmlns:p14="http://schemas.microsoft.com/office/powerpoint/2010/main" val="8878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90728" cy="4998296"/>
          </a:xfrm>
        </p:spPr>
        <p:txBody>
          <a:bodyPr>
            <a:normAutofit/>
          </a:bodyPr>
          <a:lstStyle/>
          <a:p>
            <a:r>
              <a:rPr lang="pt-BR" dirty="0" smtClean="0"/>
              <a:t>Reflexos da Lei Euzébio de Queirós;</a:t>
            </a:r>
          </a:p>
          <a:p>
            <a:r>
              <a:rPr lang="pt-BR" dirty="0" smtClean="0"/>
              <a:t>Tráfico entra na ilegalidade;</a:t>
            </a:r>
          </a:p>
          <a:p>
            <a:r>
              <a:rPr lang="pt-BR" dirty="0" smtClean="0"/>
              <a:t>“O </a:t>
            </a:r>
            <a:r>
              <a:rPr lang="pt-BR" dirty="0" err="1" smtClean="0"/>
              <a:t>Philatropo</a:t>
            </a:r>
            <a:r>
              <a:rPr lang="pt-BR" dirty="0" smtClean="0"/>
              <a:t>” – periódicos e sua importância;</a:t>
            </a:r>
          </a:p>
          <a:p>
            <a:pPr marL="0" indent="0">
              <a:buNone/>
            </a:pPr>
            <a:r>
              <a:rPr lang="pt-BR" dirty="0" smtClean="0"/>
              <a:t>	‘Sociedade contra o Tráfico de Africanos e Promotora da Colonização e Civilização dos Indígenas’;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Abolição do tráfico;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Deportação dos africanos;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Substituição pela mão de obra europeia.</a:t>
            </a:r>
          </a:p>
          <a:p>
            <a:pPr marL="0" indent="0">
              <a:buNone/>
            </a:pPr>
            <a:r>
              <a:rPr lang="pt-BR" dirty="0"/>
              <a:t>	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Sociedade escravista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944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1871- Lei do Ventre Livre;</a:t>
            </a:r>
          </a:p>
          <a:p>
            <a:r>
              <a:rPr lang="pt-BR" dirty="0" smtClean="0"/>
              <a:t>Confederação Abolicionista (1833) ~José do </a:t>
            </a:r>
            <a:r>
              <a:rPr lang="pt-BR" dirty="0" err="1" smtClean="0"/>
              <a:t>Patriocínio</a:t>
            </a:r>
            <a:r>
              <a:rPr lang="pt-BR" dirty="0" smtClean="0"/>
              <a:t>, Luiz Gama;</a:t>
            </a:r>
          </a:p>
          <a:p>
            <a:r>
              <a:rPr lang="pt-BR" dirty="0" smtClean="0"/>
              <a:t>Ideia de indenização;</a:t>
            </a:r>
          </a:p>
          <a:p>
            <a:r>
              <a:rPr lang="pt-BR" dirty="0" smtClean="0"/>
              <a:t>A abolição da escravatura como algo vindo de cima?</a:t>
            </a:r>
          </a:p>
          <a:p>
            <a:r>
              <a:rPr lang="pt-BR" dirty="0" smtClean="0"/>
              <a:t>1885 – Lei dos Sexagenários;</a:t>
            </a:r>
          </a:p>
          <a:p>
            <a:r>
              <a:rPr lang="pt-BR" dirty="0" smtClean="0"/>
              <a:t>1888 – Lei Áurea.</a:t>
            </a:r>
          </a:p>
          <a:p>
            <a:endParaRPr lang="pt-BR" dirty="0"/>
          </a:p>
          <a:p>
            <a:r>
              <a:rPr lang="pt-BR" dirty="0" smtClean="0"/>
              <a:t>E agora?</a:t>
            </a:r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Sociedade escravista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195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1772816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“Na Idade Média, em Portugal, a palavra ‘negro’ tornara-se quase sinônimo de escravo, e com certeza no século XVI ainda tinha implicações de servilismo. Seu uso para qualificar os índios patenteia o modo como os portugueses encaravam os africanos e indígenas, não tanto com respeito à cor da pele, mas à sua posição social e cultural em relação aos portugueses. No decorrer do século XVI o emprego comum do termo ‘negro da terra’ desapareceu gradualmente à medida que aumentou o número de africanos introduzidos na colônia. Esse aparecimento foi, na verdade, concomitante à extinção da escravidão indígena.”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SCHWARTZ, Stuart. </a:t>
            </a:r>
            <a:r>
              <a:rPr lang="pt-BR" b="1" dirty="0"/>
              <a:t>Segredos Internos</a:t>
            </a:r>
            <a:r>
              <a:rPr lang="pt-BR" dirty="0"/>
              <a:t>: engenhos e escravos na sociedade colonial. São Paulo: Editora </a:t>
            </a:r>
            <a:r>
              <a:rPr lang="pt-BR" dirty="0" err="1"/>
              <a:t>Schwarcz</a:t>
            </a:r>
            <a:r>
              <a:rPr lang="pt-BR" dirty="0"/>
              <a:t> Ltda., 1995.</a:t>
            </a:r>
          </a:p>
        </p:txBody>
      </p:sp>
    </p:spTree>
    <p:extLst>
      <p:ext uri="{BB962C8B-B14F-4D97-AF65-F5344CB8AC3E}">
        <p14:creationId xmlns:p14="http://schemas.microsoft.com/office/powerpoint/2010/main" val="130002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Breve panorama...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Diversidade </a:t>
            </a:r>
            <a:r>
              <a:rPr lang="pt-BR" dirty="0"/>
              <a:t>de povos e identidades </a:t>
            </a:r>
            <a:r>
              <a:rPr lang="pt-BR" dirty="0" smtClean="0"/>
              <a:t>culturais</a:t>
            </a:r>
          </a:p>
          <a:p>
            <a:pPr marL="0" lvl="0" indent="0">
              <a:buNone/>
            </a:pPr>
            <a:r>
              <a:rPr lang="pt-BR" dirty="0"/>
              <a:t>	</a:t>
            </a:r>
            <a:r>
              <a:rPr lang="pt-BR" dirty="0" smtClean="0"/>
              <a:t>Povos do continente africano </a:t>
            </a:r>
            <a:r>
              <a:rPr lang="pt-BR" dirty="0"/>
              <a:t>não se viam como uma unidade </a:t>
            </a:r>
          </a:p>
          <a:p>
            <a:pPr lvl="0"/>
            <a:r>
              <a:rPr lang="pt-BR" dirty="0"/>
              <a:t>Formas de organização social</a:t>
            </a:r>
          </a:p>
          <a:p>
            <a:pPr marL="0" lvl="0" indent="0">
              <a:buNone/>
            </a:pPr>
            <a:r>
              <a:rPr lang="pt-BR" dirty="0" smtClean="0"/>
              <a:t>	Grupos </a:t>
            </a:r>
            <a:r>
              <a:rPr lang="pt-BR" dirty="0"/>
              <a:t>hierarquizados: reinos e </a:t>
            </a:r>
            <a:r>
              <a:rPr lang="pt-BR" dirty="0" err="1" smtClean="0"/>
              <a:t>etc</a:t>
            </a:r>
            <a:endParaRPr lang="pt-BR" dirty="0" smtClean="0"/>
          </a:p>
          <a:p>
            <a:pPr marL="0" lvl="0" indent="0">
              <a:buNone/>
            </a:pPr>
            <a:r>
              <a:rPr lang="pt-BR" dirty="0" smtClean="0"/>
              <a:t>	</a:t>
            </a:r>
          </a:p>
          <a:p>
            <a:pPr lvl="0"/>
            <a:r>
              <a:rPr lang="pt-BR" dirty="0" smtClean="0"/>
              <a:t>Alguns povos da África influenciaram as culturas afro-brasileiras</a:t>
            </a:r>
          </a:p>
          <a:p>
            <a:pPr lvl="0"/>
            <a:r>
              <a:rPr lang="pt-BR" dirty="0" smtClean="0"/>
              <a:t>Escravidão na África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9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Breve panorama...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Essa </a:t>
            </a:r>
            <a:r>
              <a:rPr lang="pt-BR" dirty="0"/>
              <a:t>parte </a:t>
            </a:r>
            <a:r>
              <a:rPr lang="pt-BR" dirty="0" smtClean="0"/>
              <a:t>nunca </a:t>
            </a:r>
            <a:r>
              <a:rPr lang="pt-BR" dirty="0"/>
              <a:t>foi de acesso dos mercadores de escravos europeus</a:t>
            </a:r>
            <a:r>
              <a:rPr lang="pt-BR" dirty="0" smtClean="0"/>
              <a:t>.</a:t>
            </a:r>
          </a:p>
          <a:p>
            <a:pPr lvl="0"/>
            <a:r>
              <a:rPr lang="pt-BR" dirty="0"/>
              <a:t>Famílias ou às vezes comunidades inteiras de diversos grupos sociais, inclusive islamizados, eram </a:t>
            </a:r>
            <a:r>
              <a:rPr lang="pt-BR" dirty="0" smtClean="0"/>
              <a:t>sequestrados.</a:t>
            </a:r>
          </a:p>
          <a:p>
            <a:pPr lvl="0"/>
            <a:r>
              <a:rPr lang="pt-BR" dirty="0" smtClean="0"/>
              <a:t>Desarticulação dos grupos étnicos e familiares como forma de impedir  </a:t>
            </a:r>
          </a:p>
          <a:p>
            <a:r>
              <a:rPr lang="pt-BR" dirty="0" smtClean="0"/>
              <a:t>Século </a:t>
            </a:r>
            <a:r>
              <a:rPr lang="pt-BR" dirty="0"/>
              <a:t>XVI – aproximadamente 100 mil escravos (principalmente na segunda metade do século);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6557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Breve panorama...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Durante o século XVI predominaram os povos da </a:t>
            </a:r>
            <a:r>
              <a:rPr lang="pt-BR" dirty="0" err="1"/>
              <a:t>Senegâmbia</a:t>
            </a:r>
            <a:r>
              <a:rPr lang="pt-BR" dirty="0"/>
              <a:t>;</a:t>
            </a:r>
          </a:p>
          <a:p>
            <a:r>
              <a:rPr lang="pt-BR" dirty="0"/>
              <a:t>Durante o século XVII Angola e Congo;</a:t>
            </a:r>
          </a:p>
          <a:p>
            <a:r>
              <a:rPr lang="pt-BR" dirty="0"/>
              <a:t>Durante o século VXII Costa da Mina e golfo do Benin.</a:t>
            </a:r>
            <a:br>
              <a:rPr lang="pt-BR" dirty="0"/>
            </a:br>
            <a:r>
              <a:rPr lang="pt-BR" dirty="0"/>
              <a:t>~ sudaneses, bantos, </a:t>
            </a:r>
            <a:r>
              <a:rPr lang="pt-BR" dirty="0" err="1"/>
              <a:t>iorubás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/>
              <a:t>	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“</a:t>
            </a:r>
            <a:r>
              <a:rPr lang="pt-BR" dirty="0"/>
              <a:t>Quem diz açúcar, diz Brasil, e quem diz Brasil, diz Angola”</a:t>
            </a:r>
          </a:p>
          <a:p>
            <a:pPr marL="0" indent="0">
              <a:buNone/>
            </a:pPr>
            <a:r>
              <a:rPr lang="pt-BR" sz="2000" dirty="0"/>
              <a:t>Padre Antônio Vieira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20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Sociedade escravista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575928" cy="5382344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Sociedade escravista x sociedade com </a:t>
            </a:r>
            <a:r>
              <a:rPr lang="pt-BR" dirty="0" smtClean="0"/>
              <a:t>escravos</a:t>
            </a:r>
          </a:p>
          <a:p>
            <a:r>
              <a:rPr lang="pt-BR" dirty="0" smtClean="0"/>
              <a:t>Indivíduo como propriedade – poder sobre ele, possibilitando sua venda, compra, aluguel;</a:t>
            </a:r>
          </a:p>
          <a:p>
            <a:r>
              <a:rPr lang="pt-BR" dirty="0" smtClean="0"/>
              <a:t>Não possui direitos, mas passível de castigo;</a:t>
            </a:r>
            <a:endParaRPr lang="pt-BR" u="sng" dirty="0" smtClean="0"/>
          </a:p>
          <a:p>
            <a:r>
              <a:rPr lang="pt-BR" u="sng" dirty="0" smtClean="0"/>
              <a:t>Escravidão inserida em uma lógica mercantil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endParaRPr lang="pt-BR" dirty="0" smtClean="0"/>
          </a:p>
          <a:p>
            <a:pPr marL="274320" lvl="1" indent="0">
              <a:buNone/>
            </a:pPr>
            <a:r>
              <a:rPr lang="pt-BR" dirty="0"/>
              <a:t>	</a:t>
            </a:r>
            <a:r>
              <a:rPr lang="pt-BR" dirty="0" smtClean="0"/>
              <a:t>	</a:t>
            </a:r>
          </a:p>
          <a:p>
            <a:pPr marL="274320" lvl="1" indent="0">
              <a:buNone/>
            </a:pPr>
            <a:r>
              <a:rPr lang="pt-BR" dirty="0"/>
              <a:t>	</a:t>
            </a:r>
            <a:r>
              <a:rPr lang="pt-BR" dirty="0" smtClean="0"/>
              <a:t>		Maximização</a:t>
            </a:r>
          </a:p>
        </p:txBody>
      </p:sp>
      <p:cxnSp>
        <p:nvCxnSpPr>
          <p:cNvPr id="5" name="Conector de seta reta 4"/>
          <p:cNvCxnSpPr/>
          <p:nvPr/>
        </p:nvCxnSpPr>
        <p:spPr>
          <a:xfrm>
            <a:off x="3851920" y="407707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7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Sociedade escravista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732084" cy="4572000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Violência como forma de controle social necessário para manter 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ordem</a:t>
            </a:r>
          </a:p>
          <a:p>
            <a:pPr marL="0" lvl="0" indent="0">
              <a:buNone/>
            </a:pPr>
            <a:endParaRPr lang="pt-BR" dirty="0"/>
          </a:p>
          <a:p>
            <a:pPr lvl="0"/>
            <a:r>
              <a:rPr lang="pt-BR" dirty="0" smtClean="0"/>
              <a:t>Escravos que</a:t>
            </a:r>
            <a:br>
              <a:rPr lang="pt-BR" dirty="0" smtClean="0"/>
            </a:br>
            <a:r>
              <a:rPr lang="pt-BR" dirty="0" smtClean="0"/>
              <a:t>possuíam </a:t>
            </a:r>
            <a:r>
              <a:rPr lang="pt-BR" dirty="0"/>
              <a:t>escravos</a:t>
            </a:r>
            <a:r>
              <a:rPr lang="pt-BR" dirty="0" smtClean="0"/>
              <a:t>?</a:t>
            </a:r>
            <a:br>
              <a:rPr lang="pt-BR" dirty="0" smtClean="0"/>
            </a:br>
            <a:r>
              <a:rPr lang="pt-BR" dirty="0" smtClean="0"/>
              <a:t>Estrutura do </a:t>
            </a:r>
            <a:br>
              <a:rPr lang="pt-BR" dirty="0" smtClean="0"/>
            </a:br>
            <a:r>
              <a:rPr lang="pt-BR" dirty="0" smtClean="0"/>
              <a:t>pensamento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132856"/>
            <a:ext cx="5419716" cy="433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27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Sociedade escravista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136904" cy="4823551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Navio negreiro;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Alto índice de mortalidade – tumbeiros;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Tronco, Bacalhau, Vira-mundo, Gargalheira;</a:t>
            </a:r>
          </a:p>
          <a:p>
            <a:pPr marL="0" indent="0">
              <a:buNone/>
            </a:pPr>
            <a:endParaRPr lang="pt-BR" dirty="0" smtClean="0"/>
          </a:p>
          <a:p>
            <a:pPr lvl="0"/>
            <a:r>
              <a:rPr lang="pt-BR" dirty="0"/>
              <a:t>Trabalho na lavoura e minas;</a:t>
            </a:r>
          </a:p>
          <a:p>
            <a:pPr marL="0" lvl="0" indent="0">
              <a:buNone/>
            </a:pPr>
            <a:endParaRPr lang="pt-BR" dirty="0"/>
          </a:p>
          <a:p>
            <a:pPr lvl="0"/>
            <a:r>
              <a:rPr lang="pt-BR" dirty="0"/>
              <a:t>Domésticos;</a:t>
            </a:r>
          </a:p>
          <a:p>
            <a:pPr marL="0" lvl="0" indent="0">
              <a:buNone/>
            </a:pPr>
            <a:endParaRPr lang="pt-BR" dirty="0"/>
          </a:p>
          <a:p>
            <a:pPr lvl="0"/>
            <a:r>
              <a:rPr lang="pt-BR" dirty="0"/>
              <a:t>Escravos de ganho.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078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Resistência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734744" cy="5142312"/>
          </a:xfrm>
        </p:spPr>
        <p:txBody>
          <a:bodyPr>
            <a:normAutofit/>
          </a:bodyPr>
          <a:lstStyle/>
          <a:p>
            <a:r>
              <a:rPr lang="pt-BR" dirty="0" smtClean="0"/>
              <a:t>Ideia de resistência – como ela aparece?</a:t>
            </a:r>
          </a:p>
          <a:p>
            <a:r>
              <a:rPr lang="pt-BR" dirty="0" smtClean="0"/>
              <a:t>Formas de resistência?</a:t>
            </a:r>
          </a:p>
          <a:p>
            <a:pPr lvl="0"/>
            <a:r>
              <a:rPr lang="pt-BR" dirty="0"/>
              <a:t>Sabotagem da produção de açúcar: fogo nos canaviais ou rodelas de limão nos tachos de cozinhar o açúcar </a:t>
            </a:r>
          </a:p>
          <a:p>
            <a:r>
              <a:rPr lang="pt-BR" dirty="0" smtClean="0"/>
              <a:t>Banzo</a:t>
            </a:r>
          </a:p>
          <a:p>
            <a:r>
              <a:rPr lang="pt-BR" dirty="0" smtClean="0"/>
              <a:t>Suicídio</a:t>
            </a:r>
          </a:p>
          <a:p>
            <a:r>
              <a:rPr lang="pt-BR" dirty="0" smtClean="0"/>
              <a:t>Abortos</a:t>
            </a:r>
            <a:endParaRPr lang="pt-BR" dirty="0"/>
          </a:p>
          <a:p>
            <a:r>
              <a:rPr lang="pt-BR" dirty="0" smtClean="0"/>
              <a:t>Quilombos (presença de indígenas)</a:t>
            </a:r>
            <a:endParaRPr lang="pt-BR" dirty="0"/>
          </a:p>
          <a:p>
            <a:r>
              <a:rPr lang="pt-BR" dirty="0" smtClean="0"/>
              <a:t>Mocambo - esconderijo</a:t>
            </a:r>
          </a:p>
        </p:txBody>
      </p:sp>
    </p:spTree>
    <p:extLst>
      <p:ext uri="{BB962C8B-B14F-4D97-AF65-F5344CB8AC3E}">
        <p14:creationId xmlns:p14="http://schemas.microsoft.com/office/powerpoint/2010/main" val="85479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464</TotalTime>
  <Words>584</Words>
  <Application>Microsoft Office PowerPoint</Application>
  <PresentationFormat>Apresentação na tela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Cívico</vt:lpstr>
      <vt:lpstr>Apresentação do PowerPoint</vt:lpstr>
      <vt:lpstr>Apresentação do PowerPoint</vt:lpstr>
      <vt:lpstr>Breve panorama... </vt:lpstr>
      <vt:lpstr>Breve panorama...</vt:lpstr>
      <vt:lpstr>Breve panorama...</vt:lpstr>
      <vt:lpstr>Sociedade escravista</vt:lpstr>
      <vt:lpstr>Sociedade escravista</vt:lpstr>
      <vt:lpstr>Sociedade escravista</vt:lpstr>
      <vt:lpstr>Resistência</vt:lpstr>
      <vt:lpstr>Resistência</vt:lpstr>
      <vt:lpstr>Raízes culturais</vt:lpstr>
      <vt:lpstr>Sociedade escravista</vt:lpstr>
      <vt:lpstr>Sociedade escravista</vt:lpstr>
      <vt:lpstr>Sociedade escravista</vt:lpstr>
      <vt:lpstr>Sociedade escravista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Marina</dc:creator>
  <cp:lastModifiedBy>Marina</cp:lastModifiedBy>
  <cp:revision>19</cp:revision>
  <dcterms:created xsi:type="dcterms:W3CDTF">2016-08-14T20:38:28Z</dcterms:created>
  <dcterms:modified xsi:type="dcterms:W3CDTF">2016-08-24T03:23:48Z</dcterms:modified>
</cp:coreProperties>
</file>