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3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722CD-0E7F-423B-A528-732A6F995E8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E7D4-5BE8-4007-8823-1CBA607262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7" y="437882"/>
            <a:ext cx="9835579" cy="57737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156880" y="6211669"/>
            <a:ext cx="290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Luiza Boscolo</a:t>
            </a:r>
          </a:p>
          <a:p>
            <a:r>
              <a:rPr lang="pt-BR" i="1" dirty="0" smtClean="0"/>
              <a:t>boscololuiza@gmail.com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6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LÍQUENS = mutualismo entre fungo + alga/cianobactéria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50771"/>
            <a:ext cx="5845935" cy="402619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Nessa relação simbiótica, a </a:t>
            </a:r>
            <a:r>
              <a:rPr lang="pt-BR" u="sng" dirty="0" smtClean="0"/>
              <a:t>alga (</a:t>
            </a:r>
            <a:r>
              <a:rPr lang="pt-BR" u="sng" dirty="0" err="1" smtClean="0"/>
              <a:t>fotobionte</a:t>
            </a:r>
            <a:r>
              <a:rPr lang="pt-BR" u="sng" dirty="0" smtClean="0"/>
              <a:t>) produz </a:t>
            </a:r>
            <a:r>
              <a:rPr lang="pt-BR" u="sng" dirty="0"/>
              <a:t>alimento orgânico </a:t>
            </a:r>
            <a:r>
              <a:rPr lang="pt-BR" dirty="0"/>
              <a:t>para o fungo através da fotossíntese. </a:t>
            </a:r>
            <a:endParaRPr lang="pt-BR" dirty="0" smtClean="0"/>
          </a:p>
          <a:p>
            <a:pPr marL="0" indent="0">
              <a:buNone/>
            </a:pPr>
            <a:r>
              <a:rPr lang="pt-BR" u="sng" dirty="0" smtClean="0"/>
              <a:t>O fungo (micobionte), </a:t>
            </a:r>
            <a:r>
              <a:rPr lang="pt-BR" dirty="0"/>
              <a:t>por sua vez, </a:t>
            </a:r>
            <a:r>
              <a:rPr lang="pt-BR" u="sng" dirty="0"/>
              <a:t>garante proteção e um ambiente adequado</a:t>
            </a:r>
            <a:r>
              <a:rPr lang="pt-BR" dirty="0"/>
              <a:t> para o desenvolvimento da alga.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m 3" descr="http://www.sobiologia.com.br/figuras/Reinos/liquen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85" y="2150771"/>
            <a:ext cx="4462463" cy="4026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4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LÍQUENS = mutualismo entre fungo + alga/cianobactéria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Normalmente os liquens são </a:t>
            </a:r>
            <a:r>
              <a:rPr lang="pt-BR" u="sng" dirty="0"/>
              <a:t>organismos pioneiros</a:t>
            </a:r>
            <a:r>
              <a:rPr lang="pt-BR" dirty="0"/>
              <a:t> em um local, pois sobrevivem em locais de grande estresse ecológico. Podem viver em locais como superfícies de rochas, folhas, no solo, nos troncos de árvores, picos alpinos, etc. </a:t>
            </a:r>
            <a:endParaRPr lang="pt-BR" dirty="0" smtClean="0"/>
          </a:p>
          <a:p>
            <a:pPr marL="0" indent="0">
              <a:buNone/>
            </a:pPr>
            <a:endParaRPr lang="en-US" dirty="0"/>
          </a:p>
          <a:p>
            <a:r>
              <a:rPr lang="pt-BR" dirty="0"/>
              <a:t>Os liquens são extremamente sensíveis à </a:t>
            </a:r>
            <a:r>
              <a:rPr lang="pt-BR" dirty="0" smtClean="0"/>
              <a:t>poluição. Por isso atuam como </a:t>
            </a:r>
            <a:r>
              <a:rPr lang="pt-BR" u="sng" dirty="0" err="1" smtClean="0"/>
              <a:t>bioindicadores</a:t>
            </a:r>
            <a:r>
              <a:rPr lang="pt-BR" u="sng" dirty="0" smtClean="0"/>
              <a:t> </a:t>
            </a:r>
            <a:r>
              <a:rPr lang="pt-BR" u="sng" dirty="0"/>
              <a:t>de </a:t>
            </a:r>
            <a:r>
              <a:rPr lang="pt-BR" u="sng" dirty="0" smtClean="0"/>
              <a:t>poluição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podendo indicar a qualidade do ar e até quantidade de metais pesados em áreas industriais.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pt-BR" b="1" dirty="0"/>
              <a:t>MICORRIZAS = mutualismo entre fungo + raízes de plantas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51382"/>
            <a:ext cx="10515600" cy="2153948"/>
          </a:xfrm>
        </p:spPr>
        <p:txBody>
          <a:bodyPr/>
          <a:lstStyle/>
          <a:p>
            <a:pPr marL="0" indent="0">
              <a:buNone/>
            </a:pPr>
            <a:r>
              <a:rPr lang="pt-BR" u="sng" dirty="0"/>
              <a:t>Os fungos auxiliam as plantas na absorção de nutrientes </a:t>
            </a:r>
            <a:r>
              <a:rPr lang="pt-BR" dirty="0"/>
              <a:t>(especialmente o fósforo) do solo e da água e na proteção contra fungos patogênicos e pequenos vermes cilíndricos. Em troca</a:t>
            </a:r>
            <a:r>
              <a:rPr lang="pt-BR" u="sng" dirty="0"/>
              <a:t>, a planta fornece ao fungo várias substâncias orgânicas</a:t>
            </a:r>
            <a:r>
              <a:rPr lang="pt-BR" dirty="0"/>
              <a:t> essenciais ao crescimento como carboidratos e vitaminas.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m 3" descr="http://www.sobiologia.com.br/figuras/Reinos2/micorriz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50129"/>
            <a:ext cx="3334555" cy="290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professores.unisanta.br/maramagenta/Imagens/FUNGO/Micorriz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18" y="3442607"/>
            <a:ext cx="3077782" cy="3415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b="1" dirty="0"/>
              <a:t>MICOSE</a:t>
            </a:r>
            <a:r>
              <a:rPr lang="pt-BR" dirty="0"/>
              <a:t> é uma doença provocada por fungos</a:t>
            </a:r>
            <a:endParaRPr lang="en-US" dirty="0"/>
          </a:p>
        </p:txBody>
      </p:sp>
      <p:pic>
        <p:nvPicPr>
          <p:cNvPr id="3074" name="Picture 2" descr="http://frieira.net/wp-content/uploads/2015/03/p%C3%BCe-de-atl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6" y="1957589"/>
            <a:ext cx="4322383" cy="32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38200" y="5281612"/>
            <a:ext cx="26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frieira</a:t>
            </a:r>
            <a:r>
              <a:rPr lang="pt-BR" u="sng" dirty="0"/>
              <a:t> (pé-de-atleta</a:t>
            </a:r>
            <a:r>
              <a:rPr lang="pt-BR" u="sng" dirty="0" smtClean="0"/>
              <a:t>)</a:t>
            </a:r>
            <a:r>
              <a:rPr lang="pt-BR" dirty="0" smtClean="0"/>
              <a:t> </a:t>
            </a:r>
            <a:endParaRPr lang="en-US" dirty="0"/>
          </a:p>
        </p:txBody>
      </p:sp>
      <p:pic>
        <p:nvPicPr>
          <p:cNvPr id="3076" name="Picture 4" descr="http://drauziovarella.com.br/wp-content/uploads/2012/02/micos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33" y="1690688"/>
            <a:ext cx="2149744" cy="16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23033" y="3578483"/>
            <a:ext cx="23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Sapinho </a:t>
            </a:r>
            <a:r>
              <a:rPr lang="pt-BR" u="sng" dirty="0" smtClean="0"/>
              <a:t>(mucosa)</a:t>
            </a:r>
            <a:endParaRPr lang="en-US" b="1" u="sng" dirty="0"/>
          </a:p>
        </p:txBody>
      </p:sp>
      <p:pic>
        <p:nvPicPr>
          <p:cNvPr id="3078" name="Picture 6" descr="http://corpomentesaude.info/wp-content/uploads/2015/08/mic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95" y="1245989"/>
            <a:ext cx="3125642" cy="16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327978" y="5199377"/>
            <a:ext cx="2747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mais comuns ocorrem na pele, podendo-se manifestar em qualquer parte da superfície do corpo. </a:t>
            </a:r>
            <a:endParaRPr lang="en-US" dirty="0"/>
          </a:p>
        </p:txBody>
      </p:sp>
      <p:pic>
        <p:nvPicPr>
          <p:cNvPr id="3080" name="Picture 8" descr="http://www.clicrbs.com.br/blog/fotos/134231post_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78" y="3063952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1)</a:t>
            </a:r>
            <a:r>
              <a:rPr lang="pt-BR" dirty="0"/>
              <a:t> (PUC-RIO) Os fungos são organismos que: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a) Realizam a reserva de carboidratos na forma de amido.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b) Sempre apresentam o corpo constituído por uma célula (unicelulares), geralmente filamentosa, exceto as estruturas reprodutivas.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c) São procariontes que geralmente formam colônias.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d) Desempenham um papel muito importante na nutrição vegetal, através das associações simbióticas com as raízes das plantas, sendo chamados </a:t>
            </a:r>
            <a:r>
              <a:rPr lang="pt-BR" dirty="0" err="1"/>
              <a:t>micorrizas</a:t>
            </a:r>
            <a:r>
              <a:rPr lang="pt-BR" dirty="0"/>
              <a:t>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e) São autotróficos ou heterotróficos.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761" y="193184"/>
            <a:ext cx="10903039" cy="5945143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2)</a:t>
            </a:r>
            <a:r>
              <a:rPr lang="pt-BR" sz="2000" dirty="0"/>
              <a:t> (FUVEST) O quadro abaixo lista características que diferenciam os reinos dos fungos, das plantas e dos animais, quanto ao tipo e ao número de células e quanto à forma de nutrição de seus integrantes.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3722"/>
              </p:ext>
            </p:extLst>
          </p:nvPr>
        </p:nvGraphicFramePr>
        <p:xfrm>
          <a:off x="2125016" y="878153"/>
          <a:ext cx="6452314" cy="2569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730"/>
                <a:gridCol w="1519657"/>
                <a:gridCol w="1345270"/>
                <a:gridCol w="1519657"/>
              </a:tblGrid>
              <a:tr h="26172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CARACTERÍSTICA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III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46309"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Tipo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célula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Exclusivamente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procarióticos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 err="1">
                          <a:effectLst/>
                        </a:rPr>
                        <a:t>Maioria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eucarióticos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 err="1">
                          <a:effectLst/>
                        </a:rPr>
                        <a:t>Exclusivamente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eucarióticos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46309"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Número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>
                          <a:effectLst/>
                        </a:rPr>
                        <a:t>células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200" dirty="0" err="1">
                          <a:effectLst/>
                        </a:rPr>
                        <a:t>Exclusivamente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unicelulares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 err="1">
                          <a:effectLst/>
                        </a:rPr>
                        <a:t>Unicelulares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ou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pluricelulares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 err="1">
                          <a:effectLst/>
                        </a:rPr>
                        <a:t>Exclusivamente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pluricelulares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2985">
                <a:tc>
                  <a:txBody>
                    <a:bodyPr/>
                    <a:lstStyle/>
                    <a:p>
                      <a:pPr marL="0" marR="0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Forma de </a:t>
                      </a:r>
                      <a:r>
                        <a:rPr lang="en-US" sz="1100" dirty="0" err="1">
                          <a:effectLst/>
                        </a:rPr>
                        <a:t>nutrição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 err="1">
                          <a:effectLst/>
                        </a:rPr>
                        <a:t>Exclusivamente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heterotróficos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 err="1">
                          <a:effectLst/>
                        </a:rPr>
                        <a:t>Autotróficos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ou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heterotróficos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 err="1">
                          <a:effectLst/>
                        </a:rPr>
                        <a:t>Exclusivamente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autotróficos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19288" y="3593206"/>
            <a:ext cx="111659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 relação a essas características, os seres vivos que compõem o reino dos fungos estão indicados em: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30634"/>
              </p:ext>
            </p:extLst>
          </p:nvPr>
        </p:nvGraphicFramePr>
        <p:xfrm>
          <a:off x="3232932" y="3953815"/>
          <a:ext cx="4945153" cy="2689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298"/>
                <a:gridCol w="1380042"/>
                <a:gridCol w="1757911"/>
                <a:gridCol w="1412902"/>
              </a:tblGrid>
              <a:tr h="804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TIPO DE CÉLULA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NÚMERO DE CÉLULAS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FORMA DE NUTRIÇÃO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702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702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702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702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702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135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7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623" y="83395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3)</a:t>
            </a:r>
            <a:r>
              <a:rPr lang="pt-BR" dirty="0" smtClean="0"/>
              <a:t> </a:t>
            </a:r>
            <a:r>
              <a:rPr lang="pt-BR" dirty="0"/>
              <a:t>(VUNESP) No sistema de classificação de Lineu, os fungos eram considerados vegetais inferiores e compunham o mesmo grupo do qual faziam parte os musgos e as samambaias. Contudo, sistemas de classificação modernos colocam os fungos em um reino à parte, reino </a:t>
            </a:r>
            <a:r>
              <a:rPr lang="pt-BR" dirty="0" err="1"/>
              <a:t>Fungi</a:t>
            </a:r>
            <a:r>
              <a:rPr lang="pt-BR" dirty="0"/>
              <a:t>, que difere dos vegetais não apenas por não realizarem fotossíntese, mas também porque os fungos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a) são procariontes, uni ou pluricelulares, enquanto os vegetais são eucariontes pluricelulares.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b) são exclusivamente heterótrofos, enquanto os vegetais são autótrofos ou </a:t>
            </a:r>
            <a:r>
              <a:rPr lang="pt-BR" dirty="0" smtClean="0"/>
              <a:t>heterótrofos</a:t>
            </a:r>
            <a:r>
              <a:rPr lang="pt-BR" dirty="0"/>
              <a:t>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c) não apresentam parede celular, enquanto todos os vegetais apresentam parede celular formada por celulose.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d) têm o glicogênio como substância de reserva energética, enquanto nos vegetais a reserva energética é o amido.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e) reproduzem-se apenas assexuadamente, enquanto nos vegetais ocorre reprodução sexuada ou assexuada.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6837" y="975619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 smtClean="0"/>
              <a:t>4)</a:t>
            </a:r>
            <a:r>
              <a:rPr lang="pt-BR" dirty="0" smtClean="0"/>
              <a:t> </a:t>
            </a:r>
            <a:r>
              <a:rPr lang="pt-BR" dirty="0"/>
              <a:t>Ao retirar um par de sapatos de couro do armário, Jaime notou que ele estava embolorado. O bolor é: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a) uma bactéria filamentar que se desenvolve em ambientes úmidos.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b) um fungo unicelular que precisa de matéria orgânica e ambiente escuro.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c) uma colônia de bactérias que precisa de matéria orgânica e umidade para se desenvolver.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d) um fungo pluricelular que se desenvolve em ambiente úmido, com matéria orgânica.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e) um fungo uni ou pluricelular que necessita apenas de matéria orgânica para se desenvolver.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2291" y="9498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5)</a:t>
            </a:r>
            <a:r>
              <a:rPr lang="pt-BR" dirty="0" smtClean="0"/>
              <a:t> </a:t>
            </a:r>
            <a:r>
              <a:rPr lang="pt-BR" dirty="0"/>
              <a:t>(UECE)Assinale a alternativa cujas palavras completam na ordem e corretamente a afirmação:</a:t>
            </a:r>
            <a:endParaRPr lang="en-US" dirty="0"/>
          </a:p>
          <a:p>
            <a:pPr marL="0" indent="0">
              <a:buNone/>
            </a:pPr>
            <a:r>
              <a:rPr lang="pt-BR" b="1" dirty="0"/>
              <a:t>Os fungos são organismos aclorofilados e ____________ que, em associação com algas, seres ____________, formam ____________.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a) heterotróficos, aclorofilados, </a:t>
            </a:r>
            <a:r>
              <a:rPr lang="pt-BR" dirty="0" err="1"/>
              <a:t>micorrizas</a:t>
            </a:r>
            <a:r>
              <a:rPr lang="pt-BR" dirty="0"/>
              <a:t>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b) autotróficos, fotossintetizantes, líquens.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c) heterotróficos, fotossintetizantes, líquens.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d) autotróficos, aclorofilados, </a:t>
            </a:r>
            <a:r>
              <a:rPr lang="pt-BR" dirty="0" err="1"/>
              <a:t>micorrizas</a:t>
            </a:r>
            <a:r>
              <a:rPr lang="pt-BR" dirty="0"/>
              <a:t>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792" y="1184856"/>
            <a:ext cx="10709856" cy="5906507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6)</a:t>
            </a:r>
            <a:r>
              <a:rPr lang="pt-BR" dirty="0" smtClean="0"/>
              <a:t>Analise </a:t>
            </a:r>
            <a:r>
              <a:rPr lang="pt-BR" dirty="0"/>
              <a:t>as alternativas a seguir e marque aquela que indica o motivo pelo qual os fungos não podem ser classificados como pertencentes ao Reino </a:t>
            </a:r>
            <a:r>
              <a:rPr lang="pt-BR" dirty="0" err="1"/>
              <a:t>Plantae</a:t>
            </a:r>
            <a:r>
              <a:rPr lang="pt-BR" dirty="0"/>
              <a:t>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a) Fungos são organismos multicelulares.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b) </a:t>
            </a:r>
            <a:r>
              <a:rPr lang="pt-BR" dirty="0"/>
              <a:t>Fungos são organismos eucarióticos.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c) Fungos são organismos heterotróficos.</a:t>
            </a:r>
            <a:endParaRPr lang="en-US" dirty="0"/>
          </a:p>
          <a:p>
            <a:pPr marL="0" indent="0">
              <a:buNone/>
            </a:pPr>
            <a:r>
              <a:rPr lang="pt-BR" dirty="0"/>
              <a:t>d) Fungos são organismos parasitas.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1495023" y="425004"/>
            <a:ext cx="6734577" cy="1461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Os reinos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58" y="1107584"/>
            <a:ext cx="6762985" cy="5429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7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D</a:t>
            </a:r>
          </a:p>
          <a:p>
            <a:r>
              <a:rPr lang="pt-BR" dirty="0" smtClean="0"/>
              <a:t>2 C</a:t>
            </a:r>
          </a:p>
          <a:p>
            <a:r>
              <a:rPr lang="pt-BR" dirty="0" smtClean="0"/>
              <a:t>3 D</a:t>
            </a:r>
          </a:p>
          <a:p>
            <a:r>
              <a:rPr lang="pt-BR" dirty="0" smtClean="0"/>
              <a:t>4 D</a:t>
            </a:r>
          </a:p>
          <a:p>
            <a:r>
              <a:rPr lang="pt-BR" dirty="0" smtClean="0"/>
              <a:t>5 C</a:t>
            </a:r>
          </a:p>
          <a:p>
            <a:r>
              <a:rPr lang="pt-BR" dirty="0" smtClean="0"/>
              <a:t>6 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Reino </a:t>
            </a:r>
            <a:r>
              <a:rPr lang="pt-BR" dirty="0" err="1" smtClean="0"/>
              <a:t>Fungi</a:t>
            </a:r>
            <a:r>
              <a:rPr lang="pt-BR" dirty="0" smtClean="0"/>
              <a:t>: os fungos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Eucariontes</a:t>
            </a:r>
          </a:p>
          <a:p>
            <a:r>
              <a:rPr lang="pt-BR" u="sng" dirty="0" smtClean="0"/>
              <a:t>Heterótrofos</a:t>
            </a:r>
            <a:r>
              <a:rPr lang="pt-BR" dirty="0" smtClean="0"/>
              <a:t> e aclorofilados</a:t>
            </a:r>
          </a:p>
          <a:p>
            <a:r>
              <a:rPr lang="pt-BR" dirty="0"/>
              <a:t>espécies unicelulares (leveduras) e pluricelulares (cogumelos, bolor</a:t>
            </a:r>
            <a:r>
              <a:rPr lang="pt-BR" dirty="0" smtClean="0"/>
              <a:t>...)</a:t>
            </a:r>
          </a:p>
          <a:p>
            <a:r>
              <a:rPr lang="pt-BR" dirty="0"/>
              <a:t>parede celular com </a:t>
            </a:r>
            <a:r>
              <a:rPr lang="pt-BR" u="sng" dirty="0" smtClean="0"/>
              <a:t>quitina</a:t>
            </a:r>
            <a:r>
              <a:rPr lang="pt-BR" dirty="0" smtClean="0"/>
              <a:t> (</a:t>
            </a:r>
            <a:r>
              <a:rPr lang="pt-BR" dirty="0" err="1" smtClean="0"/>
              <a:t>cél</a:t>
            </a:r>
            <a:r>
              <a:rPr lang="pt-BR" dirty="0" smtClean="0"/>
              <a:t>. Vegetal -&gt; celulose)</a:t>
            </a:r>
            <a:endParaRPr lang="pt-BR" u="sng" dirty="0" smtClean="0"/>
          </a:p>
          <a:p>
            <a:r>
              <a:rPr lang="pt-BR" dirty="0"/>
              <a:t>reserva energética de</a:t>
            </a:r>
            <a:r>
              <a:rPr lang="pt-BR" u="sng" dirty="0"/>
              <a:t> glicogênio </a:t>
            </a:r>
            <a:r>
              <a:rPr lang="pt-BR" dirty="0" smtClean="0"/>
              <a:t>(= </a:t>
            </a:r>
            <a:r>
              <a:rPr lang="pt-BR" dirty="0" err="1" smtClean="0"/>
              <a:t>cél</a:t>
            </a:r>
            <a:r>
              <a:rPr lang="pt-BR" dirty="0" smtClean="0"/>
              <a:t>. animal; </a:t>
            </a:r>
            <a:r>
              <a:rPr lang="pt-BR" dirty="0" err="1" smtClean="0"/>
              <a:t>cél</a:t>
            </a:r>
            <a:r>
              <a:rPr lang="pt-BR" dirty="0" smtClean="0"/>
              <a:t> vegetal -&gt;amido)</a:t>
            </a:r>
          </a:p>
          <a:p>
            <a:r>
              <a:rPr lang="pt-BR" dirty="0"/>
              <a:t>Não há diferenciação </a:t>
            </a:r>
            <a:r>
              <a:rPr lang="pt-BR" dirty="0" smtClean="0"/>
              <a:t>em </a:t>
            </a:r>
            <a:r>
              <a:rPr lang="pt-BR" dirty="0"/>
              <a:t>tecidos</a:t>
            </a:r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89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fungos apresentam grande variedade de modos de vida. Podem viver como </a:t>
            </a:r>
            <a:r>
              <a:rPr lang="pt-BR" b="1" dirty="0"/>
              <a:t>saprófagos</a:t>
            </a:r>
            <a:r>
              <a:rPr lang="pt-BR" dirty="0"/>
              <a:t>, quando obtêm seus alimentos decompondo organismos mortos – são decompositores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como </a:t>
            </a:r>
            <a:r>
              <a:rPr lang="pt-BR" b="1" dirty="0"/>
              <a:t>parasitas</a:t>
            </a:r>
            <a:r>
              <a:rPr lang="pt-BR" dirty="0"/>
              <a:t>, quando se alimentam de substâncias que retiram do organismo vivo no qual se instalam, </a:t>
            </a:r>
            <a:r>
              <a:rPr lang="pt-BR" dirty="0" smtClean="0"/>
              <a:t>prejudicando-o;</a:t>
            </a:r>
          </a:p>
          <a:p>
            <a:pPr marL="0" indent="0">
              <a:buNone/>
            </a:pPr>
            <a:r>
              <a:rPr lang="pt-BR" dirty="0" smtClean="0"/>
              <a:t>ou </a:t>
            </a:r>
            <a:r>
              <a:rPr lang="pt-BR" dirty="0"/>
              <a:t>podem estabelecer </a:t>
            </a:r>
            <a:r>
              <a:rPr lang="pt-BR" b="1" dirty="0"/>
              <a:t>associações mutualísticas </a:t>
            </a:r>
            <a:r>
              <a:rPr lang="pt-BR" dirty="0"/>
              <a:t>(líquens, </a:t>
            </a:r>
            <a:r>
              <a:rPr lang="pt-BR" dirty="0" err="1"/>
              <a:t>micorrizas</a:t>
            </a:r>
            <a:r>
              <a:rPr lang="pt-BR" dirty="0"/>
              <a:t>) com outros organismos, em que ambos se beneficiam.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estrutura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10" y="1690688"/>
            <a:ext cx="5967359" cy="470272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5667" y="1880315"/>
            <a:ext cx="1993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fungos pluricelulares são constituídos por filamentos ramificados chamados </a:t>
            </a:r>
            <a:r>
              <a:rPr lang="pt-BR" b="1" dirty="0"/>
              <a:t>hifas</a:t>
            </a:r>
            <a:endParaRPr lang="en-US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93965" y="2395471"/>
            <a:ext cx="3052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aspecto filamentoso do </a:t>
            </a:r>
            <a:r>
              <a:rPr lang="pt-BR" b="1" dirty="0"/>
              <a:t>micélio</a:t>
            </a:r>
            <a:r>
              <a:rPr lang="pt-BR" dirty="0"/>
              <a:t> confere-lhe uma grande superfície, que </a:t>
            </a:r>
            <a:r>
              <a:rPr lang="pt-BR" b="1" dirty="0"/>
              <a:t>se </a:t>
            </a:r>
            <a:r>
              <a:rPr lang="pt-BR" b="1" dirty="0" err="1"/>
              <a:t>extende</a:t>
            </a:r>
            <a:r>
              <a:rPr lang="pt-BR" b="1" dirty="0"/>
              <a:t> até o alimento e realiza a absorção de seus nutrientes.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Nutrição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228" y="2408350"/>
            <a:ext cx="4764110" cy="3940935"/>
          </a:xfrm>
        </p:spPr>
        <p:txBody>
          <a:bodyPr/>
          <a:lstStyle/>
          <a:p>
            <a:r>
              <a:rPr lang="pt-BR" dirty="0"/>
              <a:t>DIGESTÃO </a:t>
            </a:r>
            <a:r>
              <a:rPr lang="pt-BR" dirty="0" smtClean="0"/>
              <a:t>EXTRACORPÓREA E ABSORÇÃO </a:t>
            </a:r>
            <a:r>
              <a:rPr lang="pt-BR" dirty="0"/>
              <a:t>DE </a:t>
            </a:r>
            <a:r>
              <a:rPr lang="pt-BR" dirty="0" smtClean="0"/>
              <a:t>NUTRIENTES : </a:t>
            </a:r>
            <a:r>
              <a:rPr lang="pt-BR" dirty="0"/>
              <a:t>O fungo libera enzimas digestivas (</a:t>
            </a:r>
            <a:r>
              <a:rPr lang="pt-BR" dirty="0" err="1"/>
              <a:t>exoenzimas</a:t>
            </a:r>
            <a:r>
              <a:rPr lang="pt-BR" dirty="0"/>
              <a:t>) que digerem moléculas orgânicas do ambiente – e então ele absorve os nutrientes </a:t>
            </a:r>
            <a:r>
              <a:rPr lang="pt-BR" dirty="0" smtClean="0"/>
              <a:t>digeridos</a:t>
            </a:r>
            <a:r>
              <a:rPr lang="pt-BR" dirty="0"/>
              <a:t> </a:t>
            </a:r>
            <a:r>
              <a:rPr lang="pt-BR" dirty="0" smtClean="0"/>
              <a:t>através das hifas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763" y="2187932"/>
            <a:ext cx="6602444" cy="35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Reprodução: </a:t>
            </a:r>
            <a:r>
              <a:rPr lang="pt-BR" dirty="0"/>
              <a:t>sexuada e/ou </a:t>
            </a:r>
            <a:r>
              <a:rPr lang="pt-BR" dirty="0" smtClean="0"/>
              <a:t>assexuada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070600" cy="3140075"/>
          </a:xfrm>
        </p:spPr>
        <p:txBody>
          <a:bodyPr>
            <a:normAutofit/>
          </a:bodyPr>
          <a:lstStyle/>
          <a:p>
            <a:r>
              <a:rPr lang="pt-BR" dirty="0" smtClean="0"/>
              <a:t>Reprodução assexuada: esporulação </a:t>
            </a:r>
            <a:r>
              <a:rPr lang="pt-BR" dirty="0"/>
              <a:t>(produção de esporos por </a:t>
            </a:r>
            <a:r>
              <a:rPr lang="pt-BR" u="sng" dirty="0"/>
              <a:t>mitose</a:t>
            </a:r>
            <a:r>
              <a:rPr lang="pt-BR" dirty="0"/>
              <a:t> nos esporângios</a:t>
            </a:r>
            <a:r>
              <a:rPr lang="pt-BR" dirty="0" smtClean="0"/>
              <a:t>), brotamento ou fragmentação.</a:t>
            </a:r>
          </a:p>
          <a:p>
            <a:r>
              <a:rPr lang="pt-BR" dirty="0" smtClean="0"/>
              <a:t>Reprodução sexuada: </a:t>
            </a:r>
            <a:r>
              <a:rPr lang="pt-BR" dirty="0"/>
              <a:t>produção de esporos por </a:t>
            </a:r>
            <a:r>
              <a:rPr lang="pt-BR" u="sng" dirty="0"/>
              <a:t>meiose</a:t>
            </a:r>
            <a:r>
              <a:rPr lang="pt-BR" dirty="0"/>
              <a:t> nos esporângios e posterior fusão de hifas </a:t>
            </a:r>
            <a:r>
              <a:rPr lang="pt-BR" dirty="0" smtClean="0"/>
              <a:t>haploides.</a:t>
            </a:r>
            <a:endParaRPr lang="en-US" dirty="0"/>
          </a:p>
        </p:txBody>
      </p:sp>
      <p:pic>
        <p:nvPicPr>
          <p:cNvPr id="1026" name="Picture 2" descr="http://images.comunidades.net/rei/reinofungi/11reprodassexu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825625"/>
            <a:ext cx="4467448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3700" y="5934670"/>
            <a:ext cx="627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Obs</a:t>
            </a:r>
            <a:r>
              <a:rPr lang="pt-BR" i="1" dirty="0" smtClean="0"/>
              <a:t>: a </a:t>
            </a:r>
            <a:r>
              <a:rPr lang="pt-BR" i="1" dirty="0"/>
              <a:t>partir de </a:t>
            </a:r>
            <a:r>
              <a:rPr lang="pt-BR" i="1" u="sng" dirty="0"/>
              <a:t>esporos</a:t>
            </a:r>
            <a:r>
              <a:rPr lang="pt-BR" i="1" dirty="0"/>
              <a:t> se desenvolvem hifas, que formam o micélio e dão forma ao corpo do fungo.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Leveduras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</a:t>
            </a:r>
            <a:r>
              <a:rPr lang="pt-BR" dirty="0"/>
              <a:t>fungos </a:t>
            </a:r>
            <a:r>
              <a:rPr lang="pt-BR" dirty="0" smtClean="0"/>
              <a:t>unicelulares</a:t>
            </a:r>
          </a:p>
          <a:p>
            <a:r>
              <a:rPr lang="pt-BR" i="1" dirty="0" err="1"/>
              <a:t>Saccharomyces</a:t>
            </a:r>
            <a:r>
              <a:rPr lang="pt-BR" i="1" dirty="0"/>
              <a:t> </a:t>
            </a:r>
            <a:r>
              <a:rPr lang="pt-BR" i="1" dirty="0" err="1" smtClean="0"/>
              <a:t>cerevisiae</a:t>
            </a:r>
            <a:r>
              <a:rPr lang="pt-BR" i="1" dirty="0" smtClean="0"/>
              <a:t>: </a:t>
            </a:r>
            <a:r>
              <a:rPr lang="pt-BR" dirty="0" smtClean="0"/>
              <a:t>conhecida como levedura de padeiro ou da cerveja </a:t>
            </a:r>
          </a:p>
          <a:p>
            <a:r>
              <a:rPr lang="pt-BR" dirty="0"/>
              <a:t>Constituem o fermento biológico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893" y="2788275"/>
            <a:ext cx="3881907" cy="38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Leveduras</a:t>
            </a:r>
            <a:endParaRPr lang="en-US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65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As </a:t>
            </a:r>
            <a:r>
              <a:rPr lang="pt-BR" dirty="0"/>
              <a:t>leveduras realizam </a:t>
            </a:r>
            <a:r>
              <a:rPr lang="pt-BR" u="sng" dirty="0"/>
              <a:t>fermentação alcoólica</a:t>
            </a:r>
            <a:r>
              <a:rPr lang="pt-BR" dirty="0"/>
              <a:t> na ausência de oxigênio (</a:t>
            </a:r>
            <a:r>
              <a:rPr lang="pt-BR" dirty="0">
                <a:solidFill>
                  <a:srgbClr val="FF0000"/>
                </a:solidFill>
              </a:rPr>
              <a:t>anaeróbios facultativos</a:t>
            </a:r>
            <a:r>
              <a:rPr lang="pt-BR" dirty="0" smtClean="0"/>
              <a:t>): têm </a:t>
            </a:r>
            <a:r>
              <a:rPr lang="pt-BR" dirty="0"/>
              <a:t>um papel milenar na produção de pão, vinho e cerveja, devido à sua capacidade de produzir </a:t>
            </a:r>
            <a:r>
              <a:rPr lang="pt-BR" u="sng" dirty="0"/>
              <a:t>álcool</a:t>
            </a:r>
            <a:r>
              <a:rPr lang="pt-BR" dirty="0"/>
              <a:t> (principalmente o </a:t>
            </a:r>
            <a:r>
              <a:rPr lang="pt-BR" u="sng" dirty="0"/>
              <a:t>etanol</a:t>
            </a:r>
            <a:r>
              <a:rPr lang="pt-BR" dirty="0"/>
              <a:t>, presente em bebidas fermentadas) e </a:t>
            </a:r>
            <a:r>
              <a:rPr lang="pt-BR" u="sng" dirty="0"/>
              <a:t>dióxido de carbono</a:t>
            </a:r>
            <a:r>
              <a:rPr lang="pt-BR" dirty="0"/>
              <a:t> (que permite a expansão da massa do pão) a partir de açúcares.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biogeo10.files.wordpress.com/2009/04/aerobiose_anaerobios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5" y="3876808"/>
            <a:ext cx="61817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16249</TotalTime>
  <Words>1145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Os reinos</vt:lpstr>
      <vt:lpstr>Reino Fungi: os fungos</vt:lpstr>
      <vt:lpstr>Apresentação do PowerPoint</vt:lpstr>
      <vt:lpstr>A estrutura</vt:lpstr>
      <vt:lpstr>Nutrição</vt:lpstr>
      <vt:lpstr>Reprodução: sexuada e/ou assexuada</vt:lpstr>
      <vt:lpstr>Leveduras </vt:lpstr>
      <vt:lpstr>Leveduras</vt:lpstr>
      <vt:lpstr>LÍQUENS = mutualismo entre fungo + alga/cianobactéria</vt:lpstr>
      <vt:lpstr>LÍQUENS = mutualismo entre fungo + alga/cianobactéria</vt:lpstr>
      <vt:lpstr> MICORRIZAS = mutualismo entre fungo + raízes de plantas</vt:lpstr>
      <vt:lpstr>A MICOSE é uma doença provocada por fungos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respostas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Reino Fungi</dc:title>
  <dc:creator>Luiza Boscolo</dc:creator>
  <cp:lastModifiedBy>Luiza Boscolo</cp:lastModifiedBy>
  <cp:revision>11</cp:revision>
  <dcterms:created xsi:type="dcterms:W3CDTF">2016-08-06T17:11:26Z</dcterms:created>
  <dcterms:modified xsi:type="dcterms:W3CDTF">2016-08-18T00:00:59Z</dcterms:modified>
</cp:coreProperties>
</file>