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9" r:id="rId3"/>
    <p:sldId id="287" r:id="rId4"/>
    <p:sldId id="263" r:id="rId5"/>
    <p:sldId id="264" r:id="rId6"/>
    <p:sldId id="265" r:id="rId7"/>
    <p:sldId id="267" r:id="rId8"/>
    <p:sldId id="285" r:id="rId9"/>
    <p:sldId id="286" r:id="rId10"/>
    <p:sldId id="273" r:id="rId11"/>
    <p:sldId id="274" r:id="rId12"/>
    <p:sldId id="275" r:id="rId13"/>
    <p:sldId id="276" r:id="rId14"/>
    <p:sldId id="277" r:id="rId15"/>
    <p:sldId id="261" r:id="rId16"/>
    <p:sldId id="269" r:id="rId17"/>
    <p:sldId id="270" r:id="rId18"/>
    <p:sldId id="271" r:id="rId19"/>
    <p:sldId id="272" r:id="rId20"/>
    <p:sldId id="278" r:id="rId21"/>
    <p:sldId id="279" r:id="rId22"/>
    <p:sldId id="280" r:id="rId23"/>
    <p:sldId id="281" r:id="rId24"/>
    <p:sldId id="282" r:id="rId25"/>
    <p:sldId id="284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76" d="100"/>
          <a:sy n="76" d="100"/>
        </p:scale>
        <p:origin x="-121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70CE9-81AE-4054-9FC0-93B93BCAD405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23731-F725-4B99-BCDA-9D7D457B0B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13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23731-F725-4B99-BCDA-9D7D457B0B2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C4B211-7829-4BA3-B255-F6179E43E988}" type="slidenum">
              <a:rPr lang="pt-BR" altLang="pt-BR"/>
              <a:pPr eaLnBrk="1" hangingPunct="1"/>
              <a:t>16</a:t>
            </a:fld>
            <a:endParaRPr lang="pt-BR" altLang="pt-B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97C7-DE9E-47F1-AAF9-1AFEF936FDD9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FDD2-9188-4BFB-9DE3-92AFEDA5DF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97C7-DE9E-47F1-AAF9-1AFEF936FDD9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FDD2-9188-4BFB-9DE3-92AFEDA5DF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97C7-DE9E-47F1-AAF9-1AFEF936FDD9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FDD2-9188-4BFB-9DE3-92AFEDA5DF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AFE3F-FCDE-4293-9961-120250D6A0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33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97C7-DE9E-47F1-AAF9-1AFEF936FDD9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FDD2-9188-4BFB-9DE3-92AFEDA5DF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97C7-DE9E-47F1-AAF9-1AFEF936FDD9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FDD2-9188-4BFB-9DE3-92AFEDA5DF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97C7-DE9E-47F1-AAF9-1AFEF936FDD9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FDD2-9188-4BFB-9DE3-92AFEDA5DF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97C7-DE9E-47F1-AAF9-1AFEF936FDD9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FDD2-9188-4BFB-9DE3-92AFEDA5DF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97C7-DE9E-47F1-AAF9-1AFEF936FDD9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FDD2-9188-4BFB-9DE3-92AFEDA5DF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97C7-DE9E-47F1-AAF9-1AFEF936FDD9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FDD2-9188-4BFB-9DE3-92AFEDA5DF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97C7-DE9E-47F1-AAF9-1AFEF936FDD9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FDD2-9188-4BFB-9DE3-92AFEDA5DF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97C7-DE9E-47F1-AAF9-1AFEF936FDD9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FDD2-9188-4BFB-9DE3-92AFEDA5DF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697C7-DE9E-47F1-AAF9-1AFEF936FDD9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1FDD2-9188-4BFB-9DE3-92AFEDA5DF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13359" y="1030832"/>
            <a:ext cx="6388074" cy="1143000"/>
          </a:xfrm>
        </p:spPr>
        <p:txBody>
          <a:bodyPr>
            <a:noAutofit/>
          </a:bodyPr>
          <a:lstStyle/>
          <a:p>
            <a:r>
              <a:rPr lang="pt-BR" sz="6000" b="1" dirty="0" smtClean="0"/>
              <a:t>Michel Foucault</a:t>
            </a:r>
            <a:endParaRPr lang="pt-BR" sz="6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48880"/>
            <a:ext cx="3553197" cy="38444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altLang="pt-BR" sz="3400" dirty="0" smtClean="0"/>
              <a:t>Na obra </a:t>
            </a:r>
            <a:r>
              <a:rPr lang="pt-BR" altLang="pt-BR" sz="3400" i="1" dirty="0" smtClean="0"/>
              <a:t>A Ordem </a:t>
            </a:r>
            <a:r>
              <a:rPr lang="pt-BR" altLang="pt-BR" sz="3400" i="1" dirty="0" smtClean="0"/>
              <a:t>do Discurso</a:t>
            </a:r>
            <a:r>
              <a:rPr lang="pt-BR" altLang="pt-BR" sz="3400" dirty="0" smtClean="0"/>
              <a:t>, Foucault lembra que o discurso é material e por ser construído, tem perigos e poderes. Surgem assim três modos de classificar, delimitar e controlar o discurso: </a:t>
            </a:r>
          </a:p>
          <a:p>
            <a:pPr lvl="1" algn="just"/>
            <a:r>
              <a:rPr lang="pt-BR" altLang="pt-BR" sz="3400" dirty="0" smtClean="0"/>
              <a:t>1 - Procedimentos internos</a:t>
            </a:r>
            <a:r>
              <a:rPr lang="pt-BR" altLang="pt-BR" sz="3400" dirty="0"/>
              <a:t>;</a:t>
            </a:r>
            <a:endParaRPr lang="pt-BR" altLang="pt-BR" sz="3400" dirty="0" smtClean="0"/>
          </a:p>
          <a:p>
            <a:pPr lvl="1" algn="just"/>
            <a:r>
              <a:rPr lang="pt-BR" altLang="pt-BR" sz="3400" dirty="0" smtClean="0"/>
              <a:t>2 - </a:t>
            </a:r>
            <a:r>
              <a:rPr lang="pt-BR" altLang="pt-BR" sz="3400" dirty="0" smtClean="0"/>
              <a:t>Procedimentos externos;</a:t>
            </a:r>
            <a:endParaRPr lang="pt-BR" altLang="pt-BR" sz="3400" dirty="0" smtClean="0"/>
          </a:p>
          <a:p>
            <a:pPr lvl="1" algn="just"/>
            <a:r>
              <a:rPr lang="pt-BR" altLang="pt-BR" sz="3400" dirty="0" smtClean="0"/>
              <a:t>3 - Sistema de restrição</a:t>
            </a:r>
            <a:r>
              <a:rPr lang="pt-BR" altLang="pt-BR" sz="3400" dirty="0" smtClean="0"/>
              <a:t>.</a:t>
            </a:r>
          </a:p>
          <a:p>
            <a:pPr lvl="1" algn="just"/>
            <a:endParaRPr lang="pt-BR" altLang="pt-BR" dirty="0" smtClean="0"/>
          </a:p>
          <a:p>
            <a:pPr marL="0" indent="0" algn="just">
              <a:buNone/>
            </a:pPr>
            <a:r>
              <a:rPr lang="pt-BR" altLang="pt-BR" sz="3400" dirty="0" smtClean="0"/>
              <a:t>“</a:t>
            </a:r>
            <a:r>
              <a:rPr lang="pt-BR" altLang="pt-BR" sz="3400" i="1" dirty="0" smtClean="0"/>
              <a:t>Suponho que em toda a sociedade a produção do discurso é simultaneamente controlada, selecionada, organizada e redistribuída por um certo número de procedimentos que têm por papel </a:t>
            </a:r>
            <a:r>
              <a:rPr lang="pt-BR" altLang="pt-BR" sz="3400" i="1" dirty="0" err="1" smtClean="0"/>
              <a:t>exorcizar-lhe</a:t>
            </a:r>
            <a:r>
              <a:rPr lang="pt-BR" altLang="pt-BR" sz="3400" i="1" dirty="0" smtClean="0"/>
              <a:t> os poderes e os perigos, </a:t>
            </a:r>
            <a:r>
              <a:rPr lang="pt-BR" altLang="pt-BR" sz="3400" i="1" dirty="0" err="1" smtClean="0"/>
              <a:t>refrear-lhe</a:t>
            </a:r>
            <a:r>
              <a:rPr lang="pt-BR" altLang="pt-BR" sz="3400" i="1" dirty="0" smtClean="0"/>
              <a:t> o acontecimento aleatório, disfarçar a sua pesada, temível materialidade</a:t>
            </a:r>
            <a:r>
              <a:rPr lang="pt-BR" altLang="pt-BR" sz="3400" dirty="0" smtClean="0"/>
              <a:t>” (</a:t>
            </a:r>
            <a:r>
              <a:rPr lang="pt-BR" altLang="pt-BR" sz="3400" dirty="0" smtClean="0"/>
              <a:t>p. 8-9).</a:t>
            </a:r>
            <a:endParaRPr lang="pt-BR" altLang="pt-BR" sz="3400" dirty="0" smtClean="0"/>
          </a:p>
          <a:p>
            <a:pPr marL="0" indent="0">
              <a:buNone/>
            </a:pPr>
            <a:endParaRPr lang="pt-BR" altLang="pt-BR" dirty="0" smtClean="0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231900" dist="1384300" dir="21540000" sx="42000" sy="42000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Calibri" pitchFamily="34" charset="0"/>
              </a:rPr>
              <a:t>A Ordem do Discurso </a:t>
            </a:r>
            <a:r>
              <a:rPr lang="pt-BR" sz="4400" b="1" dirty="0" smtClean="0">
                <a:solidFill>
                  <a:srgbClr val="FF0000"/>
                </a:solidFill>
                <a:latin typeface="Calibri" pitchFamily="34" charset="0"/>
              </a:rPr>
              <a:t>(1971)</a:t>
            </a:r>
            <a:endParaRPr lang="pt-BR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5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altLang="pt-BR" dirty="0" smtClean="0"/>
              <a:t>Os procedimentos internos são três</a:t>
            </a:r>
            <a:r>
              <a:rPr lang="pt-BR" altLang="pt-BR" dirty="0" smtClean="0"/>
              <a:t>:</a:t>
            </a:r>
          </a:p>
          <a:p>
            <a:pPr marL="0" indent="0" algn="just">
              <a:buNone/>
            </a:pPr>
            <a:endParaRPr lang="pt-BR" altLang="pt-BR" sz="1200" dirty="0" smtClean="0"/>
          </a:p>
          <a:p>
            <a:pPr algn="just"/>
            <a:r>
              <a:rPr lang="pt-BR" altLang="pt-BR" dirty="0" smtClean="0"/>
              <a:t>COMENTÁRIO</a:t>
            </a:r>
          </a:p>
          <a:p>
            <a:pPr marL="0" indent="0" algn="just">
              <a:buNone/>
            </a:pPr>
            <a:r>
              <a:rPr lang="pt-BR" altLang="pt-BR" sz="1800" dirty="0" smtClean="0"/>
              <a:t>São </a:t>
            </a:r>
            <a:r>
              <a:rPr lang="pt-BR" altLang="pt-BR" sz="1800" dirty="0"/>
              <a:t>aqueles que são ditos, permanecem ditos e ainda estão por dizer, ou seja, estão no nosso </a:t>
            </a:r>
            <a:r>
              <a:rPr lang="pt-BR" altLang="pt-BR" sz="1800" b="1" dirty="0">
                <a:solidFill>
                  <a:srgbClr val="FF0000"/>
                </a:solidFill>
              </a:rPr>
              <a:t>sistema de cultura </a:t>
            </a:r>
            <a:r>
              <a:rPr lang="pt-BR" altLang="pt-BR" sz="1800" dirty="0"/>
              <a:t>como os texto religiosos, científicos e literários (p.21-22).</a:t>
            </a:r>
            <a:endParaRPr lang="pt-BR" altLang="pt-BR" sz="1800" dirty="0" smtClean="0"/>
          </a:p>
          <a:p>
            <a:pPr algn="just"/>
            <a:r>
              <a:rPr lang="pt-BR" altLang="pt-BR" dirty="0" smtClean="0"/>
              <a:t>AUTOR</a:t>
            </a:r>
          </a:p>
          <a:p>
            <a:pPr marL="0" indent="0" algn="just">
              <a:buNone/>
            </a:pPr>
            <a:r>
              <a:rPr lang="pt-BR" altLang="pt-BR" sz="1800" dirty="0"/>
              <a:t>O autor aqui não é portanto o autor da matéria </a:t>
            </a:r>
            <a:r>
              <a:rPr lang="pt-BR" altLang="pt-BR" sz="1800" dirty="0" smtClean="0"/>
              <a:t>mas, sim, </a:t>
            </a:r>
            <a:r>
              <a:rPr lang="pt-BR" altLang="pt-BR" sz="1800" dirty="0"/>
              <a:t>um local de onde se origina diversos discursos. </a:t>
            </a:r>
            <a:r>
              <a:rPr lang="pt-BR" altLang="pt-BR" sz="1800" dirty="0" smtClean="0"/>
              <a:t>“O </a:t>
            </a:r>
            <a:r>
              <a:rPr lang="pt-BR" altLang="pt-BR" sz="1800" dirty="0"/>
              <a:t>autor como </a:t>
            </a:r>
            <a:r>
              <a:rPr lang="pt-BR" altLang="pt-BR" sz="1800" b="1" dirty="0">
                <a:solidFill>
                  <a:srgbClr val="FF0000"/>
                </a:solidFill>
              </a:rPr>
              <a:t>princípio de agrupamentos de discursos</a:t>
            </a:r>
            <a:r>
              <a:rPr lang="pt-BR" altLang="pt-BR" sz="1800" dirty="0"/>
              <a:t>, como unidade e origem de suas significações(...)”, (p</a:t>
            </a:r>
            <a:r>
              <a:rPr lang="pt-BR" altLang="pt-BR" sz="1800" dirty="0" smtClean="0"/>
              <a:t>. 26</a:t>
            </a:r>
            <a:r>
              <a:rPr lang="pt-BR" altLang="pt-BR" sz="1800" dirty="0"/>
              <a:t>). Exemplo: O jornal O Globo é o autor do noticiário que </a:t>
            </a:r>
            <a:r>
              <a:rPr lang="pt-BR" altLang="pt-BR" sz="1800" dirty="0" smtClean="0"/>
              <a:t>veicula.</a:t>
            </a:r>
            <a:endParaRPr lang="pt-BR" altLang="pt-BR" sz="1800" dirty="0" smtClean="0"/>
          </a:p>
          <a:p>
            <a:pPr algn="just"/>
            <a:r>
              <a:rPr lang="pt-BR" altLang="pt-BR" dirty="0" smtClean="0"/>
              <a:t>DISCIPLINA</a:t>
            </a:r>
          </a:p>
          <a:p>
            <a:pPr marL="0" indent="0" algn="just">
              <a:buNone/>
            </a:pPr>
            <a:r>
              <a:rPr lang="pt-BR" altLang="pt-BR" sz="1800" dirty="0"/>
              <a:t>A disciplina se define por um </a:t>
            </a:r>
            <a:r>
              <a:rPr lang="pt-BR" altLang="pt-BR" sz="1800" b="1" dirty="0">
                <a:solidFill>
                  <a:srgbClr val="FF0000"/>
                </a:solidFill>
              </a:rPr>
              <a:t>domínio de objetos, um conjunto de métodos</a:t>
            </a:r>
            <a:r>
              <a:rPr lang="pt-BR" altLang="pt-BR" sz="1800" dirty="0"/>
              <a:t>, um </a:t>
            </a:r>
            <a:r>
              <a:rPr lang="pt-BR" altLang="pt-BR" sz="1800" i="1" dirty="0"/>
              <a:t>corpus</a:t>
            </a:r>
            <a:r>
              <a:rPr lang="pt-BR" altLang="pt-BR" sz="1800" dirty="0"/>
              <a:t> de proposições consideradas verdadeiras, um jogo de regras e de definições, de técnicas e de instrumentos (p</a:t>
            </a:r>
            <a:r>
              <a:rPr lang="pt-BR" altLang="pt-BR" sz="1800" dirty="0" smtClean="0"/>
              <a:t>. 30).</a:t>
            </a:r>
            <a:endParaRPr lang="pt-BR" altLang="pt-BR" sz="1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55993" cy="927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600" b="1" dirty="0" smtClean="0">
                <a:solidFill>
                  <a:srgbClr val="EAEAEA"/>
                </a:solidFill>
              </a:rPr>
              <a:t>Procedimentos Internos</a:t>
            </a:r>
            <a:endParaRPr lang="pt-BR" altLang="pt-BR" sz="3600" b="1" dirty="0" smtClean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400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altLang="pt-BR" dirty="0" smtClean="0"/>
              <a:t>Interdição, rejeição e rejeição do discurso, </a:t>
            </a:r>
            <a:r>
              <a:rPr lang="pt-BR" altLang="pt-BR" dirty="0" smtClean="0"/>
              <a:t>estabelecidos:</a:t>
            </a:r>
            <a:endParaRPr lang="pt-BR" altLang="pt-BR" dirty="0" smtClean="0"/>
          </a:p>
          <a:p>
            <a:pPr algn="just"/>
            <a:endParaRPr lang="pt-BR" altLang="pt-BR" sz="1600" dirty="0" smtClean="0"/>
          </a:p>
          <a:p>
            <a:pPr algn="just"/>
            <a:r>
              <a:rPr lang="pt-BR" altLang="pt-BR" dirty="0" smtClean="0"/>
              <a:t>PALAVRA PROIBIBIDA  </a:t>
            </a:r>
          </a:p>
          <a:p>
            <a:pPr marL="0" indent="0" algn="just">
              <a:buNone/>
            </a:pPr>
            <a:r>
              <a:rPr lang="pt-BR" altLang="pt-BR" sz="1800" dirty="0"/>
              <a:t>“O discurso não é simplesmente aquilo que traduz as lutas ou os sistemas de dominação, mas </a:t>
            </a:r>
            <a:r>
              <a:rPr lang="pt-BR" altLang="pt-BR" sz="1800" dirty="0" smtClean="0"/>
              <a:t>aquilo </a:t>
            </a:r>
            <a:r>
              <a:rPr lang="pt-BR" altLang="pt-BR" sz="1800" dirty="0"/>
              <a:t>pelo qual é com o qual se luta, </a:t>
            </a:r>
            <a:r>
              <a:rPr lang="pt-BR" altLang="pt-BR" sz="1800" b="1" dirty="0">
                <a:solidFill>
                  <a:srgbClr val="FF0000"/>
                </a:solidFill>
              </a:rPr>
              <a:t>é o próprio poder </a:t>
            </a:r>
            <a:r>
              <a:rPr lang="pt-BR" altLang="pt-BR" sz="1800" dirty="0"/>
              <a:t>de que procuramos </a:t>
            </a:r>
            <a:r>
              <a:rPr lang="pt-BR" altLang="pt-BR" sz="1800" dirty="0" smtClean="0"/>
              <a:t>apoderar” </a:t>
            </a:r>
            <a:r>
              <a:rPr lang="pt-BR" altLang="pt-BR" sz="1800" dirty="0"/>
              <a:t>(p</a:t>
            </a:r>
            <a:r>
              <a:rPr lang="pt-BR" altLang="pt-BR" sz="1800" dirty="0" smtClean="0"/>
              <a:t>. 10).</a:t>
            </a:r>
            <a:endParaRPr lang="pt-BR" altLang="pt-BR" sz="1800" dirty="0" smtClean="0"/>
          </a:p>
          <a:p>
            <a:pPr algn="just"/>
            <a:r>
              <a:rPr lang="pt-BR" altLang="pt-BR" dirty="0" smtClean="0"/>
              <a:t>SEGREGAÇÃO DA LOUCURA</a:t>
            </a:r>
          </a:p>
          <a:p>
            <a:pPr marL="0" indent="0" algn="just">
              <a:buNone/>
            </a:pPr>
            <a:r>
              <a:rPr lang="pt-BR" altLang="pt-BR" sz="1800" dirty="0"/>
              <a:t>“Era por intermédio das suas palavras que se reconhecia a loucura do louco; essas palavras eram o lugar onde se exercia a partilha, mas </a:t>
            </a:r>
            <a:r>
              <a:rPr lang="pt-BR" altLang="pt-BR" sz="1800" b="1" dirty="0">
                <a:solidFill>
                  <a:srgbClr val="FF0000"/>
                </a:solidFill>
              </a:rPr>
              <a:t>nunca eram retidas ou </a:t>
            </a:r>
            <a:r>
              <a:rPr lang="pt-BR" altLang="pt-BR" sz="1800" b="1" dirty="0" smtClean="0">
                <a:solidFill>
                  <a:srgbClr val="FF0000"/>
                </a:solidFill>
              </a:rPr>
              <a:t>escutadas</a:t>
            </a:r>
            <a:r>
              <a:rPr lang="pt-BR" altLang="pt-BR" sz="1800" dirty="0" smtClean="0"/>
              <a:t>” </a:t>
            </a:r>
            <a:r>
              <a:rPr lang="pt-BR" altLang="pt-BR" sz="1800" dirty="0"/>
              <a:t>(p</a:t>
            </a:r>
            <a:r>
              <a:rPr lang="pt-BR" altLang="pt-BR" sz="1800" dirty="0" smtClean="0"/>
              <a:t>. 11).</a:t>
            </a:r>
            <a:endParaRPr lang="pt-BR" altLang="pt-BR" sz="1800" dirty="0" smtClean="0"/>
          </a:p>
          <a:p>
            <a:pPr algn="just"/>
            <a:r>
              <a:rPr lang="pt-BR" altLang="pt-BR" dirty="0" smtClean="0"/>
              <a:t>VONTADE </a:t>
            </a:r>
            <a:r>
              <a:rPr lang="pt-BR" altLang="pt-BR" dirty="0" smtClean="0"/>
              <a:t>DA </a:t>
            </a:r>
            <a:r>
              <a:rPr lang="pt-BR" altLang="pt-BR" dirty="0" smtClean="0"/>
              <a:t>VERDADE</a:t>
            </a:r>
          </a:p>
          <a:p>
            <a:pPr marL="0" indent="0" algn="just">
              <a:buNone/>
            </a:pPr>
            <a:r>
              <a:rPr lang="pt-BR" altLang="pt-BR" sz="1900" dirty="0"/>
              <a:t>“(...) pela </a:t>
            </a:r>
            <a:r>
              <a:rPr lang="pt-BR" altLang="pt-BR" sz="1900" b="1" dirty="0">
                <a:solidFill>
                  <a:srgbClr val="FF0000"/>
                </a:solidFill>
              </a:rPr>
              <a:t>maneira como </a:t>
            </a:r>
            <a:r>
              <a:rPr lang="pt-BR" altLang="pt-BR" sz="1900" b="1" dirty="0" smtClean="0">
                <a:solidFill>
                  <a:srgbClr val="FF0000"/>
                </a:solidFill>
              </a:rPr>
              <a:t>o </a:t>
            </a:r>
            <a:r>
              <a:rPr lang="pt-BR" altLang="pt-BR" sz="1900" b="1" dirty="0">
                <a:solidFill>
                  <a:srgbClr val="FF0000"/>
                </a:solidFill>
              </a:rPr>
              <a:t>saber é disposto numa sociedade</a:t>
            </a:r>
            <a:r>
              <a:rPr lang="pt-BR" altLang="pt-BR" sz="1900" dirty="0"/>
              <a:t>, como é valorizado, distribuído, repartido e, de certa forma, </a:t>
            </a:r>
            <a:r>
              <a:rPr lang="pt-BR" altLang="pt-BR" sz="1900" dirty="0" smtClean="0"/>
              <a:t>atribuído” </a:t>
            </a:r>
            <a:r>
              <a:rPr lang="pt-BR" altLang="pt-BR" sz="1900" dirty="0"/>
              <a:t>(p</a:t>
            </a:r>
            <a:r>
              <a:rPr lang="pt-BR" altLang="pt-BR" sz="1900" dirty="0" smtClean="0"/>
              <a:t>. 17)</a:t>
            </a:r>
            <a:r>
              <a:rPr lang="pt-BR" altLang="pt-BR" sz="1900" dirty="0"/>
              <a:t>.</a:t>
            </a:r>
            <a:endParaRPr lang="pt-BR" altLang="pt-BR" sz="19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27384"/>
            <a:ext cx="9155993" cy="927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600" b="1" dirty="0" smtClean="0">
                <a:solidFill>
                  <a:srgbClr val="EAEAEA"/>
                </a:solidFill>
              </a:rPr>
              <a:t>Procedimentos Externos</a:t>
            </a:r>
            <a:endParaRPr lang="pt-BR" altLang="pt-BR" sz="3600" b="1" dirty="0" smtClean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altLang="pt-BR" b="1" dirty="0" smtClean="0"/>
              <a:t>Rituais da palavra: </a:t>
            </a:r>
            <a:r>
              <a:rPr lang="pt-BR" altLang="pt-BR" sz="2000" dirty="0"/>
              <a:t>A forma mais visível do sistema de restrição é o ritual por </a:t>
            </a:r>
            <a:r>
              <a:rPr lang="pt-BR" altLang="pt-BR" sz="2000" b="1" dirty="0">
                <a:solidFill>
                  <a:srgbClr val="FF0000"/>
                </a:solidFill>
              </a:rPr>
              <a:t>definir a qualificação </a:t>
            </a:r>
            <a:r>
              <a:rPr lang="pt-BR" altLang="pt-BR" sz="2000" dirty="0"/>
              <a:t>que devem possuir os indivíduos que falam; </a:t>
            </a:r>
            <a:r>
              <a:rPr lang="pt-BR" altLang="pt-BR" sz="2000" dirty="0" smtClean="0"/>
              <a:t>pelos </a:t>
            </a:r>
            <a:r>
              <a:rPr lang="pt-BR" altLang="pt-BR" sz="2000" dirty="0"/>
              <a:t>gestos e </a:t>
            </a:r>
            <a:r>
              <a:rPr lang="pt-BR" altLang="pt-BR" sz="2000" dirty="0" smtClean="0"/>
              <a:t>comportamentos, pelas </a:t>
            </a:r>
            <a:r>
              <a:rPr lang="pt-BR" altLang="pt-BR" sz="2000" dirty="0"/>
              <a:t>circunstâncias e </a:t>
            </a:r>
            <a:r>
              <a:rPr lang="pt-BR" altLang="pt-BR" sz="2000" dirty="0" smtClean="0"/>
              <a:t>por todo </a:t>
            </a:r>
            <a:r>
              <a:rPr lang="pt-BR" altLang="pt-BR" sz="2000" dirty="0"/>
              <a:t>conjunto de signos que devem acompanhar o discurso (p</a:t>
            </a:r>
            <a:r>
              <a:rPr lang="pt-BR" altLang="pt-BR" sz="2000" dirty="0" smtClean="0"/>
              <a:t>. 39).</a:t>
            </a:r>
            <a:endParaRPr lang="pt-BR" altLang="pt-BR" sz="2000" b="1" dirty="0" smtClean="0"/>
          </a:p>
          <a:p>
            <a:pPr algn="just"/>
            <a:r>
              <a:rPr lang="pt-BR" altLang="pt-BR" b="1" dirty="0" smtClean="0"/>
              <a:t>Sociedades do discurso: </a:t>
            </a:r>
            <a:r>
              <a:rPr lang="pt-BR" altLang="pt-BR" sz="2000" dirty="0"/>
              <a:t>“Dos sujeitos que falam: ninguém entrará na ordem do discurso </a:t>
            </a:r>
            <a:r>
              <a:rPr lang="pt-BR" altLang="pt-BR" sz="2000" b="1" dirty="0">
                <a:solidFill>
                  <a:srgbClr val="FF0000"/>
                </a:solidFill>
              </a:rPr>
              <a:t>se não satisfazer a certas exigências </a:t>
            </a:r>
            <a:r>
              <a:rPr lang="pt-BR" altLang="pt-BR" sz="2000" dirty="0"/>
              <a:t>ou se não for, de início, qualificado para fazê-lo” (p</a:t>
            </a:r>
            <a:r>
              <a:rPr lang="pt-BR" altLang="pt-BR" sz="2000" dirty="0" smtClean="0"/>
              <a:t>. 37).</a:t>
            </a:r>
            <a:endParaRPr lang="pt-BR" altLang="pt-BR" sz="2000" b="1" dirty="0" smtClean="0"/>
          </a:p>
          <a:p>
            <a:pPr algn="just"/>
            <a:r>
              <a:rPr lang="pt-BR" altLang="pt-BR" b="1" dirty="0" smtClean="0"/>
              <a:t>Grupos doutrinários: </a:t>
            </a:r>
            <a:r>
              <a:rPr lang="pt-BR" altLang="pt-BR" sz="2000" dirty="0" smtClean="0"/>
              <a:t>Foucault </a:t>
            </a:r>
            <a:r>
              <a:rPr lang="pt-BR" altLang="pt-BR" sz="2000" dirty="0"/>
              <a:t>lembra que </a:t>
            </a:r>
            <a:r>
              <a:rPr lang="pt-BR" altLang="pt-BR" sz="2000" i="1" dirty="0"/>
              <a:t>“</a:t>
            </a:r>
            <a:r>
              <a:rPr lang="pt-BR" altLang="pt-BR" sz="2000" dirty="0"/>
              <a:t>a doutrina liga, os indivíduos a certos tipos de enunciação e </a:t>
            </a:r>
            <a:r>
              <a:rPr lang="pt-BR" altLang="pt-BR" sz="2000" b="1" dirty="0">
                <a:solidFill>
                  <a:srgbClr val="FF0000"/>
                </a:solidFill>
              </a:rPr>
              <a:t>lhes proíbe</a:t>
            </a:r>
            <a:r>
              <a:rPr lang="pt-BR" altLang="pt-BR" sz="2000" dirty="0"/>
              <a:t>, consequentemente, todos ou outros” (p</a:t>
            </a:r>
            <a:r>
              <a:rPr lang="pt-BR" altLang="pt-BR" sz="2000" dirty="0" smtClean="0"/>
              <a:t>. 43). Para </a:t>
            </a:r>
            <a:r>
              <a:rPr lang="pt-BR" altLang="pt-BR" sz="2000" dirty="0"/>
              <a:t>a uma doutrina existir é necessário </a:t>
            </a:r>
            <a:r>
              <a:rPr lang="pt-BR" altLang="pt-BR" sz="2000" b="1" dirty="0">
                <a:solidFill>
                  <a:srgbClr val="FF0000"/>
                </a:solidFill>
              </a:rPr>
              <a:t>o reconhecimento das mesmas verdades </a:t>
            </a:r>
            <a:r>
              <a:rPr lang="pt-BR" altLang="pt-BR" sz="2000" dirty="0"/>
              <a:t>e a aceitação de certa regra – mais ou menos flexível – de conformidade com os discursos </a:t>
            </a:r>
            <a:r>
              <a:rPr lang="pt-BR" altLang="pt-BR" sz="2000" dirty="0" smtClean="0"/>
              <a:t>validados</a:t>
            </a:r>
            <a:r>
              <a:rPr lang="pt-BR" altLang="pt-BR" sz="2000" dirty="0"/>
              <a:t> </a:t>
            </a:r>
            <a:r>
              <a:rPr lang="pt-BR" altLang="pt-BR" sz="2000" dirty="0" smtClean="0"/>
              <a:t>(p. 42).</a:t>
            </a:r>
            <a:endParaRPr lang="pt-BR" altLang="pt-BR" sz="2000" b="1" dirty="0" smtClean="0"/>
          </a:p>
          <a:p>
            <a:pPr algn="just"/>
            <a:r>
              <a:rPr lang="pt-BR" altLang="pt-BR" b="1" dirty="0" smtClean="0"/>
              <a:t>Apropriações sociais: </a:t>
            </a:r>
            <a:r>
              <a:rPr lang="pt-BR" altLang="pt-BR" sz="2200" dirty="0" smtClean="0"/>
              <a:t>“</a:t>
            </a:r>
            <a:r>
              <a:rPr lang="pt-BR" altLang="pt-BR" sz="2200" dirty="0"/>
              <a:t>Todo o sistema de educação é uma </a:t>
            </a:r>
            <a:r>
              <a:rPr lang="pt-BR" altLang="pt-BR" sz="2200" b="1" dirty="0">
                <a:solidFill>
                  <a:srgbClr val="FF0000"/>
                </a:solidFill>
              </a:rPr>
              <a:t>maneira política de modificar a apropriação dos discursos</a:t>
            </a:r>
            <a:r>
              <a:rPr lang="pt-BR" altLang="pt-BR" sz="2200" dirty="0"/>
              <a:t>, com os saberes e os podres que eles trazem consigo” (p</a:t>
            </a:r>
            <a:r>
              <a:rPr lang="pt-BR" altLang="pt-BR" sz="2200" dirty="0" smtClean="0"/>
              <a:t>. 44</a:t>
            </a:r>
            <a:r>
              <a:rPr lang="pt-BR" altLang="pt-BR" sz="2200" dirty="0"/>
              <a:t>).</a:t>
            </a:r>
          </a:p>
          <a:p>
            <a:pPr algn="just"/>
            <a:endParaRPr lang="pt-BR" altLang="pt-BR" b="1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55993" cy="927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600" b="1" dirty="0" smtClean="0">
                <a:solidFill>
                  <a:srgbClr val="EAEAEA"/>
                </a:solidFill>
              </a:rPr>
              <a:t>Sistemas de Restrição</a:t>
            </a:r>
            <a:endParaRPr lang="pt-BR" altLang="pt-BR" sz="3600" b="1" dirty="0" smtClean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altLang="pt-BR" dirty="0" smtClean="0"/>
              <a:t> A proposta de </a:t>
            </a:r>
            <a:r>
              <a:rPr lang="pt-BR" altLang="pt-BR" dirty="0" smtClean="0"/>
              <a:t>Foucault é </a:t>
            </a:r>
            <a:r>
              <a:rPr lang="pt-BR" altLang="pt-BR" b="1" dirty="0" smtClean="0">
                <a:solidFill>
                  <a:srgbClr val="FF0000"/>
                </a:solidFill>
              </a:rPr>
              <a:t>analisar </a:t>
            </a:r>
            <a:r>
              <a:rPr lang="pt-BR" altLang="pt-BR" b="1" dirty="0" smtClean="0">
                <a:solidFill>
                  <a:srgbClr val="FF0000"/>
                </a:solidFill>
              </a:rPr>
              <a:t>as condições, jogos e efeitos do discurso</a:t>
            </a:r>
            <a:r>
              <a:rPr lang="pt-BR" altLang="pt-BR" dirty="0" smtClean="0"/>
              <a:t>. </a:t>
            </a:r>
          </a:p>
          <a:p>
            <a:pPr algn="just"/>
            <a:endParaRPr lang="pt-BR" altLang="pt-BR" dirty="0" smtClean="0"/>
          </a:p>
          <a:p>
            <a:pPr marL="0" indent="0" algn="just">
              <a:buNone/>
            </a:pPr>
            <a:r>
              <a:rPr lang="pt-BR" altLang="pt-BR" dirty="0" smtClean="0"/>
              <a:t>Para isso, ele diz que é preciso </a:t>
            </a:r>
            <a:r>
              <a:rPr lang="pt-BR" altLang="pt-BR" dirty="0" smtClean="0"/>
              <a:t>três </a:t>
            </a:r>
            <a:r>
              <a:rPr lang="pt-BR" altLang="pt-BR" dirty="0" smtClean="0"/>
              <a:t>decisões aos quais nosso pensamento tende a resistir. Na realidade, três grupos de funções: </a:t>
            </a:r>
          </a:p>
          <a:p>
            <a:pPr algn="just"/>
            <a:endParaRPr lang="pt-BR" altLang="pt-BR" sz="2600" dirty="0" smtClean="0"/>
          </a:p>
          <a:p>
            <a:pPr algn="just"/>
            <a:r>
              <a:rPr lang="pt-BR" altLang="pt-BR" b="1" dirty="0" smtClean="0">
                <a:solidFill>
                  <a:srgbClr val="FF0000"/>
                </a:solidFill>
              </a:rPr>
              <a:t>Questionar </a:t>
            </a:r>
            <a:r>
              <a:rPr lang="pt-BR" altLang="pt-BR" b="1" dirty="0" smtClean="0"/>
              <a:t>nossa vontade de verdade</a:t>
            </a:r>
            <a:r>
              <a:rPr lang="pt-BR" altLang="pt-BR" dirty="0" smtClean="0"/>
              <a:t>;</a:t>
            </a:r>
          </a:p>
          <a:p>
            <a:pPr algn="just"/>
            <a:r>
              <a:rPr lang="pt-BR" altLang="pt-BR" b="1" dirty="0" smtClean="0">
                <a:solidFill>
                  <a:srgbClr val="FF0000"/>
                </a:solidFill>
              </a:rPr>
              <a:t>Restituir</a:t>
            </a:r>
            <a:r>
              <a:rPr lang="pt-BR" altLang="pt-BR" b="1" dirty="0" smtClean="0"/>
              <a:t> ao discurso seu caráter de conhecimento</a:t>
            </a:r>
            <a:r>
              <a:rPr lang="pt-BR" altLang="pt-BR" dirty="0" smtClean="0"/>
              <a:t>;</a:t>
            </a:r>
          </a:p>
          <a:p>
            <a:pPr algn="just"/>
            <a:r>
              <a:rPr lang="pt-BR" altLang="pt-BR" b="1" dirty="0" smtClean="0">
                <a:solidFill>
                  <a:srgbClr val="FF0000"/>
                </a:solidFill>
              </a:rPr>
              <a:t>Suspender</a:t>
            </a:r>
            <a:r>
              <a:rPr lang="pt-BR" altLang="pt-BR" dirty="0"/>
              <a:t> </a:t>
            </a:r>
            <a:r>
              <a:rPr lang="pt-BR" altLang="pt-BR" b="1" dirty="0" smtClean="0"/>
              <a:t>a soberania do significante</a:t>
            </a:r>
            <a:r>
              <a:rPr lang="pt-BR" altLang="pt-BR" dirty="0" smtClean="0"/>
              <a:t>. </a:t>
            </a:r>
          </a:p>
          <a:p>
            <a:endParaRPr lang="pt-BR" altLang="pt-BR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55993" cy="927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600" b="1" dirty="0" smtClean="0">
                <a:solidFill>
                  <a:srgbClr val="EAEAEA"/>
                </a:solidFill>
              </a:rPr>
              <a:t>Proposta da análise</a:t>
            </a:r>
            <a:endParaRPr lang="pt-BR" altLang="pt-BR" sz="3600" b="1" dirty="0" smtClean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41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231900" dist="1384300" dir="21540000" sx="42000" sy="42000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1916832"/>
            <a:ext cx="53285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b="1" dirty="0" smtClean="0">
                <a:latin typeface="Constantia" pitchFamily="18" charset="0"/>
              </a:rPr>
              <a:t> Publicado </a:t>
            </a:r>
            <a:r>
              <a:rPr lang="pt-BR" sz="2000" b="1" dirty="0" smtClean="0">
                <a:latin typeface="Constantia" pitchFamily="18" charset="0"/>
              </a:rPr>
              <a:t>em 1975</a:t>
            </a:r>
            <a:r>
              <a:rPr lang="pt-BR" sz="2000" b="1" dirty="0" smtClean="0">
                <a:latin typeface="Constantia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pt-BR" sz="2000" b="1" dirty="0" smtClean="0">
                <a:latin typeface="Constantia" pitchFamily="18" charset="0"/>
              </a:rPr>
              <a:t> Processos disciplinares;</a:t>
            </a:r>
          </a:p>
          <a:p>
            <a:pPr>
              <a:buFont typeface="Arial" pitchFamily="34" charset="0"/>
              <a:buChar char="•"/>
            </a:pPr>
            <a:r>
              <a:rPr lang="pt-BR" sz="2000" b="1" dirty="0" smtClean="0">
                <a:latin typeface="Constantia" pitchFamily="18" charset="0"/>
              </a:rPr>
              <a:t>“</a:t>
            </a:r>
            <a:r>
              <a:rPr lang="pt-BR" sz="2000" b="1" dirty="0" smtClean="0">
                <a:latin typeface="Constantia" pitchFamily="18" charset="0"/>
              </a:rPr>
              <a:t>Prisão é uma forma humanista de cumprir pena”;</a:t>
            </a:r>
          </a:p>
          <a:p>
            <a:pPr>
              <a:buFont typeface="Arial" pitchFamily="34" charset="0"/>
              <a:buChar char="•"/>
            </a:pPr>
            <a:r>
              <a:rPr lang="pt-BR" sz="2000" b="1" dirty="0" smtClean="0">
                <a:latin typeface="Constantia" pitchFamily="18" charset="0"/>
              </a:rPr>
              <a:t> Criminalidade </a:t>
            </a:r>
            <a:r>
              <a:rPr lang="pt-BR" sz="2000" b="1" dirty="0" smtClean="0">
                <a:latin typeface="Constantia" pitchFamily="18" charset="0"/>
              </a:rPr>
              <a:t>e </a:t>
            </a:r>
            <a:r>
              <a:rPr lang="pt-BR" sz="2000" b="1" dirty="0" smtClean="0">
                <a:latin typeface="Constantia" pitchFamily="18" charset="0"/>
              </a:rPr>
              <a:t>delinquência </a:t>
            </a:r>
            <a:r>
              <a:rPr lang="pt-BR" sz="2000" b="1" dirty="0" smtClean="0">
                <a:latin typeface="Constantia" pitchFamily="18" charset="0"/>
              </a:rPr>
              <a:t>em confronto com a repressão e a punição;</a:t>
            </a:r>
          </a:p>
          <a:p>
            <a:pPr>
              <a:buFont typeface="Arial" pitchFamily="34" charset="0"/>
              <a:buChar char="•"/>
            </a:pPr>
            <a:r>
              <a:rPr lang="pt-BR" sz="2000" b="1" dirty="0" smtClean="0">
                <a:latin typeface="Constantia" pitchFamily="18" charset="0"/>
              </a:rPr>
              <a:t> Foucault desvenda a relação entre as práticas discursivas e os poderes que as permeiam;</a:t>
            </a:r>
          </a:p>
          <a:p>
            <a:pPr>
              <a:buFont typeface="Arial" pitchFamily="34" charset="0"/>
              <a:buChar char="•"/>
            </a:pPr>
            <a:r>
              <a:rPr lang="pt-BR" sz="2000" b="1" dirty="0" smtClean="0">
                <a:latin typeface="Constantia" pitchFamily="18" charset="0"/>
              </a:rPr>
              <a:t> O </a:t>
            </a:r>
            <a:r>
              <a:rPr lang="pt-BR" sz="2000" b="1" dirty="0" smtClean="0">
                <a:latin typeface="Constantia" pitchFamily="18" charset="0"/>
              </a:rPr>
              <a:t>anormal é um monstro cotidiano, um monstro banalizado.</a:t>
            </a:r>
            <a:endParaRPr lang="pt-BR" sz="2000" b="1" dirty="0">
              <a:latin typeface="Constantia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3608" y="0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Calibri" pitchFamily="34" charset="0"/>
              </a:rPr>
              <a:t>Vigiar e </a:t>
            </a:r>
            <a:r>
              <a:rPr lang="pt-BR" sz="4400" b="1" dirty="0" smtClean="0">
                <a:solidFill>
                  <a:srgbClr val="FF0000"/>
                </a:solidFill>
                <a:latin typeface="Calibri" pitchFamily="34" charset="0"/>
              </a:rPr>
              <a:t>Punir (1975)</a:t>
            </a:r>
            <a:endParaRPr lang="pt-BR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2534" name="Picture 6" descr="http://1.bp.blogspot.com/-sbkB_SoYHys/TZnYSZGgHcI/AAAAAAAABFA/9ltO8wmFkXs/s400/preso%2Bh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60640" y="3356992"/>
            <a:ext cx="3203848" cy="336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55993" cy="9271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pt-BR" altLang="pt-BR" sz="3600" b="1" dirty="0" smtClean="0">
                <a:solidFill>
                  <a:srgbClr val="EAEAEA"/>
                </a:solidFill>
              </a:rPr>
              <a:t>PODER </a:t>
            </a:r>
            <a:r>
              <a:rPr lang="pt-BR" altLang="pt-BR" sz="3600" b="1" dirty="0" smtClean="0">
                <a:solidFill>
                  <a:srgbClr val="EAEAEA"/>
                </a:solidFill>
              </a:rPr>
              <a:t>DISCIPLINAR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341438"/>
            <a:ext cx="4680520" cy="51831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400" b="1" dirty="0" smtClean="0"/>
              <a:t>Alvo: </a:t>
            </a:r>
            <a:r>
              <a:rPr lang="pt-BR" altLang="pt-BR" sz="2400" dirty="0" smtClean="0"/>
              <a:t>corpo </a:t>
            </a:r>
            <a:r>
              <a:rPr lang="pt-BR" altLang="pt-BR" sz="2400" dirty="0" smtClean="0"/>
              <a:t>individual;</a:t>
            </a:r>
            <a:endParaRPr lang="pt-BR" altLang="pt-BR" sz="2400" dirty="0" smtClean="0"/>
          </a:p>
          <a:p>
            <a:pPr eaLnBrk="1" hangingPunct="1">
              <a:lnSpc>
                <a:spcPct val="90000"/>
              </a:lnSpc>
            </a:pPr>
            <a:r>
              <a:rPr lang="pt-BR" altLang="pt-BR" sz="2400" b="1" dirty="0" smtClean="0"/>
              <a:t>Objetivo:</a:t>
            </a:r>
            <a:r>
              <a:rPr lang="pt-BR" altLang="pt-BR" sz="2400" dirty="0" smtClean="0"/>
              <a:t> produzir </a:t>
            </a:r>
            <a:r>
              <a:rPr lang="pt-BR" altLang="pt-BR" sz="2400" dirty="0" smtClean="0">
                <a:solidFill>
                  <a:srgbClr val="FF0000"/>
                </a:solidFill>
              </a:rPr>
              <a:t>corpos dóceis </a:t>
            </a:r>
            <a:r>
              <a:rPr lang="pt-BR" altLang="pt-BR" sz="2400" dirty="0" smtClean="0"/>
              <a:t>e </a:t>
            </a:r>
            <a:r>
              <a:rPr lang="pt-BR" altLang="pt-BR" sz="2400" dirty="0" smtClean="0"/>
              <a:t>úteis;</a:t>
            </a:r>
            <a:endParaRPr lang="pt-BR" altLang="pt-BR" sz="2400" dirty="0" smtClean="0"/>
          </a:p>
          <a:p>
            <a:pPr eaLnBrk="1" hangingPunct="1">
              <a:lnSpc>
                <a:spcPct val="90000"/>
              </a:lnSpc>
            </a:pPr>
            <a:r>
              <a:rPr lang="pt-BR" altLang="pt-BR" sz="2400" b="1" dirty="0" smtClean="0"/>
              <a:t>Estratégias:</a:t>
            </a:r>
            <a:r>
              <a:rPr lang="pt-BR" altLang="pt-BR" sz="2400" dirty="0" smtClean="0"/>
              <a:t> fixar corpos no espaço quadriculado, cortando a comunicação e controlando rigidamente o uso do </a:t>
            </a:r>
            <a:r>
              <a:rPr lang="pt-BR" altLang="pt-BR" sz="2400" dirty="0" smtClean="0"/>
              <a:t>tempo;</a:t>
            </a:r>
            <a:endParaRPr lang="pt-BR" altLang="pt-BR" sz="2400" dirty="0" smtClean="0"/>
          </a:p>
          <a:p>
            <a:pPr eaLnBrk="1" hangingPunct="1">
              <a:lnSpc>
                <a:spcPct val="90000"/>
              </a:lnSpc>
            </a:pPr>
            <a:r>
              <a:rPr lang="pt-BR" altLang="pt-BR" sz="2400" b="1" dirty="0" smtClean="0"/>
              <a:t>Recursos: </a:t>
            </a:r>
            <a:r>
              <a:rPr lang="pt-BR" altLang="pt-BR" sz="2400" dirty="0" smtClean="0"/>
              <a:t>vigilância hierárquica (</a:t>
            </a:r>
            <a:r>
              <a:rPr lang="pt-BR" altLang="pt-BR" sz="2400" dirty="0" err="1" smtClean="0">
                <a:solidFill>
                  <a:srgbClr val="FF0000"/>
                </a:solidFill>
              </a:rPr>
              <a:t>panoptismo</a:t>
            </a:r>
            <a:r>
              <a:rPr lang="pt-BR" altLang="pt-BR" sz="2400" dirty="0" smtClean="0"/>
              <a:t>), exame, </a:t>
            </a:r>
            <a:r>
              <a:rPr lang="pt-BR" altLang="pt-BR" sz="2400" dirty="0" smtClean="0"/>
              <a:t>sanção normalizadora;</a:t>
            </a:r>
            <a:endParaRPr lang="pt-BR" altLang="pt-BR" sz="2400" dirty="0" smtClean="0"/>
          </a:p>
          <a:p>
            <a:pPr eaLnBrk="1" hangingPunct="1">
              <a:lnSpc>
                <a:spcPct val="90000"/>
              </a:lnSpc>
            </a:pPr>
            <a:r>
              <a:rPr lang="pt-BR" altLang="pt-BR" sz="2400" b="1" dirty="0" smtClean="0"/>
              <a:t>Instituições</a:t>
            </a:r>
            <a:r>
              <a:rPr lang="pt-BR" altLang="pt-BR" sz="2400" dirty="0" smtClean="0"/>
              <a:t>: </a:t>
            </a:r>
            <a:r>
              <a:rPr lang="pt-BR" altLang="pt-BR" sz="2400" dirty="0" smtClean="0"/>
              <a:t>prisões, fábricas, escolas, quartéis, </a:t>
            </a:r>
            <a:r>
              <a:rPr lang="pt-BR" altLang="pt-BR" sz="2400" dirty="0" smtClean="0"/>
              <a:t>hospitais.</a:t>
            </a:r>
            <a:endParaRPr lang="pt-BR" altLang="pt-BR" sz="2400" dirty="0" smtClean="0"/>
          </a:p>
        </p:txBody>
      </p:sp>
      <p:sp>
        <p:nvSpPr>
          <p:cNvPr id="10244" name="AutoShape 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245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249" name="AutoShape 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1" name="AutoShape 1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0253" name="Picture 13" descr="1960-1%C2%BApri-mar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t="5287" r="4996" b="7729"/>
          <a:stretch>
            <a:fillRect/>
          </a:stretch>
        </p:blipFill>
        <p:spPr bwMode="auto">
          <a:xfrm>
            <a:off x="4932040" y="4005064"/>
            <a:ext cx="403225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1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panop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08701"/>
            <a:ext cx="2592411" cy="287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299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41928"/>
            <a:ext cx="3959671" cy="537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Picture 5" descr="ph_panoptiq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525" y="964114"/>
            <a:ext cx="2495551" cy="251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68319" cy="927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600" b="1" dirty="0" smtClean="0">
                <a:solidFill>
                  <a:srgbClr val="EAEAEA"/>
                </a:solidFill>
              </a:rPr>
              <a:t>PANÓTIPO</a:t>
            </a:r>
            <a:endParaRPr lang="pt-BR" altLang="pt-BR" sz="3600" b="1" dirty="0" smtClean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412875"/>
            <a:ext cx="8496300" cy="5111750"/>
          </a:xfrm>
          <a:noFill/>
          <a:ln/>
        </p:spPr>
        <p:txBody>
          <a:bodyPr>
            <a:normAutofit/>
          </a:bodyPr>
          <a:lstStyle/>
          <a:p>
            <a:pPr marL="355600" indent="-355600" algn="l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pt-BR" altLang="pt-BR" sz="2400" dirty="0" smtClean="0">
                <a:solidFill>
                  <a:schemeClr val="tx1"/>
                </a:solidFill>
              </a:rPr>
              <a:t>Efeitos: </a:t>
            </a:r>
          </a:p>
          <a:p>
            <a:pPr marL="901700" lvl="1" indent="-366713" algn="l">
              <a:lnSpc>
                <a:spcPct val="80000"/>
              </a:lnSpc>
              <a:buFontTx/>
              <a:buChar char="–"/>
            </a:pPr>
            <a:r>
              <a:rPr lang="pt-BR" altLang="pt-BR" sz="2000" dirty="0" smtClean="0">
                <a:solidFill>
                  <a:schemeClr val="tx1"/>
                </a:solidFill>
              </a:rPr>
              <a:t>Induz </a:t>
            </a:r>
            <a:r>
              <a:rPr lang="pt-BR" altLang="pt-BR" sz="2000" dirty="0">
                <a:solidFill>
                  <a:schemeClr val="tx1"/>
                </a:solidFill>
              </a:rPr>
              <a:t>um estado de visibilidade </a:t>
            </a:r>
            <a:r>
              <a:rPr lang="pt-BR" altLang="pt-BR" sz="2000" dirty="0" smtClean="0">
                <a:solidFill>
                  <a:schemeClr val="tx1"/>
                </a:solidFill>
              </a:rPr>
              <a:t>permanente;</a:t>
            </a:r>
          </a:p>
          <a:p>
            <a:pPr marL="901700" lvl="1" indent="-366713" algn="l">
              <a:lnSpc>
                <a:spcPct val="80000"/>
              </a:lnSpc>
              <a:buFontTx/>
              <a:buChar char="–"/>
            </a:pPr>
            <a:r>
              <a:rPr lang="pt-BR" altLang="pt-BR" sz="2000" dirty="0" smtClean="0">
                <a:solidFill>
                  <a:schemeClr val="tx1"/>
                </a:solidFill>
              </a:rPr>
              <a:t>Dissocia </a:t>
            </a:r>
            <a:r>
              <a:rPr lang="pt-BR" altLang="pt-BR" sz="2000" dirty="0" smtClean="0">
                <a:solidFill>
                  <a:schemeClr val="tx1"/>
                </a:solidFill>
              </a:rPr>
              <a:t>ver e ser </a:t>
            </a:r>
            <a:r>
              <a:rPr lang="pt-BR" altLang="pt-BR" sz="2000" dirty="0" smtClean="0">
                <a:solidFill>
                  <a:schemeClr val="tx1"/>
                </a:solidFill>
              </a:rPr>
              <a:t>visto;</a:t>
            </a:r>
            <a:endParaRPr lang="pt-BR" altLang="pt-BR" sz="2000" dirty="0" smtClean="0">
              <a:solidFill>
                <a:schemeClr val="tx1"/>
              </a:solidFill>
            </a:endParaRPr>
          </a:p>
          <a:p>
            <a:pPr marL="901700" lvl="1" indent="-366713" algn="l">
              <a:lnSpc>
                <a:spcPct val="80000"/>
              </a:lnSpc>
              <a:buFontTx/>
              <a:buChar char="–"/>
            </a:pPr>
            <a:r>
              <a:rPr lang="pt-BR" altLang="pt-BR" sz="2000" dirty="0" smtClean="0">
                <a:solidFill>
                  <a:schemeClr val="tx1"/>
                </a:solidFill>
              </a:rPr>
              <a:t>Induz os efeitos desejáveis sem </a:t>
            </a:r>
            <a:r>
              <a:rPr lang="pt-BR" altLang="pt-BR" sz="2000" dirty="0" smtClean="0">
                <a:solidFill>
                  <a:schemeClr val="tx1"/>
                </a:solidFill>
              </a:rPr>
              <a:t>uso constante </a:t>
            </a:r>
            <a:r>
              <a:rPr lang="pt-BR" altLang="pt-BR" sz="2000" dirty="0" smtClean="0">
                <a:solidFill>
                  <a:schemeClr val="tx1"/>
                </a:solidFill>
              </a:rPr>
              <a:t>de </a:t>
            </a:r>
            <a:r>
              <a:rPr lang="pt-BR" altLang="pt-BR" sz="2000" dirty="0" smtClean="0">
                <a:solidFill>
                  <a:schemeClr val="tx1"/>
                </a:solidFill>
              </a:rPr>
              <a:t>força;</a:t>
            </a:r>
            <a:endParaRPr lang="pt-BR" altLang="pt-BR" sz="2000" dirty="0" smtClean="0">
              <a:solidFill>
                <a:schemeClr val="tx1"/>
              </a:solidFill>
            </a:endParaRPr>
          </a:p>
          <a:p>
            <a:pPr marL="901700" lvl="1" indent="-366713" algn="l">
              <a:lnSpc>
                <a:spcPct val="80000"/>
              </a:lnSpc>
              <a:buFontTx/>
              <a:buChar char="–"/>
            </a:pPr>
            <a:r>
              <a:rPr lang="pt-BR" altLang="pt-BR" sz="2000" dirty="0" smtClean="0">
                <a:solidFill>
                  <a:schemeClr val="tx1"/>
                </a:solidFill>
              </a:rPr>
              <a:t>Sujeitos retomam limitações por conta própria (o rei está em cada um</a:t>
            </a:r>
            <a:r>
              <a:rPr lang="pt-BR" altLang="pt-BR" sz="2000" dirty="0" smtClean="0">
                <a:solidFill>
                  <a:schemeClr val="tx1"/>
                </a:solidFill>
              </a:rPr>
              <a:t>).</a:t>
            </a:r>
          </a:p>
          <a:p>
            <a:pPr marL="901700" lvl="1" indent="-366713" algn="l">
              <a:lnSpc>
                <a:spcPct val="80000"/>
              </a:lnSpc>
              <a:buFontTx/>
              <a:buChar char="–"/>
            </a:pPr>
            <a:endParaRPr lang="pt-BR" altLang="pt-BR" sz="2000" dirty="0" smtClean="0">
              <a:solidFill>
                <a:schemeClr val="tx1"/>
              </a:solidFill>
            </a:endParaRPr>
          </a:p>
          <a:p>
            <a:pPr marL="355600" indent="-355600" algn="l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pt-BR" altLang="pt-BR" sz="2400" dirty="0" smtClean="0">
                <a:solidFill>
                  <a:schemeClr val="tx1"/>
                </a:solidFill>
              </a:rPr>
              <a:t>Diagrama ideal do poder disciplinar</a:t>
            </a:r>
            <a:r>
              <a:rPr lang="pt-BR" altLang="pt-BR" sz="2400" dirty="0" smtClean="0">
                <a:solidFill>
                  <a:schemeClr val="tx1"/>
                </a:solidFill>
              </a:rPr>
              <a:t>;</a:t>
            </a:r>
          </a:p>
          <a:p>
            <a:pPr marL="355600" indent="-355600" algn="l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endParaRPr lang="pt-BR" altLang="pt-BR" sz="2400" dirty="0" smtClean="0">
              <a:solidFill>
                <a:schemeClr val="tx1"/>
              </a:solidFill>
            </a:endParaRPr>
          </a:p>
          <a:p>
            <a:pPr marL="355600" indent="-355600" algn="l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pt-BR" altLang="pt-BR" sz="2400" dirty="0" smtClean="0">
                <a:solidFill>
                  <a:schemeClr val="tx1"/>
                </a:solidFill>
              </a:rPr>
              <a:t>Aperfeiçoa exercício do poder</a:t>
            </a:r>
          </a:p>
          <a:p>
            <a:pPr marL="901700" lvl="1" indent="-366713" algn="l">
              <a:lnSpc>
                <a:spcPct val="80000"/>
              </a:lnSpc>
              <a:buFontTx/>
              <a:buChar char="–"/>
            </a:pPr>
            <a:r>
              <a:rPr lang="pt-BR" altLang="pt-BR" sz="2000" dirty="0" smtClean="0">
                <a:solidFill>
                  <a:schemeClr val="tx1"/>
                </a:solidFill>
              </a:rPr>
              <a:t>Economia: poucos exercem poder sobre muitos</a:t>
            </a:r>
          </a:p>
          <a:p>
            <a:pPr marL="901700" lvl="1" indent="-366713" algn="l">
              <a:lnSpc>
                <a:spcPct val="80000"/>
              </a:lnSpc>
              <a:buFontTx/>
              <a:buChar char="–"/>
            </a:pPr>
            <a:r>
              <a:rPr lang="pt-BR" altLang="pt-BR" sz="2000" dirty="0" smtClean="0">
                <a:solidFill>
                  <a:schemeClr val="tx1"/>
                </a:solidFill>
              </a:rPr>
              <a:t>Intervenções preventivas</a:t>
            </a:r>
          </a:p>
          <a:p>
            <a:pPr marL="901700" lvl="1" indent="-366713" algn="l">
              <a:lnSpc>
                <a:spcPct val="80000"/>
              </a:lnSpc>
              <a:buFontTx/>
              <a:buChar char="–"/>
            </a:pPr>
            <a:r>
              <a:rPr lang="pt-BR" altLang="pt-BR" sz="2000" dirty="0" smtClean="0">
                <a:solidFill>
                  <a:schemeClr val="tx1"/>
                </a:solidFill>
              </a:rPr>
              <a:t>Exercício espontâneo</a:t>
            </a:r>
          </a:p>
          <a:p>
            <a:pPr marL="901700" lvl="1" indent="-366713" algn="l">
              <a:lnSpc>
                <a:spcPct val="80000"/>
              </a:lnSpc>
              <a:buFontTx/>
              <a:buChar char="–"/>
            </a:pPr>
            <a:r>
              <a:rPr lang="pt-BR" altLang="pt-BR" sz="2000" dirty="0" smtClean="0">
                <a:solidFill>
                  <a:schemeClr val="tx1"/>
                </a:solidFill>
              </a:rPr>
              <a:t>Por meio do corpo, atinge a alma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68319" cy="927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600" b="1" dirty="0" smtClean="0">
                <a:solidFill>
                  <a:srgbClr val="EAEAEA"/>
                </a:solidFill>
              </a:rPr>
              <a:t>PANÓTIPO</a:t>
            </a:r>
            <a:endParaRPr lang="pt-BR" altLang="pt-BR" sz="3600" b="1" dirty="0" smtClean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93666"/>
              </p:ext>
            </p:extLst>
          </p:nvPr>
        </p:nvGraphicFramePr>
        <p:xfrm>
          <a:off x="684213" y="1497013"/>
          <a:ext cx="7775575" cy="3373440"/>
        </p:xfrm>
        <a:graphic>
          <a:graphicData uri="http://schemas.openxmlformats.org/drawingml/2006/table">
            <a:tbl>
              <a:tblPr/>
              <a:tblGrid>
                <a:gridCol w="3887787"/>
                <a:gridCol w="3887788"/>
              </a:tblGrid>
              <a:tr h="427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Poder soberano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292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Poder disciplinar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2929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Quebra as forças do corpo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Maximiza a força de trabalho e minimiza a força política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Obediência negativa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Obediência positiva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Destrói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Extrai bens e riquezas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Extrai tempo e trabalho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Luz sobre o corpo do rei 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Luz sobre os sujeitos infames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Punição: vingança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Punição: corretivo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55993" cy="9271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600" b="1" dirty="0" smtClean="0">
                <a:solidFill>
                  <a:srgbClr val="EAEAEA"/>
                </a:solidFill>
              </a:rPr>
              <a:t>PODER: SOBERANO x DISCIPLINAR</a:t>
            </a:r>
            <a:endParaRPr lang="pt-BR" altLang="pt-BR" sz="3600" b="1" dirty="0" smtClean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wp2TzVKH92A/TvCS8Ba5rSI/AAAAAAAAEEg/JAGZ-RUChAE/s1600/michel-fouc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26281"/>
            <a:ext cx="3275856" cy="3131719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231900" dist="1384300" dir="21540000" sx="42000" sy="42000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980728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Constantia" pitchFamily="18" charset="0"/>
                <a:cs typeface="Times New Roman" pitchFamily="18" charset="0"/>
              </a:rPr>
              <a:t> Nasceu </a:t>
            </a:r>
            <a:r>
              <a:rPr lang="pt-BR" sz="2400" dirty="0" smtClean="0">
                <a:latin typeface="Constantia" pitchFamily="18" charset="0"/>
                <a:cs typeface="Times New Roman" pitchFamily="18" charset="0"/>
              </a:rPr>
              <a:t>em 1926 na cidade de </a:t>
            </a:r>
            <a:r>
              <a:rPr lang="pt-BR" sz="2400" dirty="0" err="1" smtClean="0">
                <a:latin typeface="Constantia" pitchFamily="18" charset="0"/>
                <a:cs typeface="Times New Roman" pitchFamily="18" charset="0"/>
              </a:rPr>
              <a:t>Poitiers</a:t>
            </a:r>
            <a:r>
              <a:rPr lang="pt-BR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latin typeface="Constantia" pitchFamily="18" charset="0"/>
                <a:cs typeface="Times New Roman" pitchFamily="18" charset="0"/>
              </a:rPr>
              <a:t>na França;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Constantia" pitchFamily="18" charset="0"/>
                <a:cs typeface="Times New Roman" pitchFamily="18" charset="0"/>
              </a:rPr>
              <a:t> Se </a:t>
            </a:r>
            <a:r>
              <a:rPr lang="pt-BR" sz="2400" dirty="0" smtClean="0">
                <a:latin typeface="Constantia" pitchFamily="18" charset="0"/>
                <a:cs typeface="Times New Roman" pitchFamily="18" charset="0"/>
              </a:rPr>
              <a:t>diplomou em psicologia e filosofia;</a:t>
            </a:r>
            <a:endParaRPr lang="pt-BR" sz="2400" dirty="0" smtClean="0">
              <a:solidFill>
                <a:prstClr val="black"/>
              </a:solidFill>
              <a:latin typeface="Constantia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Constantia" pitchFamily="18" charset="0"/>
              </a:rPr>
              <a:t> Em </a:t>
            </a:r>
            <a:r>
              <a:rPr lang="pt-BR" sz="2400" dirty="0" smtClean="0">
                <a:latin typeface="Constantia" pitchFamily="18" charset="0"/>
              </a:rPr>
              <a:t>1948, após uma tentativa de suicídio, iniciou um tratamento </a:t>
            </a:r>
            <a:r>
              <a:rPr lang="pt-BR" sz="2400" dirty="0" smtClean="0">
                <a:latin typeface="Constantia" pitchFamily="18" charset="0"/>
              </a:rPr>
              <a:t>psiquiátrico </a:t>
            </a:r>
            <a:r>
              <a:rPr lang="pt-BR" sz="2400" dirty="0" smtClean="0">
                <a:latin typeface="Constantia" pitchFamily="18" charset="0"/>
              </a:rPr>
              <a:t>e entrou em contato com a psicologia, a psiquiatria e a psicanálise;</a:t>
            </a:r>
            <a:endParaRPr lang="pt-BR" sz="2400" dirty="0" smtClean="0">
              <a:latin typeface="Constantia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Constantia" pitchFamily="18" charset="0"/>
              </a:rPr>
              <a:t> Seu trabalho desenvolveu-se dentro do chamado pós-estruturalismo;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Constantia" pitchFamily="18" charset="0"/>
              </a:rPr>
              <a:t> Morreu </a:t>
            </a:r>
            <a:r>
              <a:rPr lang="pt-BR" sz="2400" dirty="0" smtClean="0">
                <a:latin typeface="Constantia" pitchFamily="18" charset="0"/>
              </a:rPr>
              <a:t>em junho de 1984, em função de complicações provocadas pela  AIDS.</a:t>
            </a:r>
            <a:endParaRPr lang="pt-BR" sz="2400" dirty="0">
              <a:latin typeface="Constantia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987824" y="0"/>
            <a:ext cx="22676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4400" b="1" dirty="0" smtClean="0">
                <a:solidFill>
                  <a:schemeClr val="bg1"/>
                </a:solidFill>
                <a:latin typeface="Calibri" pitchFamily="34" charset="0"/>
              </a:rPr>
              <a:t>Biografia</a:t>
            </a:r>
            <a:endParaRPr lang="pt-BR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231900" dist="1384300" dir="21540000" sx="42000" sy="42000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1916832"/>
            <a:ext cx="5328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/>
              <a:t>Vontade </a:t>
            </a:r>
            <a:r>
              <a:rPr lang="pt-BR" sz="3200" b="1" dirty="0"/>
              <a:t>de saber (1976)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O uso dos prazeres (1984)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O Cuidado de Si (1984)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Os prazeres da carne (não publicado até 2014)</a:t>
            </a:r>
          </a:p>
          <a:p>
            <a:endParaRPr lang="pt-BR" sz="2000" b="1" dirty="0">
              <a:latin typeface="Constantia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Calibri" pitchFamily="34" charset="0"/>
              </a:rPr>
              <a:t>História da Sexualidade</a:t>
            </a:r>
            <a:endParaRPr lang="pt-BR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436096" y="1412776"/>
            <a:ext cx="3360979" cy="5092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6153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231900" dist="1384300" dir="21540000" sx="42000" sy="42000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latin typeface="Calibri" pitchFamily="34" charset="0"/>
              </a:rPr>
              <a:t>Vontade de saber (1976)</a:t>
            </a:r>
            <a:endParaRPr lang="pt-BR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1340768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3200" dirty="0" smtClean="0"/>
              <a:t>Família </a:t>
            </a:r>
            <a:r>
              <a:rPr lang="pt-BR" altLang="pt-BR" sz="3200" dirty="0"/>
              <a:t>Conjugal </a:t>
            </a:r>
            <a:r>
              <a:rPr lang="pt-BR" altLang="pt-BR" sz="3200" dirty="0" smtClean="0"/>
              <a:t>Burguesa;</a:t>
            </a:r>
            <a:endParaRPr lang="pt-BR" altLang="pt-B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3200" dirty="0"/>
              <a:t>Silêncio sobre o </a:t>
            </a:r>
            <a:r>
              <a:rPr lang="pt-BR" altLang="pt-BR" sz="3200" dirty="0" smtClean="0"/>
              <a:t>prazer;</a:t>
            </a:r>
            <a:endParaRPr lang="pt-BR" altLang="pt-B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3200" dirty="0"/>
              <a:t>Puritanismo </a:t>
            </a:r>
            <a:r>
              <a:rPr lang="pt-BR" altLang="pt-BR" sz="3200" dirty="0" smtClean="0"/>
              <a:t>Moderno: interdição</a:t>
            </a:r>
            <a:r>
              <a:rPr lang="pt-BR" altLang="pt-BR" sz="3200" dirty="0"/>
              <a:t>, inexistência </a:t>
            </a:r>
            <a:r>
              <a:rPr lang="pt-BR" altLang="pt-BR" sz="3200" dirty="0" smtClean="0"/>
              <a:t>mutismo;</a:t>
            </a:r>
            <a:endParaRPr lang="pt-BR" altLang="pt-B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3200" dirty="0"/>
              <a:t>Moralidade de aparência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3200" dirty="0" smtClean="0"/>
              <a:t>Poder–Saber–Sexualidade: repressão </a:t>
            </a:r>
            <a:r>
              <a:rPr lang="pt-BR" altLang="pt-BR" sz="3200" dirty="0"/>
              <a:t>sexual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3200" dirty="0"/>
              <a:t>Vontade de </a:t>
            </a:r>
            <a:r>
              <a:rPr lang="pt-BR" altLang="pt-BR" sz="3200" dirty="0" smtClean="0"/>
              <a:t>saber–verdade: colocação </a:t>
            </a:r>
            <a:r>
              <a:rPr lang="pt-BR" altLang="pt-BR" sz="3200" dirty="0"/>
              <a:t>do sexo em discurso</a:t>
            </a: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1538298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2088"/>
            <a:ext cx="8229600" cy="1143000"/>
          </a:xfrm>
        </p:spPr>
        <p:txBody>
          <a:bodyPr/>
          <a:lstStyle/>
          <a:p>
            <a:r>
              <a:rPr lang="pt-BR" altLang="pt-BR" dirty="0" smtClean="0"/>
              <a:t>Hipótese </a:t>
            </a:r>
            <a:r>
              <a:rPr lang="pt-BR" altLang="pt-BR" dirty="0"/>
              <a:t>repressiva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r>
              <a:rPr lang="pt-BR" altLang="pt-BR" sz="2800" dirty="0"/>
              <a:t>Incitação aos Discursos:</a:t>
            </a:r>
          </a:p>
          <a:p>
            <a:pPr lvl="1"/>
            <a:r>
              <a:rPr lang="pt-BR" altLang="pt-BR" sz="2400" dirty="0" smtClean="0"/>
              <a:t>Censura </a:t>
            </a:r>
            <a:r>
              <a:rPr lang="pt-BR" altLang="pt-BR" sz="2400" dirty="0"/>
              <a:t>ao </a:t>
            </a:r>
            <a:r>
              <a:rPr lang="pt-BR" altLang="pt-BR" sz="2400" dirty="0" smtClean="0"/>
              <a:t>sexo;</a:t>
            </a:r>
            <a:endParaRPr lang="pt-BR" altLang="pt-BR" sz="2400" dirty="0"/>
          </a:p>
          <a:p>
            <a:pPr lvl="1"/>
            <a:r>
              <a:rPr lang="pt-BR" altLang="pt-BR" sz="2400" dirty="0" smtClean="0"/>
              <a:t>Confissão;</a:t>
            </a:r>
            <a:endParaRPr lang="pt-BR" altLang="pt-BR" sz="2400" dirty="0"/>
          </a:p>
          <a:p>
            <a:pPr lvl="1"/>
            <a:r>
              <a:rPr lang="pt-BR" altLang="pt-BR" sz="2400" dirty="0" smtClean="0"/>
              <a:t>Manual sexual;</a:t>
            </a:r>
            <a:endParaRPr lang="pt-BR" altLang="pt-BR" sz="2400" dirty="0"/>
          </a:p>
          <a:p>
            <a:r>
              <a:rPr lang="pt-BR" altLang="pt-BR" sz="2800" dirty="0"/>
              <a:t>Controle do Desejo </a:t>
            </a:r>
            <a:r>
              <a:rPr lang="pt-BR" altLang="pt-BR" sz="2800" dirty="0" smtClean="0"/>
              <a:t>sexual;</a:t>
            </a:r>
            <a:endParaRPr lang="pt-BR" altLang="pt-BR" sz="2800" dirty="0"/>
          </a:p>
          <a:p>
            <a:r>
              <a:rPr lang="pt-BR" altLang="pt-BR" sz="2800" dirty="0"/>
              <a:t>Inexistência da Sexualidade </a:t>
            </a:r>
            <a:r>
              <a:rPr lang="pt-BR" altLang="pt-BR" sz="2800" dirty="0" smtClean="0"/>
              <a:t>Infantil;</a:t>
            </a:r>
            <a:endParaRPr lang="pt-BR" altLang="pt-BR" sz="2800" dirty="0"/>
          </a:p>
          <a:p>
            <a:r>
              <a:rPr lang="pt-BR" altLang="pt-BR" sz="2800" dirty="0"/>
              <a:t>Higiene e saúde da sexualidade do </a:t>
            </a:r>
            <a:r>
              <a:rPr lang="pt-BR" altLang="pt-BR" sz="2800" dirty="0" smtClean="0"/>
              <a:t>adolescente;</a:t>
            </a:r>
            <a:endParaRPr lang="pt-BR" altLang="pt-BR" sz="2800" dirty="0"/>
          </a:p>
          <a:p>
            <a:r>
              <a:rPr lang="pt-BR" altLang="pt-BR" sz="2800" dirty="0" smtClean="0"/>
              <a:t>Genealogia-Psiquiatria.</a:t>
            </a:r>
            <a:endParaRPr lang="pt-BR" altLang="pt-BR" sz="2800" dirty="0"/>
          </a:p>
          <a:p>
            <a:endParaRPr lang="pt-BR" alt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231900" dist="1384300" dir="21540000" sx="42000" sy="42000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latin typeface="Calibri" pitchFamily="34" charset="0"/>
              </a:rPr>
              <a:t>Vontade de saber (1976)</a:t>
            </a:r>
            <a:endParaRPr lang="pt-BR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pt-BR" altLang="pt-BR" dirty="0"/>
              <a:t>O Dispositivo da sexualidade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r>
              <a:rPr lang="pt-BR" altLang="pt-BR" sz="2800" dirty="0"/>
              <a:t>Controle e poder sobre o </a:t>
            </a:r>
            <a:r>
              <a:rPr lang="pt-BR" altLang="pt-BR" sz="2800" dirty="0" smtClean="0"/>
              <a:t>sexo: </a:t>
            </a:r>
            <a:r>
              <a:rPr lang="pt-BR" altLang="pt-BR" sz="2800" dirty="0"/>
              <a:t>articulação entre instinto e desejo</a:t>
            </a:r>
            <a:r>
              <a:rPr lang="pt-BR" altLang="pt-BR" sz="2800" dirty="0" smtClean="0"/>
              <a:t>.</a:t>
            </a:r>
          </a:p>
          <a:p>
            <a:endParaRPr lang="pt-BR" altLang="pt-BR" sz="2800" dirty="0"/>
          </a:p>
          <a:p>
            <a:r>
              <a:rPr lang="pt-BR" altLang="pt-BR" sz="2800" dirty="0"/>
              <a:t> </a:t>
            </a:r>
            <a:r>
              <a:rPr lang="pt-BR" altLang="pt-BR" sz="2800" dirty="0" smtClean="0"/>
              <a:t>Lei </a:t>
            </a:r>
            <a:r>
              <a:rPr lang="pt-BR" altLang="pt-BR" sz="2800" dirty="0"/>
              <a:t>–</a:t>
            </a:r>
            <a:r>
              <a:rPr lang="pt-BR" altLang="pt-BR" sz="2800" dirty="0" smtClean="0"/>
              <a:t> jurídico; Discurso – desejo</a:t>
            </a:r>
            <a:r>
              <a:rPr lang="pt-BR" altLang="pt-BR" sz="2800" dirty="0"/>
              <a:t>:</a:t>
            </a:r>
          </a:p>
          <a:p>
            <a:pPr lvl="1"/>
            <a:r>
              <a:rPr lang="pt-BR" altLang="pt-BR" sz="2400" dirty="0" smtClean="0"/>
              <a:t>relação negativa (estabelecimento </a:t>
            </a:r>
            <a:r>
              <a:rPr lang="pt-BR" altLang="pt-BR" sz="2400" dirty="0"/>
              <a:t>do poder</a:t>
            </a:r>
            <a:r>
              <a:rPr lang="pt-BR" altLang="pt-BR" sz="2400" dirty="0" smtClean="0"/>
              <a:t>);</a:t>
            </a:r>
            <a:endParaRPr lang="pt-BR" altLang="pt-BR" sz="2400" dirty="0"/>
          </a:p>
          <a:p>
            <a:pPr lvl="1"/>
            <a:r>
              <a:rPr lang="pt-BR" altLang="pt-BR" sz="2400" dirty="0" smtClean="0"/>
              <a:t>instância </a:t>
            </a:r>
            <a:r>
              <a:rPr lang="pt-BR" altLang="pt-BR" sz="2400" dirty="0"/>
              <a:t>da regra </a:t>
            </a:r>
            <a:r>
              <a:rPr lang="pt-BR" altLang="pt-BR" sz="2400" dirty="0" smtClean="0"/>
              <a:t>(o poder </a:t>
            </a:r>
            <a:r>
              <a:rPr lang="pt-BR" altLang="pt-BR" sz="2400" dirty="0"/>
              <a:t>dita a lei</a:t>
            </a:r>
            <a:r>
              <a:rPr lang="pt-BR" altLang="pt-BR" sz="2400" dirty="0" smtClean="0"/>
              <a:t>);</a:t>
            </a:r>
            <a:endParaRPr lang="pt-BR" altLang="pt-BR" sz="2400" dirty="0"/>
          </a:p>
          <a:p>
            <a:pPr lvl="1"/>
            <a:r>
              <a:rPr lang="pt-BR" altLang="pt-BR" sz="2400" dirty="0" smtClean="0"/>
              <a:t>ciclo </a:t>
            </a:r>
            <a:r>
              <a:rPr lang="pt-BR" altLang="pt-BR" sz="2400" dirty="0"/>
              <a:t>da </a:t>
            </a:r>
            <a:r>
              <a:rPr lang="pt-BR" altLang="pt-BR" sz="2400" dirty="0" smtClean="0"/>
              <a:t>interdição (</a:t>
            </a:r>
            <a:r>
              <a:rPr lang="pt-BR" altLang="pt-BR" sz="2400" dirty="0"/>
              <a:t>negação do sexo</a:t>
            </a:r>
            <a:r>
              <a:rPr lang="pt-BR" altLang="pt-BR" sz="2400" dirty="0" smtClean="0"/>
              <a:t>);</a:t>
            </a:r>
            <a:endParaRPr lang="pt-BR" altLang="pt-BR" sz="2400" dirty="0"/>
          </a:p>
          <a:p>
            <a:pPr lvl="1"/>
            <a:r>
              <a:rPr lang="pt-BR" altLang="pt-BR" sz="2400" dirty="0" smtClean="0"/>
              <a:t>lógica </a:t>
            </a:r>
            <a:r>
              <a:rPr lang="pt-BR" altLang="pt-BR" sz="2400" dirty="0"/>
              <a:t>da </a:t>
            </a:r>
            <a:r>
              <a:rPr lang="pt-BR" altLang="pt-BR" sz="2400" dirty="0" smtClean="0"/>
              <a:t>censura (mutismo </a:t>
            </a:r>
            <a:r>
              <a:rPr lang="pt-BR" altLang="pt-BR" sz="2400" dirty="0"/>
              <a:t>e inexistência</a:t>
            </a:r>
            <a:r>
              <a:rPr lang="pt-BR" altLang="pt-BR" sz="2400" dirty="0" smtClean="0"/>
              <a:t>);</a:t>
            </a:r>
            <a:endParaRPr lang="pt-BR" altLang="pt-BR" sz="2400" dirty="0"/>
          </a:p>
          <a:p>
            <a:pPr lvl="1"/>
            <a:r>
              <a:rPr lang="pt-BR" altLang="pt-BR" sz="2400" dirty="0" smtClean="0"/>
              <a:t>unidade </a:t>
            </a:r>
            <a:r>
              <a:rPr lang="pt-BR" altLang="pt-BR" sz="2400" dirty="0"/>
              <a:t>do </a:t>
            </a:r>
            <a:r>
              <a:rPr lang="pt-BR" altLang="pt-BR" sz="2400" dirty="0" smtClean="0"/>
              <a:t>dispositivo: </a:t>
            </a:r>
            <a:r>
              <a:rPr lang="pt-BR" altLang="pt-BR" sz="2400" dirty="0"/>
              <a:t>sujeito </a:t>
            </a:r>
            <a:r>
              <a:rPr lang="pt-BR" altLang="pt-BR" sz="2400" dirty="0" smtClean="0"/>
              <a:t>sujeitado.</a:t>
            </a:r>
            <a:endParaRPr lang="pt-BR" altLang="pt-BR" sz="2400" dirty="0"/>
          </a:p>
          <a:p>
            <a:endParaRPr lang="pt-BR" alt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231900" dist="1384300" dir="21540000" sx="42000" sy="42000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latin typeface="Calibri" pitchFamily="34" charset="0"/>
              </a:rPr>
              <a:t>Vontade de saber (1976)</a:t>
            </a:r>
            <a:endParaRPr lang="pt-BR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3561"/>
            <a:ext cx="8229600" cy="1143000"/>
          </a:xfrm>
        </p:spPr>
        <p:txBody>
          <a:bodyPr/>
          <a:lstStyle/>
          <a:p>
            <a:r>
              <a:rPr lang="pt-BR" altLang="pt-BR" dirty="0"/>
              <a:t>Domínio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 sz="2800" dirty="0" smtClean="0"/>
              <a:t>Corpo </a:t>
            </a:r>
            <a:r>
              <a:rPr lang="pt-BR" altLang="pt-BR" sz="2800" dirty="0"/>
              <a:t>da </a:t>
            </a:r>
            <a:r>
              <a:rPr lang="pt-BR" altLang="pt-BR" sz="2800" dirty="0" smtClean="0"/>
              <a:t>mulher: fecundidade</a:t>
            </a:r>
            <a:r>
              <a:rPr lang="pt-BR" altLang="pt-BR" sz="2800" dirty="0"/>
              <a:t>, família e </a:t>
            </a:r>
            <a:r>
              <a:rPr lang="pt-BR" altLang="pt-BR" sz="2800" dirty="0" smtClean="0"/>
              <a:t>educação;</a:t>
            </a:r>
            <a:endParaRPr lang="pt-BR" altLang="pt-BR" sz="2800" dirty="0"/>
          </a:p>
          <a:p>
            <a:pPr algn="just">
              <a:lnSpc>
                <a:spcPct val="90000"/>
              </a:lnSpc>
            </a:pPr>
            <a:r>
              <a:rPr lang="pt-BR" altLang="pt-BR" sz="2800" dirty="0" err="1"/>
              <a:t>Pedagogização</a:t>
            </a:r>
            <a:r>
              <a:rPr lang="pt-BR" altLang="pt-BR" sz="2800" dirty="0"/>
              <a:t> do sexo da </a:t>
            </a:r>
            <a:r>
              <a:rPr lang="pt-BR" altLang="pt-BR" sz="2800" dirty="0" smtClean="0"/>
              <a:t>criança: </a:t>
            </a:r>
            <a:r>
              <a:rPr lang="pt-BR" altLang="pt-BR" sz="2800" dirty="0"/>
              <a:t>controle da sexualidade </a:t>
            </a:r>
            <a:r>
              <a:rPr lang="pt-BR" altLang="pt-BR" sz="2800" dirty="0" smtClean="0"/>
              <a:t>infantil;</a:t>
            </a:r>
            <a:endParaRPr lang="pt-BR" altLang="pt-BR" sz="2800" dirty="0"/>
          </a:p>
          <a:p>
            <a:pPr algn="just">
              <a:lnSpc>
                <a:spcPct val="90000"/>
              </a:lnSpc>
            </a:pPr>
            <a:r>
              <a:rPr lang="pt-BR" altLang="pt-BR" sz="2800" dirty="0" err="1"/>
              <a:t>Psiquiatrização</a:t>
            </a:r>
            <a:r>
              <a:rPr lang="pt-BR" altLang="pt-BR" sz="2800" dirty="0"/>
              <a:t> do prazer </a:t>
            </a:r>
            <a:r>
              <a:rPr lang="pt-BR" altLang="pt-BR" sz="2800" dirty="0" smtClean="0"/>
              <a:t>perverso: anomalias sexuais;</a:t>
            </a:r>
            <a:endParaRPr lang="pt-BR" altLang="pt-BR" sz="2800" dirty="0"/>
          </a:p>
          <a:p>
            <a:pPr algn="just">
              <a:lnSpc>
                <a:spcPct val="90000"/>
              </a:lnSpc>
            </a:pPr>
            <a:r>
              <a:rPr lang="pt-BR" altLang="pt-BR" sz="2800" dirty="0"/>
              <a:t>Saber sexual: mulher histérica, a masturbação infantil</a:t>
            </a:r>
            <a:r>
              <a:rPr lang="pt-BR" altLang="pt-BR" sz="2800" dirty="0" smtClean="0"/>
              <a:t>, casal </a:t>
            </a:r>
            <a:r>
              <a:rPr lang="pt-BR" altLang="pt-BR" sz="2800" dirty="0"/>
              <a:t>malthusiano, o adulto </a:t>
            </a:r>
            <a:r>
              <a:rPr lang="pt-BR" altLang="pt-BR" sz="2800" dirty="0" smtClean="0"/>
              <a:t>perverso;</a:t>
            </a:r>
            <a:endParaRPr lang="pt-BR" altLang="pt-BR" sz="2800" dirty="0"/>
          </a:p>
          <a:p>
            <a:pPr algn="just">
              <a:lnSpc>
                <a:spcPct val="90000"/>
              </a:lnSpc>
            </a:pPr>
            <a:r>
              <a:rPr lang="pt-BR" altLang="pt-BR" sz="2800" dirty="0" smtClean="0"/>
              <a:t>Domínio: </a:t>
            </a:r>
            <a:r>
              <a:rPr lang="pt-BR" altLang="pt-BR" sz="2800" dirty="0"/>
              <a:t>força do </a:t>
            </a:r>
            <a:r>
              <a:rPr lang="pt-BR" altLang="pt-BR" sz="2800" dirty="0" smtClean="0"/>
              <a:t>trabalho contra </a:t>
            </a:r>
            <a:r>
              <a:rPr lang="pt-BR" altLang="pt-BR" sz="2800" dirty="0"/>
              <a:t>desperdício de </a:t>
            </a:r>
            <a:r>
              <a:rPr lang="pt-BR" altLang="pt-BR" sz="2800" dirty="0" smtClean="0"/>
              <a:t>energia.</a:t>
            </a:r>
            <a:endParaRPr lang="pt-BR" alt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231900" dist="1384300" dir="21540000" sx="42000" sy="42000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latin typeface="Calibri" pitchFamily="34" charset="0"/>
              </a:rPr>
              <a:t>Vontade de saber (1976)</a:t>
            </a:r>
            <a:endParaRPr lang="pt-BR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altLang="pt-BR" sz="4000" dirty="0"/>
              <a:t>Vida e Morte</a:t>
            </a:r>
            <a:br>
              <a:rPr lang="pt-BR" altLang="pt-BR" sz="4000" dirty="0"/>
            </a:br>
            <a:endParaRPr lang="pt-BR" altLang="pt-BR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pt-BR" altLang="pt-BR" sz="2800" dirty="0" smtClean="0"/>
              <a:t>Antiguidade: </a:t>
            </a:r>
            <a:r>
              <a:rPr lang="pt-BR" altLang="pt-BR" sz="2800" dirty="0"/>
              <a:t>Rei </a:t>
            </a:r>
            <a:r>
              <a:rPr lang="pt-BR" altLang="pt-BR" sz="2800" dirty="0" smtClean="0"/>
              <a:t>(pater </a:t>
            </a:r>
            <a:r>
              <a:rPr lang="pt-BR" altLang="pt-BR" sz="2800" dirty="0"/>
              <a:t>família</a:t>
            </a:r>
            <a:r>
              <a:rPr lang="pt-BR" altLang="pt-BR" sz="2800" dirty="0" smtClean="0"/>
              <a:t>) detinha </a:t>
            </a:r>
            <a:r>
              <a:rPr lang="pt-BR" altLang="pt-BR" sz="2800" dirty="0"/>
              <a:t>o poder sobre a vida e </a:t>
            </a:r>
            <a:r>
              <a:rPr lang="pt-BR" altLang="pt-BR" sz="2800" dirty="0" smtClean="0"/>
              <a:t>morte;</a:t>
            </a:r>
          </a:p>
          <a:p>
            <a:pPr algn="just">
              <a:lnSpc>
                <a:spcPct val="80000"/>
              </a:lnSpc>
            </a:pPr>
            <a:endParaRPr lang="pt-BR" altLang="pt-BR" sz="2800" dirty="0"/>
          </a:p>
          <a:p>
            <a:pPr algn="just">
              <a:lnSpc>
                <a:spcPct val="80000"/>
              </a:lnSpc>
            </a:pPr>
            <a:r>
              <a:rPr lang="pt-BR" altLang="pt-BR" sz="2800" dirty="0"/>
              <a:t>Idade </a:t>
            </a:r>
            <a:r>
              <a:rPr lang="pt-BR" altLang="pt-BR" sz="2800" dirty="0" smtClean="0"/>
              <a:t>Média: </a:t>
            </a:r>
            <a:r>
              <a:rPr lang="pt-BR" altLang="pt-BR" sz="2800" dirty="0"/>
              <a:t>Igreja e </a:t>
            </a:r>
            <a:r>
              <a:rPr lang="pt-BR" altLang="pt-BR" sz="2800" dirty="0" smtClean="0"/>
              <a:t>Rei;</a:t>
            </a:r>
          </a:p>
          <a:p>
            <a:pPr algn="just">
              <a:lnSpc>
                <a:spcPct val="80000"/>
              </a:lnSpc>
            </a:pPr>
            <a:endParaRPr lang="pt-BR" altLang="pt-BR" sz="2800" dirty="0"/>
          </a:p>
          <a:p>
            <a:pPr algn="just">
              <a:lnSpc>
                <a:spcPct val="80000"/>
              </a:lnSpc>
            </a:pPr>
            <a:r>
              <a:rPr lang="pt-BR" altLang="pt-BR" sz="2800" dirty="0"/>
              <a:t>Idade </a:t>
            </a:r>
            <a:r>
              <a:rPr lang="pt-BR" altLang="pt-BR" sz="2800" dirty="0" smtClean="0"/>
              <a:t>Moderna: </a:t>
            </a:r>
            <a:r>
              <a:rPr lang="pt-BR" altLang="pt-BR" sz="2800" dirty="0"/>
              <a:t>Controle do </a:t>
            </a:r>
            <a:r>
              <a:rPr lang="pt-BR" altLang="pt-BR" sz="2800" dirty="0" smtClean="0"/>
              <a:t>estado (</a:t>
            </a:r>
            <a:r>
              <a:rPr lang="pt-BR" altLang="pt-BR" sz="2800" dirty="0"/>
              <a:t>guerra</a:t>
            </a:r>
            <a:r>
              <a:rPr lang="pt-BR" altLang="pt-BR" sz="2800" dirty="0" smtClean="0"/>
              <a:t>), massacre e </a:t>
            </a:r>
            <a:r>
              <a:rPr lang="pt-BR" altLang="pt-BR" sz="2800" dirty="0"/>
              <a:t>consolidação da </a:t>
            </a:r>
            <a:r>
              <a:rPr lang="pt-BR" altLang="pt-BR" sz="2800" dirty="0" smtClean="0"/>
              <a:t>sobrevivência;</a:t>
            </a:r>
          </a:p>
          <a:p>
            <a:pPr algn="just">
              <a:lnSpc>
                <a:spcPct val="80000"/>
              </a:lnSpc>
            </a:pPr>
            <a:endParaRPr lang="pt-BR" altLang="pt-BR" sz="2800" dirty="0"/>
          </a:p>
          <a:p>
            <a:pPr algn="just">
              <a:lnSpc>
                <a:spcPct val="80000"/>
              </a:lnSpc>
            </a:pPr>
            <a:r>
              <a:rPr lang="pt-BR" altLang="pt-BR" sz="2800" dirty="0" smtClean="0"/>
              <a:t>Contemporaneidade (</a:t>
            </a:r>
            <a:r>
              <a:rPr lang="pt-BR" altLang="pt-BR" sz="2800" dirty="0" err="1" smtClean="0"/>
              <a:t>biopoder</a:t>
            </a:r>
            <a:r>
              <a:rPr lang="pt-BR" altLang="pt-BR" sz="2800" dirty="0" smtClean="0"/>
              <a:t>): </a:t>
            </a:r>
            <a:r>
              <a:rPr lang="pt-BR" altLang="pt-BR" sz="2800" dirty="0"/>
              <a:t>ajustamento de poder ao modelo </a:t>
            </a:r>
            <a:r>
              <a:rPr lang="pt-BR" altLang="pt-BR" sz="2800" dirty="0" smtClean="0"/>
              <a:t>econômico, </a:t>
            </a:r>
            <a:r>
              <a:rPr lang="pt-BR" altLang="pt-BR" sz="2800" dirty="0"/>
              <a:t>disciplina dos corpos e regulação das </a:t>
            </a:r>
            <a:r>
              <a:rPr lang="pt-BR" altLang="pt-BR" sz="2800" dirty="0" smtClean="0"/>
              <a:t>populações e moralização </a:t>
            </a:r>
            <a:r>
              <a:rPr lang="pt-BR" altLang="pt-BR" sz="2800" dirty="0"/>
              <a:t>do </a:t>
            </a:r>
            <a:r>
              <a:rPr lang="pt-BR" altLang="pt-BR" sz="2800" dirty="0" smtClean="0"/>
              <a:t>sexo.</a:t>
            </a:r>
            <a:endParaRPr lang="pt-BR" alt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231900" dist="1384300" dir="21540000" sx="42000" sy="42000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latin typeface="Calibri" pitchFamily="34" charset="0"/>
              </a:rPr>
              <a:t>Vontade de saber (1976)</a:t>
            </a:r>
            <a:endParaRPr lang="pt-BR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7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231900" dist="1384300" dir="21540000" sx="42000" sy="42000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980728"/>
            <a:ext cx="806489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História </a:t>
            </a:r>
            <a:r>
              <a:rPr lang="pt-BR" dirty="0"/>
              <a:t>da loucura na idade clássica (1961)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Nascimento da clínica (1963)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As palavras e as coisas (1966)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Arqueologia do saber (1969)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ordem do discurso (1970)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 </a:t>
            </a:r>
            <a:r>
              <a:rPr lang="pt-BR" dirty="0"/>
              <a:t>poder psiquiátrico (1973-1974)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Os anormais (1974-1975)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Vigiar e punir (1975)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Em defesa da sociedade (1975-1976)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História da sexualidade (1976-?):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A vontade de saber (1976)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O uso dos prazeres (1984)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O Cuidado de Si (1984)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Os prazeres da carne (não publicado até 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Segurança, território e população (1977-1978)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Nascimento da </a:t>
            </a:r>
            <a:r>
              <a:rPr lang="pt-BR" dirty="0" err="1"/>
              <a:t>biopolítica</a:t>
            </a:r>
            <a:r>
              <a:rPr lang="pt-BR" dirty="0"/>
              <a:t> (1978-1979)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 </a:t>
            </a:r>
            <a:r>
              <a:rPr lang="pt-BR" dirty="0"/>
              <a:t>hermenêutica do sujeito (1981-1982)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Le </a:t>
            </a:r>
            <a:r>
              <a:rPr lang="pt-BR" dirty="0" err="1"/>
              <a:t>gouvernement</a:t>
            </a:r>
            <a:r>
              <a:rPr lang="pt-BR" dirty="0"/>
              <a:t> de </a:t>
            </a:r>
            <a:r>
              <a:rPr lang="pt-BR" dirty="0" err="1"/>
              <a:t>soi</a:t>
            </a:r>
            <a:r>
              <a:rPr lang="pt-BR" dirty="0"/>
              <a:t> et des </a:t>
            </a:r>
            <a:r>
              <a:rPr lang="pt-BR" dirty="0" err="1"/>
              <a:t>autres</a:t>
            </a:r>
            <a:r>
              <a:rPr lang="pt-BR" dirty="0"/>
              <a:t> (1983)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Le </a:t>
            </a:r>
            <a:r>
              <a:rPr lang="pt-BR" dirty="0" err="1"/>
              <a:t>gouvernement</a:t>
            </a:r>
            <a:r>
              <a:rPr lang="pt-BR" dirty="0"/>
              <a:t> de </a:t>
            </a:r>
            <a:r>
              <a:rPr lang="pt-BR" dirty="0" err="1"/>
              <a:t>soi</a:t>
            </a:r>
            <a:r>
              <a:rPr lang="pt-BR" dirty="0"/>
              <a:t> et des </a:t>
            </a:r>
            <a:r>
              <a:rPr lang="pt-BR" dirty="0" err="1"/>
              <a:t>autres</a:t>
            </a:r>
            <a:r>
              <a:rPr lang="pt-BR" dirty="0"/>
              <a:t>: </a:t>
            </a:r>
            <a:r>
              <a:rPr lang="pt-BR" dirty="0" err="1"/>
              <a:t>le</a:t>
            </a:r>
            <a:r>
              <a:rPr lang="pt-BR" dirty="0"/>
              <a:t> </a:t>
            </a:r>
            <a:r>
              <a:rPr lang="pt-BR" dirty="0" err="1"/>
              <a:t>courage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vérité</a:t>
            </a:r>
            <a:r>
              <a:rPr lang="pt-BR" dirty="0"/>
              <a:t> (1984)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Ditos </a:t>
            </a:r>
            <a:r>
              <a:rPr lang="pt-BR" dirty="0"/>
              <a:t>e escritos (2006</a:t>
            </a:r>
            <a:r>
              <a:rPr lang="pt-BR" dirty="0" smtClean="0"/>
              <a:t>)</a:t>
            </a:r>
            <a:r>
              <a:rPr lang="pt-BR" sz="2400" dirty="0" smtClean="0">
                <a:latin typeface="Constantia" pitchFamily="18" charset="0"/>
                <a:cs typeface="Times New Roman" pitchFamily="18" charset="0"/>
              </a:rPr>
              <a:t> </a:t>
            </a:r>
            <a:endParaRPr lang="pt-BR" sz="2400" dirty="0">
              <a:latin typeface="Constantia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7504" y="0"/>
            <a:ext cx="9036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latin typeface="Calibri" pitchFamily="34" charset="0"/>
              </a:rPr>
              <a:t>Principais Obras</a:t>
            </a:r>
            <a:endParaRPr lang="pt-BR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82013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231900" dist="1384300" dir="21540000" sx="42000" sy="42000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+mj-lt"/>
              </a:rPr>
              <a:t>História </a:t>
            </a:r>
            <a:r>
              <a:rPr lang="pt-BR" sz="4400" b="1" dirty="0" smtClean="0">
                <a:solidFill>
                  <a:srgbClr val="FF0000"/>
                </a:solidFill>
                <a:latin typeface="+mj-lt"/>
              </a:rPr>
              <a:t>da </a:t>
            </a:r>
            <a:r>
              <a:rPr lang="pt-BR" sz="4400" b="1" dirty="0" smtClean="0">
                <a:solidFill>
                  <a:srgbClr val="FF0000"/>
                </a:solidFill>
                <a:latin typeface="+mj-lt"/>
              </a:rPr>
              <a:t>Loucura (1961)</a:t>
            </a:r>
            <a:endParaRPr lang="pt-BR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098" name="Picture 2" descr="http://2.bp.blogspot.com/-VQ-0vj7gE_0/T0d9wmhOYaI/AAAAAAAAB6w/05Mv6GjzxTg/s400/33277_4.jpg"/>
          <p:cNvPicPr>
            <a:picLocks noChangeAspect="1" noChangeArrowheads="1"/>
          </p:cNvPicPr>
          <p:nvPr/>
        </p:nvPicPr>
        <p:blipFill>
          <a:blip r:embed="rId2" cstate="print"/>
          <a:srcRect l="12600" r="11801"/>
          <a:stretch>
            <a:fillRect/>
          </a:stretch>
        </p:blipFill>
        <p:spPr bwMode="auto">
          <a:xfrm>
            <a:off x="6660232" y="1052736"/>
            <a:ext cx="216024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 flipH="1">
            <a:off x="611560" y="1124744"/>
            <a:ext cx="590465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Arial" pitchFamily="34" charset="0"/>
              </a:rPr>
              <a:t> A </a:t>
            </a:r>
            <a:r>
              <a:rPr lang="pt-BR" sz="2000" b="1" dirty="0" smtClean="0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Arial" pitchFamily="34" charset="0"/>
              </a:rPr>
              <a:t>loucura ofendia a razão</a:t>
            </a:r>
            <a:r>
              <a:rPr lang="pt-BR" sz="2000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. Surge </a:t>
            </a:r>
            <a:r>
              <a:rPr lang="pt-BR" sz="2000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assim, </a:t>
            </a:r>
            <a:r>
              <a:rPr lang="pt-BR" sz="2000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o moderno manicômio ou hospital de alienados;</a:t>
            </a:r>
            <a:endParaRPr kumimoji="0" lang="pt-BR" sz="2000" b="0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 smtClean="0"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 H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ospício  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psiquiatras e enfermeiros se unem para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dominar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os corpos dos pacientes a pretexto de submetê-los a tratamentos;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 Não </a:t>
            </a:r>
            <a:r>
              <a:rPr lang="pt-BR" sz="2000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existe boas intenções.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Nada mais é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do que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uma questão de poder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1691680" y="2224608"/>
            <a:ext cx="504056" cy="144016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01" name="Picture 5" descr="http://3.bp.blogspot.com/-RO4x2NKRAPg/UKKn7dlcxiI/AAAAAAAACEM/zC8LjX_kTzY/s640/zzzcccv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789040"/>
            <a:ext cx="274590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Elipse 8"/>
          <p:cNvSpPr/>
          <p:nvPr/>
        </p:nvSpPr>
        <p:spPr>
          <a:xfrm flipH="1">
            <a:off x="611560" y="2224608"/>
            <a:ext cx="72008" cy="7200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 flipH="1">
            <a:off x="611560" y="1288504"/>
            <a:ext cx="72008" cy="7200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 flipH="1">
            <a:off x="611560" y="3448744"/>
            <a:ext cx="72008" cy="7200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C00000"/>
              </a:solidFill>
            </a:endParaRPr>
          </a:p>
        </p:txBody>
      </p:sp>
      <p:pic>
        <p:nvPicPr>
          <p:cNvPr id="4103" name="Picture 7" descr="http://4.bp.blogspot.com/-T9QZqZ8ovxA/TxzMkWQv7qI/AAAAAAAACWI/DDNlVpRLuS8/s1600/hospic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65104"/>
            <a:ext cx="3278480" cy="2229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231900" dist="1384300" dir="21540000" sx="42000" sy="42000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 flipH="1">
            <a:off x="1115616" y="908720"/>
            <a:ext cx="70567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Atrai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urge para o homem como uma miragem, sem enigmas ocultos;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É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um relacionamento que o homem mantém consigo mesmo;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capaz de conduzir tudo que existe de fácil, de alegre e de ligeiro no mundo.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27584" y="0"/>
            <a:ext cx="7524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latin typeface="Calibri" pitchFamily="34" charset="0"/>
              </a:rPr>
              <a:t>A loucura para </a:t>
            </a:r>
            <a:r>
              <a:rPr lang="pt-BR" sz="4400" b="1" dirty="0" smtClean="0">
                <a:solidFill>
                  <a:schemeClr val="bg1"/>
                </a:solidFill>
                <a:latin typeface="Calibri" pitchFamily="34" charset="0"/>
              </a:rPr>
              <a:t>Foucault</a:t>
            </a:r>
            <a:endParaRPr lang="pt-BR" sz="4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075" name="Picture 3" descr="http://sitedepoesias.com/imagens/poemas/58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0684" y="3933056"/>
            <a:ext cx="264147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http://3.bp.blogspot.com/-owlSsRmJFOQ/T0biMc7YMcI/AAAAAAAAAYQ/gIeyT7YI-qo/s1600/convite+a+loucura+jesus+fre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348" y="3933056"/>
            <a:ext cx="2569468" cy="2569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 descr="http://1.bp.blogspot.com/-hvtjzlW9zfs/UH9J7BqBIkI/AAAAAAAAAM4/1gM5SkBbYAk/s1600/loucur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8713" y="3959770"/>
            <a:ext cx="2339751" cy="2637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Elipse 8"/>
          <p:cNvSpPr/>
          <p:nvPr/>
        </p:nvSpPr>
        <p:spPr>
          <a:xfrm flipH="1">
            <a:off x="1043608" y="3212976"/>
            <a:ext cx="72008" cy="7200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 flipH="1">
            <a:off x="1043608" y="2611031"/>
            <a:ext cx="72008" cy="7200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 flipH="1">
            <a:off x="1043608" y="1124744"/>
            <a:ext cx="72008" cy="7200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 flipH="1">
            <a:off x="1043608" y="1772816"/>
            <a:ext cx="72008" cy="7200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231900" dist="1384300" dir="21540000" sx="42000" sy="42000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403648" y="44624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Constantia" pitchFamily="18" charset="0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Constantia" pitchFamily="18" charset="0"/>
              </a:rPr>
              <a:t>Prisão e manicômio           espaços extremistas e cruéis da opressão humana</a:t>
            </a:r>
            <a:r>
              <a:rPr lang="pt-BR" sz="20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endParaRPr lang="pt-BR" dirty="0" smtClean="0">
              <a:latin typeface="Constantia" pitchFamily="18" charset="0"/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4067944" y="188640"/>
            <a:ext cx="504056" cy="14401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http://www.portalamazonia.com.br/editoria/files/2013/03/tribunal2.-Shutterst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7313"/>
            <a:ext cx="2160239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://tvtaquari.com.br/wp-content/uploads/2011/10/cirredor-varzea-gran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138" y="980728"/>
            <a:ext cx="3445963" cy="2277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http://4.bp.blogspot.com/-gZKF1aauaoo/Trl_ztqEFsI/AAAAAAAAAec/mZgIFeVGbzw/s1600/POL%25C3%258DCIA+CORRUP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21088"/>
            <a:ext cx="3240359" cy="2018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http://www.opresente.com.br/media/webmedia/files/corrup%C3%A7%C3%A3o_de_policia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6852" y="1485772"/>
            <a:ext cx="2477079" cy="2411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8" name="Picture 10" descr="http://3.bp.blogspot.com/-b9t6zkdWKsU/UoD2WJ_AsTI/AAAAAAAADiA/0xROQDMzp8Q/s1600/exerci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1120" y="4615241"/>
            <a:ext cx="2699792" cy="2024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8" name="Picture 12" descr="http://www.dentalpress.com.br/cms/wp-content/uploads/2008/02/remedios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4455" y="4365104"/>
            <a:ext cx="1875091" cy="2492896"/>
          </a:xfrm>
          <a:prstGeom prst="rect">
            <a:avLst/>
          </a:prstGeom>
          <a:noFill/>
        </p:spPr>
      </p:pic>
      <p:pic>
        <p:nvPicPr>
          <p:cNvPr id="24584" name="Picture 8" descr="http://4.bp.blogspot.com/-bOws9RU-aPg/UAdthtRvjGI/AAAAAAAAEtI/xJA5t8LoJkk/s400/Palmat%C3%B3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035" y="1140935"/>
            <a:ext cx="2727965" cy="2455169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1799692" y="908720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Constantia" pitchFamily="18" charset="0"/>
              </a:rPr>
              <a:t>Vara, palmatória, </a:t>
            </a:r>
            <a:r>
              <a:rPr lang="pt-BR" sz="2000" dirty="0" smtClean="0">
                <a:latin typeface="Constantia" pitchFamily="18" charset="0"/>
              </a:rPr>
              <a:t>camisa-de-força, </a:t>
            </a:r>
            <a:r>
              <a:rPr lang="pt-BR" sz="2000" dirty="0" smtClean="0">
                <a:latin typeface="Constantia" pitchFamily="18" charset="0"/>
              </a:rPr>
              <a:t>choque elétrico,  medicação</a:t>
            </a:r>
            <a:r>
              <a:rPr lang="pt-BR" sz="2000" dirty="0" smtClean="0">
                <a:latin typeface="Constantia" pitchFamily="18" charset="0"/>
              </a:rPr>
              <a:t>, </a:t>
            </a:r>
            <a:r>
              <a:rPr lang="pt-BR" sz="2000" dirty="0" smtClean="0">
                <a:latin typeface="Constantia" pitchFamily="18" charset="0"/>
              </a:rPr>
              <a:t>castigo corporal e rigores </a:t>
            </a:r>
            <a:r>
              <a:rPr lang="pt-BR" sz="2000" dirty="0" smtClean="0">
                <a:latin typeface="Constantia" pitchFamily="18" charset="0"/>
              </a:rPr>
              <a:t>da instrução </a:t>
            </a:r>
            <a:r>
              <a:rPr lang="pt-BR" sz="2000" dirty="0" smtClean="0">
                <a:latin typeface="Constantia" pitchFamily="18" charset="0"/>
              </a:rPr>
              <a:t>militar</a:t>
            </a:r>
            <a:endParaRPr lang="pt-BR" sz="2000" dirty="0">
              <a:latin typeface="Constantia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403648" y="3284984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Constantia" pitchFamily="18" charset="0"/>
              </a:rPr>
              <a:t>Instrumentos opressivos à disposição das corporações dominantes </a:t>
            </a:r>
            <a:r>
              <a:rPr lang="pt-BR" sz="2000" dirty="0" smtClean="0">
                <a:latin typeface="Constantia" pitchFamily="18" charset="0"/>
              </a:rPr>
              <a:t>que </a:t>
            </a:r>
            <a:r>
              <a:rPr lang="pt-BR" sz="2000" dirty="0" smtClean="0">
                <a:latin typeface="Constantia" pitchFamily="18" charset="0"/>
              </a:rPr>
              <a:t>servem como afirmação </a:t>
            </a:r>
            <a:r>
              <a:rPr lang="pt-BR" sz="2000" dirty="0" smtClean="0">
                <a:latin typeface="Constantia" pitchFamily="18" charset="0"/>
              </a:rPr>
              <a:t>de seu </a:t>
            </a:r>
            <a:r>
              <a:rPr lang="pt-BR" sz="2000" dirty="0" smtClean="0">
                <a:latin typeface="Constantia" pitchFamily="18" charset="0"/>
              </a:rPr>
              <a:t>poder </a:t>
            </a:r>
            <a:r>
              <a:rPr lang="pt-BR" sz="2000" dirty="0" smtClean="0">
                <a:latin typeface="Constantia" pitchFamily="18" charset="0"/>
              </a:rPr>
              <a:t>na </a:t>
            </a:r>
            <a:r>
              <a:rPr lang="pt-BR" sz="2000" dirty="0" smtClean="0">
                <a:latin typeface="Constantia" pitchFamily="18" charset="0"/>
              </a:rPr>
              <a:t>tarefa de contenção e domesticação dos seres humanos.</a:t>
            </a:r>
            <a:endParaRPr lang="pt-BR" sz="2000" dirty="0">
              <a:latin typeface="Constantia" pitchFamily="18" charset="0"/>
            </a:endParaRPr>
          </a:p>
        </p:txBody>
      </p:sp>
      <p:sp>
        <p:nvSpPr>
          <p:cNvPr id="14" name="Seta para cima e para baixo 13"/>
          <p:cNvSpPr/>
          <p:nvPr/>
        </p:nvSpPr>
        <p:spPr>
          <a:xfrm>
            <a:off x="4303544" y="1916832"/>
            <a:ext cx="828092" cy="1368152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580" name="Picture 4" descr="http://1.bp.blogspot.com/_gCENAISKIdo/R7yA2tf8q6I/AAAAAAAAAKY/RqSCYtuhlCM/s320/camisa_for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608512"/>
            <a:ext cx="302704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2" name="Picture 6" descr="http://www.eupodiatamatando.com/wp-content/uploads/2007/02/cadeira_eletrica.jpg"/>
          <p:cNvPicPr>
            <a:picLocks noChangeAspect="1" noChangeArrowheads="1"/>
          </p:cNvPicPr>
          <p:nvPr/>
        </p:nvPicPr>
        <p:blipFill>
          <a:blip r:embed="rId5" cstate="print"/>
          <a:srcRect l="14815" t="6642" r="5556" b="7644"/>
          <a:stretch>
            <a:fillRect/>
          </a:stretch>
        </p:blipFill>
        <p:spPr bwMode="auto">
          <a:xfrm>
            <a:off x="179512" y="4725144"/>
            <a:ext cx="309634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tângulo 9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231900" dist="1384300" dir="21540000" sx="42000" sy="42000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403648" y="44624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Constantia" pitchFamily="18" charset="0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Constantia" pitchFamily="18" charset="0"/>
              </a:rPr>
              <a:t>Prisão e manicômio           espaços extremistas e cruéis da opressão humana</a:t>
            </a:r>
            <a:r>
              <a:rPr lang="pt-BR" sz="20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endParaRPr lang="pt-BR" sz="200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4067944" y="188640"/>
            <a:ext cx="504056" cy="14401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231900" dist="1384300" dir="21540000" sx="42000" sy="42000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latin typeface="+mj-lt"/>
              </a:rPr>
              <a:t>O nascimento da clínica (1963)</a:t>
            </a:r>
            <a:endParaRPr lang="pt-BR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1628800"/>
            <a:ext cx="806489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“A medicina moderna fixou de nascimento em torno dos últimos anos do século XVIII. Quando reflete sobre si própria, identifica a origem de sua positividade com um retorno, além de toda teoria, à modéstia eficaz do percebido. De fato, esse </a:t>
            </a:r>
            <a:r>
              <a:rPr lang="pt-BR" sz="2400" b="1" dirty="0"/>
              <a:t>presumido empirismo</a:t>
            </a:r>
            <a:r>
              <a:rPr lang="pt-BR" sz="2400" dirty="0"/>
              <a:t> repousa não em uma redescoberta dos valores absolutos do visível, nem no resoluto abandono dos sistemas e suas quimeras, </a:t>
            </a:r>
            <a:r>
              <a:rPr lang="pt-BR" sz="2400" b="1" dirty="0"/>
              <a:t>mas em uma reorganização </a:t>
            </a:r>
            <a:r>
              <a:rPr lang="pt-BR" sz="2400" dirty="0"/>
              <a:t>do espaço manifesto e secreto que se abriu quando um olhar milenar se deteve no sofrimento dos homens. [...] Entre as palavras e as coisas se estabeleceu </a:t>
            </a:r>
            <a:r>
              <a:rPr lang="pt-BR" sz="2400" b="1" dirty="0"/>
              <a:t>uma nova aliança fazendo </a:t>
            </a:r>
            <a:r>
              <a:rPr lang="pt-BR" sz="2400" b="1" i="1" dirty="0"/>
              <a:t>ver</a:t>
            </a:r>
            <a:r>
              <a:rPr lang="pt-BR" sz="2400" b="1" dirty="0"/>
              <a:t> e </a:t>
            </a:r>
            <a:r>
              <a:rPr lang="pt-BR" sz="2400" b="1" i="1" dirty="0"/>
              <a:t>dizer</a:t>
            </a:r>
            <a:r>
              <a:rPr lang="pt-BR" sz="2400" b="1" dirty="0"/>
              <a:t> </a:t>
            </a:r>
            <a:r>
              <a:rPr lang="pt-BR" sz="2400" dirty="0"/>
              <a:t>[...]” (p. X</a:t>
            </a:r>
            <a:r>
              <a:rPr lang="pt-BR" sz="2400" dirty="0" smtClean="0"/>
              <a:t>).</a:t>
            </a:r>
            <a:endParaRPr lang="pt-BR" sz="2400" dirty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6473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231900" dist="1384300" dir="21540000" sx="42000" sy="42000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latin typeface="+mj-lt"/>
              </a:rPr>
              <a:t>Os anormais (1974-75)</a:t>
            </a:r>
            <a:endParaRPr lang="pt-BR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 flipH="1">
            <a:off x="611560" y="3399092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1412776"/>
            <a:ext cx="84969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Neste caso, a norma “não é simplesmente um princípio, não é nem mesmo um princípio de inteligibilidade; é um elemento a partir do qual certo exercício do poder se acha fundado e legitimado” </a:t>
            </a:r>
            <a:r>
              <a:rPr lang="pt-BR" sz="2000" dirty="0" smtClean="0"/>
              <a:t>(p</a:t>
            </a:r>
            <a:r>
              <a:rPr lang="pt-BR" sz="2000" dirty="0"/>
              <a:t>. 62</a:t>
            </a:r>
            <a:r>
              <a:rPr lang="pt-BR" sz="2000" dirty="0" smtClean="0"/>
              <a:t>).</a:t>
            </a:r>
          </a:p>
          <a:p>
            <a:pPr algn="just"/>
            <a:r>
              <a:rPr lang="pt-BR" sz="2000" dirty="0" smtClean="0"/>
              <a:t>E </a:t>
            </a:r>
            <a:r>
              <a:rPr lang="pt-BR" sz="2000" dirty="0"/>
              <a:t>justamente por se tratar de regra, a sua razão de ser, sempre como referência que se institui de modo objetivado, confronta-se com “a irregularidade, a desordem, a esquisitice, a excentricidade, o desnivelamento, a discrepância” (</a:t>
            </a:r>
            <a:r>
              <a:rPr lang="pt-BR" sz="2000" i="1" dirty="0"/>
              <a:t>Ibid.</a:t>
            </a:r>
            <a:r>
              <a:rPr lang="pt-BR" sz="2000" dirty="0"/>
              <a:t>, p</a:t>
            </a:r>
            <a:r>
              <a:rPr lang="pt-BR" sz="2000" dirty="0" smtClean="0"/>
              <a:t>. 204</a:t>
            </a:r>
            <a:r>
              <a:rPr lang="pt-BR" sz="2000" dirty="0"/>
              <a:t>). Seja qual for o seu aparato, a norma age e reage “como regularidade funcional, como princípio de funcionamento adaptado e ajustado” </a:t>
            </a:r>
            <a:r>
              <a:rPr lang="pt-BR" sz="2000" dirty="0" smtClean="0"/>
              <a:t>(p. 204</a:t>
            </a:r>
            <a:r>
              <a:rPr lang="pt-BR" sz="2000" dirty="0"/>
              <a:t>). É desta concepção, então, que submerge todo tipo de </a:t>
            </a:r>
            <a:r>
              <a:rPr lang="pt-BR" sz="2000" b="1" dirty="0"/>
              <a:t>“‘normal’ a que se oporá o patológico, o mórbido, o desorganizado, a disfunção” </a:t>
            </a:r>
            <a:r>
              <a:rPr lang="pt-BR" sz="2000" dirty="0"/>
              <a:t>(</a:t>
            </a:r>
            <a:r>
              <a:rPr lang="pt-BR" sz="2000" i="1" dirty="0"/>
              <a:t>Ibid.</a:t>
            </a:r>
            <a:r>
              <a:rPr lang="pt-BR" sz="2000" dirty="0"/>
              <a:t>, p</a:t>
            </a:r>
            <a:r>
              <a:rPr lang="pt-BR" sz="2000" dirty="0" smtClean="0"/>
              <a:t>. 204).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89753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1577</Words>
  <Application>Microsoft Office PowerPoint</Application>
  <PresentationFormat>Apresentação na tela (4:3)</PresentationFormat>
  <Paragraphs>182</Paragraphs>
  <Slides>25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Michel Foucault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PODER DISCIPLINAR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Hipótese repressiva</vt:lpstr>
      <vt:lpstr>O Dispositivo da sexualidade</vt:lpstr>
      <vt:lpstr>Domínio</vt:lpstr>
      <vt:lpstr>Vida e Morte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Biografia de Michel Foucault</dc:title>
  <dc:creator>Seven</dc:creator>
  <cp:lastModifiedBy>Sabatini</cp:lastModifiedBy>
  <cp:revision>126</cp:revision>
  <dcterms:created xsi:type="dcterms:W3CDTF">2014-03-10T00:43:54Z</dcterms:created>
  <dcterms:modified xsi:type="dcterms:W3CDTF">2015-11-26T04:38:25Z</dcterms:modified>
</cp:coreProperties>
</file>