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68" r:id="rId3"/>
    <p:sldId id="271" r:id="rId4"/>
    <p:sldId id="274" r:id="rId5"/>
    <p:sldId id="270" r:id="rId6"/>
    <p:sldId id="269" r:id="rId7"/>
    <p:sldId id="259" r:id="rId8"/>
    <p:sldId id="260" r:id="rId9"/>
    <p:sldId id="266" r:id="rId10"/>
    <p:sldId id="261" r:id="rId11"/>
    <p:sldId id="262" r:id="rId12"/>
    <p:sldId id="264" r:id="rId13"/>
    <p:sldId id="276" r:id="rId14"/>
    <p:sldId id="267" r:id="rId15"/>
    <p:sldId id="265" r:id="rId16"/>
    <p:sldId id="275" r:id="rId17"/>
    <p:sldId id="273"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9DE7F821-8968-4F92-8D4A-16C9CB1370CA}" type="datetimeFigureOut">
              <a:rPr lang="pt-BR" smtClean="0"/>
              <a:t>04/04/2016</a:t>
            </a:fld>
            <a:endParaRPr lang="pt-BR"/>
          </a:p>
        </p:txBody>
      </p:sp>
      <p:sp>
        <p:nvSpPr>
          <p:cNvPr id="5" name="Footer Placeholder 4"/>
          <p:cNvSpPr>
            <a:spLocks noGrp="1"/>
          </p:cNvSpPr>
          <p:nvPr>
            <p:ph type="ftr" sz="quarter" idx="11"/>
          </p:nvPr>
        </p:nvSpPr>
        <p:spPr/>
        <p:txBody>
          <a:bodyPr/>
          <a:lstStyle/>
          <a:p>
            <a:endParaRPr lang="pt-B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D9A7BE8-FFED-43CD-BD2E-2E99499F43DD}"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DE7F821-8968-4F92-8D4A-16C9CB1370CA}" type="datetimeFigureOut">
              <a:rPr lang="pt-BR" smtClean="0"/>
              <a:t>04/04/2016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DE7F821-8968-4F92-8D4A-16C9CB1370CA}" type="datetimeFigureOut">
              <a:rPr lang="pt-BR" smtClean="0"/>
              <a:t>04/04/2016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DE7F821-8968-4F92-8D4A-16C9CB1370CA}" type="datetimeFigureOut">
              <a:rPr lang="pt-BR" smtClean="0"/>
              <a:t>04/04/2016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7" name="Date Placeholder 6"/>
          <p:cNvSpPr>
            <a:spLocks noGrp="1"/>
          </p:cNvSpPr>
          <p:nvPr>
            <p:ph type="dt" sz="half" idx="10"/>
          </p:nvPr>
        </p:nvSpPr>
        <p:spPr/>
        <p:txBody>
          <a:bodyPr/>
          <a:lstStyle/>
          <a:p>
            <a:fld id="{9DE7F821-8968-4F92-8D4A-16C9CB1370CA}" type="datetimeFigureOut">
              <a:rPr lang="pt-BR" smtClean="0"/>
              <a:t>04/04/2016</a:t>
            </a:fld>
            <a:endParaRPr lang="pt-BR"/>
          </a:p>
        </p:txBody>
      </p:sp>
      <p:sp>
        <p:nvSpPr>
          <p:cNvPr id="8" name="Slide Number Placeholder 7"/>
          <p:cNvSpPr>
            <a:spLocks noGrp="1"/>
          </p:cNvSpPr>
          <p:nvPr>
            <p:ph type="sldNum" sz="quarter" idx="11"/>
          </p:nvPr>
        </p:nvSpPr>
        <p:spPr/>
        <p:txBody>
          <a:bodyPr/>
          <a:lstStyle/>
          <a:p>
            <a:fld id="{AD9A7BE8-FFED-43CD-BD2E-2E99499F43DD}" type="slidenum">
              <a:rPr lang="pt-BR" smtClean="0"/>
              <a:t>‹nº›</a:t>
            </a:fld>
            <a:endParaRPr lang="pt-BR"/>
          </a:p>
        </p:txBody>
      </p:sp>
      <p:sp>
        <p:nvSpPr>
          <p:cNvPr id="9" name="Footer Placeholder 8"/>
          <p:cNvSpPr>
            <a:spLocks noGrp="1"/>
          </p:cNvSpPr>
          <p:nvPr>
            <p:ph type="ftr" sz="quarter" idx="12"/>
          </p:nvPr>
        </p:nvSpPr>
        <p:spPr/>
        <p:txBody>
          <a:bodyPr/>
          <a:lstStyle/>
          <a:p>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DE7F821-8968-4F92-8D4A-16C9CB1370CA}" type="datetimeFigureOut">
              <a:rPr lang="pt-BR" smtClean="0"/>
              <a:t>04/04/2016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pt-BR" smtClean="0"/>
              <a:t>Clique para editar o texto mestre</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DE7F821-8968-4F92-8D4A-16C9CB1370CA}" type="datetimeFigureOut">
              <a:rPr lang="pt-BR" smtClean="0"/>
              <a:t>04/04/2016</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9DE7F821-8968-4F92-8D4A-16C9CB1370CA}" type="datetimeFigureOut">
              <a:rPr lang="pt-BR" smtClean="0"/>
              <a:t>04/04/2016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7F821-8968-4F92-8D4A-16C9CB1370CA}" type="datetimeFigureOut">
              <a:rPr lang="pt-BR" smtClean="0"/>
              <a:t>04/04/2016</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D9A7BE8-FFED-43CD-BD2E-2E99499F43DD}"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DE7F821-8968-4F92-8D4A-16C9CB1370CA}" type="datetimeFigureOut">
              <a:rPr lang="pt-BR" smtClean="0"/>
              <a:t>04/04/2016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D9A7BE8-FFED-43CD-BD2E-2E99499F43DD}" type="slidenum">
              <a:rPr lang="pt-BR" smtClean="0"/>
              <a:t>‹nº›</a:t>
            </a:fld>
            <a:endParaRPr lang="pt-BR"/>
          </a:p>
        </p:txBody>
      </p:sp>
      <p:sp>
        <p:nvSpPr>
          <p:cNvPr id="8" name="Title 7"/>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DE7F821-8968-4F92-8D4A-16C9CB1370CA}" type="datetimeFigureOut">
              <a:rPr lang="pt-BR" smtClean="0"/>
              <a:t>04/04/2016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D9A7BE8-FFED-43CD-BD2E-2E99499F43DD}" type="slidenum">
              <a:rPr lang="pt-BR" smtClean="0"/>
              <a:t>‹nº›</a:t>
            </a:fld>
            <a:endParaRPr lang="pt-B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pt-BR" smtClean="0"/>
              <a:t>Clique para editar o título mestre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DE7F821-8968-4F92-8D4A-16C9CB1370CA}" type="datetimeFigureOut">
              <a:rPr lang="pt-BR" smtClean="0"/>
              <a:t>04/04/2016</a:t>
            </a:fld>
            <a:endParaRPr lang="pt-B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pt-B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D9A7BE8-FFED-43CD-BD2E-2E99499F43DD}" type="slidenum">
              <a:rPr lang="pt-BR" smtClean="0"/>
              <a:t>‹nº›</a:t>
            </a:fld>
            <a:endParaRPr lang="pt-B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objdigital.bn.br/Acervo_Digital/livros_eletronicos/carta.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uper.abril.com.br/historia/como-eram-os-rituais-de-canibalismo-dos-indios-brasileiros" TargetMode="External"/><Relationship Id="rId2" Type="http://schemas.openxmlformats.org/officeDocument/2006/relationships/hyperlink" Target="http://www.scielo.br/scielo.php?script=sci_arttext&amp;pid=S0034-7701200200010000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315416"/>
            <a:ext cx="5791200" cy="1371600"/>
          </a:xfrm>
        </p:spPr>
        <p:txBody>
          <a:bodyPr/>
          <a:lstStyle/>
          <a:p>
            <a:r>
              <a:rPr lang="pt-BR" dirty="0" smtClean="0"/>
              <a:t>Europa</a:t>
            </a:r>
            <a:endParaRPr lang="pt-BR" dirty="0"/>
          </a:p>
        </p:txBody>
      </p:sp>
      <p:sp>
        <p:nvSpPr>
          <p:cNvPr id="3" name="Espaço Reservado para Conteúdo 2"/>
          <p:cNvSpPr>
            <a:spLocks noGrp="1"/>
          </p:cNvSpPr>
          <p:nvPr>
            <p:ph idx="1"/>
          </p:nvPr>
        </p:nvSpPr>
        <p:spPr>
          <a:xfrm>
            <a:off x="395536" y="1052736"/>
            <a:ext cx="7620000" cy="4373563"/>
          </a:xfrm>
        </p:spPr>
        <p:txBody>
          <a:bodyPr/>
          <a:lstStyle/>
          <a:p>
            <a:r>
              <a:rPr lang="pt-BR" dirty="0" smtClean="0"/>
              <a:t>O que acontecia na Europa antes das grandes navegações?</a:t>
            </a:r>
          </a:p>
          <a:p>
            <a:r>
              <a:rPr lang="pt-BR" b="0" dirty="0"/>
              <a:t> </a:t>
            </a:r>
            <a:r>
              <a:rPr lang="pt-BR" b="0" dirty="0" smtClean="0"/>
              <a:t>       - Crescimento das cidades e o surgimento progressivo da burguesia;</a:t>
            </a:r>
          </a:p>
          <a:p>
            <a:r>
              <a:rPr lang="pt-BR" b="0" dirty="0" smtClean="0"/>
              <a:t>        - Guerra de reconquista dos territórios da península ibérica (Espanha e Portugal);</a:t>
            </a:r>
          </a:p>
          <a:p>
            <a:r>
              <a:rPr lang="pt-BR" b="0" dirty="0"/>
              <a:t> </a:t>
            </a:r>
            <a:r>
              <a:rPr lang="pt-BR" b="0" dirty="0" smtClean="0"/>
              <a:t>       - Crise do século XIV (rebeliões camponesas, crises de fome, peste negra).</a:t>
            </a:r>
            <a:endParaRPr lang="pt-BR" b="0" dirty="0"/>
          </a:p>
        </p:txBody>
      </p:sp>
      <p:pic>
        <p:nvPicPr>
          <p:cNvPr id="1026" name="Picture 2" descr="https://upload.wikimedia.org/wikipedia/commons/thumb/5/50/Map_of_expansion_of_Caliphate-pt.svg/2000px-Map_of_expansion_of_Caliphate-pt.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3429001"/>
            <a:ext cx="523112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3257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752600"/>
            <a:ext cx="8507288" cy="4988768"/>
          </a:xfrm>
        </p:spPr>
        <p:txBody>
          <a:bodyPr>
            <a:normAutofit/>
          </a:bodyPr>
          <a:lstStyle/>
          <a:p>
            <a:r>
              <a:rPr lang="pt-BR" b="0" dirty="0"/>
              <a:t>“</a:t>
            </a:r>
            <a:r>
              <a:rPr lang="pt-BR" sz="1800" b="0" i="1" dirty="0"/>
              <a:t>O ritual antropofágico praticado pelos tupinambás possuía algumas ambivalências. A lógica de tal rito pressupunha uma troca entre o inimigo capturado e a comunidade que o aprisionou. Portanto, não havia simplesmente a prisão, morte e canibalismo. A antropofagia passava por um longo processo, que se iniciava com a captura. O inimigo era levado a familiarizar-se com a tribo e a fazer parte de sua dinâmica social. Mesmo sendo “o outro”, incorporava os hábitos dos membros dessa comunidade. Em alguns casos, o prisioneiro chegava a viver durante anos com a tribo, e podia até casar-se com uma mulher do grupo. No entanto, nunca deixava de ser reconhecido como inimigo. Posteriormente, dava-se um processo de afastamento do capturado para “reconhecê-lo mais uma vez como inimigo”. </a:t>
            </a:r>
            <a:br>
              <a:rPr lang="pt-BR" sz="1800" b="0" i="1" dirty="0"/>
            </a:br>
            <a:r>
              <a:rPr lang="pt-BR" sz="1800" b="0" i="1" dirty="0"/>
              <a:t>Todos os membros da comunidade participavam do </a:t>
            </a:r>
            <a:r>
              <a:rPr lang="pt-BR" sz="1800" b="0" i="1" dirty="0" smtClean="0"/>
              <a:t>ritual </a:t>
            </a:r>
            <a:r>
              <a:rPr lang="pt-BR" sz="1800" b="0" i="1" dirty="0"/>
              <a:t>antropofágico, e geralmente havia um que era escolhido para matar o inimigo</a:t>
            </a:r>
            <a:r>
              <a:rPr lang="pt-BR" sz="1800" b="0" i="1" dirty="0" smtClean="0"/>
              <a:t>.”</a:t>
            </a:r>
            <a:endParaRPr lang="pt-BR" sz="1800" b="0" i="1" dirty="0"/>
          </a:p>
        </p:txBody>
      </p:sp>
      <p:sp>
        <p:nvSpPr>
          <p:cNvPr id="6" name="Título 1"/>
          <p:cNvSpPr txBox="1">
            <a:spLocks/>
          </p:cNvSpPr>
          <p:nvPr/>
        </p:nvSpPr>
        <p:spPr>
          <a:xfrm>
            <a:off x="609600" y="305118"/>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pt-BR" dirty="0" smtClean="0"/>
              <a:t>A “América” antes dos europeus</a:t>
            </a:r>
            <a:endParaRPr lang="pt-BR" dirty="0"/>
          </a:p>
        </p:txBody>
      </p:sp>
    </p:spTree>
    <p:extLst>
      <p:ext uri="{BB962C8B-B14F-4D97-AF65-F5344CB8AC3E}">
        <p14:creationId xmlns:p14="http://schemas.microsoft.com/office/powerpoint/2010/main" val="3326683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1988840"/>
            <a:ext cx="7620000" cy="4373563"/>
          </a:xfrm>
        </p:spPr>
        <p:txBody>
          <a:bodyPr>
            <a:normAutofit lnSpcReduction="10000"/>
          </a:bodyPr>
          <a:lstStyle/>
          <a:p>
            <a:r>
              <a:rPr lang="pt-BR" sz="1800" b="0" i="1" dirty="0" smtClean="0"/>
              <a:t>“</a:t>
            </a:r>
            <a:r>
              <a:rPr lang="pt-BR" sz="1800" b="0" i="1" dirty="0"/>
              <a:t>Esse indivíduo tornava-se ao mesmo tempo poderoso e temido pelos demais, pois a partir do ritual passava a haver duas forças dentro dele. Tornava-se um ser misterioso, pois se tornava uma nova pessoa para a comunidade. </a:t>
            </a:r>
            <a:br>
              <a:rPr lang="pt-BR" sz="1800" b="0" i="1" dirty="0"/>
            </a:br>
            <a:r>
              <a:rPr lang="pt-BR" sz="1800" b="0" i="1" dirty="0"/>
              <a:t>As mulheres tinham importantes atividades durante a cerimônia. Pintavam os prisioneiros e, após a morte deles, exibiam seus pedaços, percorrendo toda a </a:t>
            </a:r>
            <a:r>
              <a:rPr lang="pt-BR" sz="1800" b="0" i="1" dirty="0" smtClean="0"/>
              <a:t>aldeia.</a:t>
            </a:r>
            <a:br>
              <a:rPr lang="pt-BR" sz="1800" b="0" i="1" dirty="0" smtClean="0"/>
            </a:br>
            <a:r>
              <a:rPr lang="pt-BR" sz="1800" b="0" i="1" dirty="0" smtClean="0"/>
              <a:t>Devorar o inimigo fazia parte do ciclo de vida dessas comunidades. Esse rito era uma tradição que passava de geração a geração. </a:t>
            </a:r>
            <a:br>
              <a:rPr lang="pt-BR" sz="1800" b="0" i="1" dirty="0" smtClean="0"/>
            </a:br>
            <a:r>
              <a:rPr lang="pt-BR" sz="1800" b="0" i="1" dirty="0" smtClean="0"/>
              <a:t>Havia outros tipos de antropofagia além da incorporação do inimigo e a lógica da vingança. Para alguns grupos indígenas, como os </a:t>
            </a:r>
            <a:r>
              <a:rPr lang="pt-BR" sz="1800" b="0" i="1" dirty="0" err="1" smtClean="0"/>
              <a:t>tarairus</a:t>
            </a:r>
            <a:r>
              <a:rPr lang="pt-BR" sz="1800" b="0" i="1" dirty="0" smtClean="0"/>
              <a:t>, que habitavam o sertão nordestino, a antropofagia era um ritual de demonstração de afeto. A mulher comia a carne do filho morto, como símbolo de seu amor por ele. O luto era compartilhado com membros da família, que também comiam partes da criança morta e choravam a sua perda.”</a:t>
            </a:r>
            <a:endParaRPr lang="pt-BR" sz="1800" b="0" i="1" dirty="0"/>
          </a:p>
        </p:txBody>
      </p:sp>
      <p:sp>
        <p:nvSpPr>
          <p:cNvPr id="5" name="Título 1"/>
          <p:cNvSpPr txBox="1">
            <a:spLocks/>
          </p:cNvSpPr>
          <p:nvPr/>
        </p:nvSpPr>
        <p:spPr>
          <a:xfrm>
            <a:off x="609600" y="305118"/>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pt-BR" dirty="0" smtClean="0"/>
              <a:t>A “América” antes dos europeus</a:t>
            </a:r>
            <a:endParaRPr lang="pt-BR" dirty="0"/>
          </a:p>
        </p:txBody>
      </p:sp>
    </p:spTree>
    <p:extLst>
      <p:ext uri="{BB962C8B-B14F-4D97-AF65-F5344CB8AC3E}">
        <p14:creationId xmlns:p14="http://schemas.microsoft.com/office/powerpoint/2010/main" val="2649224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628800"/>
            <a:ext cx="8075240" cy="4844752"/>
          </a:xfrm>
        </p:spPr>
        <p:txBody>
          <a:bodyPr>
            <a:normAutofit fontScale="92500"/>
          </a:bodyPr>
          <a:lstStyle/>
          <a:p>
            <a:r>
              <a:rPr lang="pt-BR" sz="1800" b="0" i="1" dirty="0"/>
              <a:t>“</a:t>
            </a:r>
            <a:r>
              <a:rPr lang="pt-BR" sz="1600" b="0" i="1" dirty="0"/>
              <a:t>Portanto Vossa Alteza, que tanto deseja acrescentar a santa fé católica, deve cuidar da sua salvação</a:t>
            </a:r>
            <a:r>
              <a:rPr lang="pt-BR" sz="1700" b="0" i="1" dirty="0"/>
              <a:t>. E prazerá a Deus que com pouco trabalho seja assim</a:t>
            </a:r>
            <a:r>
              <a:rPr lang="pt-BR" sz="1700" b="0" i="1" dirty="0" smtClean="0"/>
              <a:t>.</a:t>
            </a:r>
          </a:p>
          <a:p>
            <a:r>
              <a:rPr lang="pt-BR" sz="1700" b="0" i="1" dirty="0" smtClean="0"/>
              <a:t>[...]</a:t>
            </a:r>
          </a:p>
          <a:p>
            <a:r>
              <a:rPr lang="pt-BR" sz="1700" b="0" i="1" dirty="0"/>
              <a:t>Entre </a:t>
            </a:r>
            <a:r>
              <a:rPr lang="pt-BR" sz="1600" b="0" i="1" dirty="0"/>
              <a:t>todos estes que hoje vieram, não veio mais que uma mulher moça, a qual esteve sempre à missa e a quem deram um pano com que se cobrisse. </a:t>
            </a:r>
            <a:r>
              <a:rPr lang="pt-BR" sz="1600" b="0" i="1" dirty="0" err="1"/>
              <a:t>Puseram-lho</a:t>
            </a:r>
            <a:r>
              <a:rPr lang="pt-BR" sz="1600" b="0" i="1" dirty="0"/>
              <a:t> a redor de si. Porém, ao assentar, não fazia grande memória de o estender bem, para se cobrir. Assim, Senhor, a inocência desta gente é tal, que a de Adão não seria maior, quanto a vergonha</a:t>
            </a:r>
            <a:r>
              <a:rPr lang="pt-BR" sz="1600" b="0" i="1" dirty="0" smtClean="0"/>
              <a:t>.</a:t>
            </a:r>
          </a:p>
          <a:p>
            <a:r>
              <a:rPr lang="pt-BR" sz="1600" b="0" i="1" dirty="0" smtClean="0"/>
              <a:t>[...]</a:t>
            </a:r>
          </a:p>
          <a:p>
            <a:r>
              <a:rPr lang="pt-BR" sz="1600" b="0" i="1" dirty="0"/>
              <a:t>Nela, até agora, não pudemos saber que haja ouro, nem prata, nem coisa alguma de metal ou ferro; nem </a:t>
            </a:r>
            <a:r>
              <a:rPr lang="pt-BR" sz="1600" b="0" i="1" dirty="0" err="1"/>
              <a:t>lho</a:t>
            </a:r>
            <a:r>
              <a:rPr lang="pt-BR" sz="1600" b="0" i="1" dirty="0"/>
              <a:t> vimos. Porém a terra em si é de muito bons ares, assim frios e temperados como os de Entre Douro e Minho, porque neste tempo de agora os achávamos como os de lá. Águas são muitas; infindas. E em tal maneira é graciosa que, querendo-a aproveitar, dar-se-á nela tudo, por bem das águas que tem. Porém o melhor fruto, que nela se pode fazer, me parece que será salvar esta gente. E esta deve ser a principal semente que Vossa Alteza em ela deve lançar</a:t>
            </a:r>
            <a:r>
              <a:rPr lang="pt-BR" sz="1600" b="0" i="1" dirty="0" smtClean="0"/>
              <a:t>.”</a:t>
            </a:r>
          </a:p>
          <a:p>
            <a:endParaRPr lang="pt-BR" sz="1600" b="0" i="1" dirty="0"/>
          </a:p>
          <a:p>
            <a:r>
              <a:rPr lang="pt-BR" sz="1600" b="0" i="1" dirty="0">
                <a:hlinkClick r:id="rId2"/>
              </a:rPr>
              <a:t>http://</a:t>
            </a:r>
            <a:r>
              <a:rPr lang="pt-BR" sz="1600" b="0" i="1" dirty="0" smtClean="0">
                <a:hlinkClick r:id="rId2"/>
              </a:rPr>
              <a:t>objdigital.bn.br/Acervo_Digital/livros_eletronicos/carta.pdf</a:t>
            </a:r>
            <a:r>
              <a:rPr lang="pt-BR" sz="1600" b="0" i="1" dirty="0" smtClean="0"/>
              <a:t> </a:t>
            </a:r>
          </a:p>
        </p:txBody>
      </p:sp>
      <p:sp>
        <p:nvSpPr>
          <p:cNvPr id="4" name="Título 1"/>
          <p:cNvSpPr>
            <a:spLocks noGrp="1"/>
          </p:cNvSpPr>
          <p:nvPr>
            <p:ph type="title"/>
          </p:nvPr>
        </p:nvSpPr>
        <p:spPr/>
        <p:txBody>
          <a:bodyPr/>
          <a:lstStyle/>
          <a:p>
            <a:r>
              <a:rPr lang="pt-BR" dirty="0" smtClean="0"/>
              <a:t>A carta de pero </a:t>
            </a:r>
            <a:r>
              <a:rPr lang="pt-BR" dirty="0" err="1" smtClean="0"/>
              <a:t>vaz</a:t>
            </a:r>
            <a:r>
              <a:rPr lang="pt-BR" dirty="0" smtClean="0"/>
              <a:t> de caminha</a:t>
            </a:r>
            <a:endParaRPr lang="pt-BR" dirty="0"/>
          </a:p>
        </p:txBody>
      </p:sp>
    </p:spTree>
    <p:extLst>
      <p:ext uri="{BB962C8B-B14F-4D97-AF65-F5344CB8AC3E}">
        <p14:creationId xmlns:p14="http://schemas.microsoft.com/office/powerpoint/2010/main" val="828327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ocamaldita.com/wp-content/uploads/2013/01/2812charg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00808"/>
            <a:ext cx="8712968" cy="3166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530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Outras fontes</a:t>
            </a:r>
            <a:endParaRPr lang="pt-BR" dirty="0"/>
          </a:p>
        </p:txBody>
      </p:sp>
      <p:sp>
        <p:nvSpPr>
          <p:cNvPr id="3" name="Espaço Reservado para Conteúdo 2"/>
          <p:cNvSpPr>
            <a:spLocks noGrp="1"/>
          </p:cNvSpPr>
          <p:nvPr>
            <p:ph idx="1"/>
          </p:nvPr>
        </p:nvSpPr>
        <p:spPr/>
        <p:txBody>
          <a:bodyPr/>
          <a:lstStyle/>
          <a:p>
            <a:r>
              <a:rPr lang="pt-BR" sz="1600" dirty="0" smtClean="0"/>
              <a:t>ANTROPOFAGIA:</a:t>
            </a:r>
          </a:p>
          <a:p>
            <a:endParaRPr lang="pt-BR" dirty="0"/>
          </a:p>
          <a:p>
            <a:pPr marL="285750" indent="-285750">
              <a:buFontTx/>
              <a:buChar char="-"/>
            </a:pPr>
            <a:r>
              <a:rPr lang="pt-BR" sz="1600" b="0" dirty="0" smtClean="0">
                <a:hlinkClick r:id="rId2"/>
              </a:rPr>
              <a:t>http</a:t>
            </a:r>
            <a:r>
              <a:rPr lang="pt-BR" sz="1600" b="0" dirty="0">
                <a:hlinkClick r:id="rId2"/>
              </a:rPr>
              <a:t>://</a:t>
            </a:r>
            <a:r>
              <a:rPr lang="pt-BR" sz="1600" b="0" dirty="0" smtClean="0">
                <a:hlinkClick r:id="rId2"/>
              </a:rPr>
              <a:t>www.scielo.br/scielo.php?script=sci_arttext&amp;pid=S0034-77012002000100005</a:t>
            </a:r>
            <a:r>
              <a:rPr lang="pt-BR" sz="1600" b="0" dirty="0" smtClean="0"/>
              <a:t> </a:t>
            </a:r>
          </a:p>
          <a:p>
            <a:pPr marL="285750" indent="-285750">
              <a:buFontTx/>
              <a:buChar char="-"/>
            </a:pPr>
            <a:r>
              <a:rPr lang="pt-BR" sz="1600" b="0" dirty="0">
                <a:hlinkClick r:id="rId3"/>
              </a:rPr>
              <a:t>http://</a:t>
            </a:r>
            <a:r>
              <a:rPr lang="pt-BR" sz="1600" b="0" dirty="0" smtClean="0">
                <a:hlinkClick r:id="rId3"/>
              </a:rPr>
              <a:t>super.abril.com.br/historia/como-eram-os-rituais-de-canibalismo-dos-indios-brasileiros</a:t>
            </a:r>
            <a:endParaRPr lang="pt-BR" sz="1600" b="0" dirty="0" smtClean="0"/>
          </a:p>
          <a:p>
            <a:pPr marL="285750" indent="-285750">
              <a:buFontTx/>
              <a:buChar char="-"/>
            </a:pPr>
            <a:r>
              <a:rPr lang="pt-BR" sz="1600" b="0" i="1" dirty="0"/>
              <a:t>A função social da guerra na sociedade </a:t>
            </a:r>
            <a:r>
              <a:rPr lang="pt-BR" sz="1600" b="0" i="1" dirty="0" smtClean="0"/>
              <a:t>tupinambá – Florestan Fernandes </a:t>
            </a:r>
          </a:p>
          <a:p>
            <a:endParaRPr lang="pt-BR" sz="1600" b="0" i="1" dirty="0"/>
          </a:p>
          <a:p>
            <a:r>
              <a:rPr lang="pt-BR" sz="1600" dirty="0" smtClean="0"/>
              <a:t>NAVEGAÇÕES</a:t>
            </a:r>
          </a:p>
          <a:p>
            <a:endParaRPr lang="pt-BR" sz="1600" dirty="0"/>
          </a:p>
          <a:p>
            <a:r>
              <a:rPr lang="pt-BR" sz="1600" dirty="0" smtClean="0"/>
              <a:t>- Filmes “1492 – A conquista do paraíso” (Ridley Scott)</a:t>
            </a:r>
            <a:endParaRPr lang="pt-BR" sz="1600" dirty="0"/>
          </a:p>
        </p:txBody>
      </p:sp>
    </p:spTree>
    <p:extLst>
      <p:ext uri="{BB962C8B-B14F-4D97-AF65-F5344CB8AC3E}">
        <p14:creationId xmlns:p14="http://schemas.microsoft.com/office/powerpoint/2010/main" val="1683415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87424"/>
            <a:ext cx="5791200" cy="1371600"/>
          </a:xfrm>
        </p:spPr>
        <p:txBody>
          <a:bodyPr/>
          <a:lstStyle/>
          <a:p>
            <a:r>
              <a:rPr lang="pt-BR" dirty="0" smtClean="0"/>
              <a:t>exercícios</a:t>
            </a:r>
            <a:endParaRPr lang="pt-BR" dirty="0"/>
          </a:p>
        </p:txBody>
      </p:sp>
      <p:sp>
        <p:nvSpPr>
          <p:cNvPr id="3" name="Espaço Reservado para Conteúdo 2"/>
          <p:cNvSpPr>
            <a:spLocks noGrp="1"/>
          </p:cNvSpPr>
          <p:nvPr>
            <p:ph idx="1"/>
          </p:nvPr>
        </p:nvSpPr>
        <p:spPr>
          <a:xfrm>
            <a:off x="251520" y="908720"/>
            <a:ext cx="8136904" cy="5616624"/>
          </a:xfrm>
        </p:spPr>
        <p:txBody>
          <a:bodyPr>
            <a:normAutofit lnSpcReduction="10000"/>
          </a:bodyPr>
          <a:lstStyle/>
          <a:p>
            <a:r>
              <a:rPr lang="pt-BR" sz="1600" b="0" dirty="0"/>
              <a:t>(Enem 2013</a:t>
            </a:r>
            <a:r>
              <a:rPr lang="pt-BR" sz="1600" b="0" dirty="0" smtClean="0"/>
              <a:t>)</a:t>
            </a:r>
          </a:p>
          <a:p>
            <a:r>
              <a:rPr lang="pt-BR" sz="1600" b="0" dirty="0" smtClean="0"/>
              <a:t>“De </a:t>
            </a:r>
            <a:r>
              <a:rPr lang="pt-BR" sz="1600" b="0" dirty="0"/>
              <a:t>ponta a ponta, é tudo praia-palma, muito chã e muito formosa. Pelo sertão nos pareceu, vista do mar, muito grande, porque, a estender olhos, não podíamos ver senão terra com arvoredos, que nos parecia muito longa. Nela, até agora, não pudemos saber que haja ouro, nem prata, nem coisa alguma de metal ou ferro; nem </a:t>
            </a:r>
            <a:r>
              <a:rPr lang="pt-BR" sz="1600" b="0" dirty="0" err="1"/>
              <a:t>lho</a:t>
            </a:r>
            <a:r>
              <a:rPr lang="pt-BR" sz="1600" b="0" dirty="0"/>
              <a:t> vimos. Porém a terra em si é de muito bons ares [...]. Porém o melhor fruto que dela se pode tirar me parece que será salvar esta gente</a:t>
            </a:r>
            <a:r>
              <a:rPr lang="pt-BR" sz="1600" b="0" dirty="0" smtClean="0"/>
              <a:t>.”</a:t>
            </a:r>
            <a:endParaRPr lang="pt-BR" sz="1600" b="0" dirty="0"/>
          </a:p>
          <a:p>
            <a:r>
              <a:rPr lang="pt-BR" sz="1600" b="0" dirty="0"/>
              <a:t>Carta de Pero Vaz de Caminha. In: MARQUES, A.; BERUTTI, F.; FARIA, R. </a:t>
            </a:r>
            <a:r>
              <a:rPr lang="pt-BR" sz="1600" dirty="0"/>
              <a:t>História moderna através de textos</a:t>
            </a:r>
            <a:r>
              <a:rPr lang="pt-BR" sz="1600" b="0" dirty="0"/>
              <a:t>. São Paulo: Contexto, </a:t>
            </a:r>
            <a:r>
              <a:rPr lang="pt-BR" sz="1600" b="0" dirty="0" smtClean="0"/>
              <a:t>2001</a:t>
            </a:r>
          </a:p>
          <a:p>
            <a:r>
              <a:rPr lang="pt-BR" sz="1600" b="0" dirty="0" smtClean="0"/>
              <a:t>A carta de Pero Vaz de Caminha</a:t>
            </a:r>
            <a:r>
              <a:rPr lang="pt-BR" sz="1600" b="0" dirty="0"/>
              <a:t> permite entender o projeto colonizador para a nova terra. Nesse trecho, o relato enfatiza o seguinte objetivo:</a:t>
            </a:r>
          </a:p>
          <a:p>
            <a:pPr marL="457200" indent="-457200">
              <a:buAutoNum type="alphaUcParenR"/>
            </a:pPr>
            <a:r>
              <a:rPr lang="pt-BR" sz="1700" b="0" dirty="0" smtClean="0"/>
              <a:t>Valorizar </a:t>
            </a:r>
            <a:r>
              <a:rPr lang="pt-BR" sz="1700" b="0" dirty="0"/>
              <a:t>a catequese a ser realizada sobre os povos </a:t>
            </a:r>
            <a:r>
              <a:rPr lang="pt-BR" sz="1700" b="0" dirty="0" smtClean="0"/>
              <a:t>nativos</a:t>
            </a:r>
          </a:p>
          <a:p>
            <a:pPr marL="457200" indent="-457200">
              <a:buAutoNum type="alphaUcParenR"/>
            </a:pPr>
            <a:r>
              <a:rPr lang="pt-BR" sz="1700" b="0" dirty="0"/>
              <a:t>Descrever a cultura local para enaltecer a prosperidade portuguesa</a:t>
            </a:r>
            <a:r>
              <a:rPr lang="pt-BR" sz="1700" b="0" dirty="0" smtClean="0"/>
              <a:t>.</a:t>
            </a:r>
          </a:p>
          <a:p>
            <a:pPr marL="457200" indent="-457200">
              <a:buAutoNum type="alphaUcParenR"/>
            </a:pPr>
            <a:r>
              <a:rPr lang="pt-BR" sz="1700" b="0" dirty="0" smtClean="0"/>
              <a:t> </a:t>
            </a:r>
            <a:r>
              <a:rPr lang="pt-BR" sz="1700" b="0" dirty="0"/>
              <a:t>Transmitir o conhecimento dos indígenas sobre o potencial econômico existente</a:t>
            </a:r>
            <a:r>
              <a:rPr lang="pt-BR" sz="1700" b="0" dirty="0" smtClean="0"/>
              <a:t>.</a:t>
            </a:r>
          </a:p>
          <a:p>
            <a:pPr marL="457200" indent="-457200">
              <a:buAutoNum type="alphaUcParenR"/>
            </a:pPr>
            <a:r>
              <a:rPr lang="pt-BR" sz="1700" b="0" dirty="0"/>
              <a:t>Realçar a pobreza dos habitantes nativos para demarcar a superioridade europeia</a:t>
            </a:r>
            <a:r>
              <a:rPr lang="pt-BR" sz="1700" b="0" dirty="0" smtClean="0"/>
              <a:t>.</a:t>
            </a:r>
            <a:r>
              <a:rPr lang="pt-BR" sz="1700" b="0" dirty="0"/>
              <a:t> </a:t>
            </a:r>
            <a:endParaRPr lang="pt-BR" sz="1700" b="0" dirty="0" smtClean="0"/>
          </a:p>
          <a:p>
            <a:pPr marL="457200" indent="-457200">
              <a:buAutoNum type="alphaUcParenR"/>
            </a:pPr>
            <a:r>
              <a:rPr lang="pt-BR" sz="1700" b="0" dirty="0" smtClean="0"/>
              <a:t>Criticar </a:t>
            </a:r>
            <a:r>
              <a:rPr lang="pt-BR" sz="1700" b="0" dirty="0"/>
              <a:t>o modo de vida dos povos autóctones para evidenciar a ausência de trabalho</a:t>
            </a:r>
            <a:endParaRPr lang="pt-BR" sz="1700" b="0" dirty="0" smtClean="0"/>
          </a:p>
        </p:txBody>
      </p:sp>
    </p:spTree>
    <p:extLst>
      <p:ext uri="{BB962C8B-B14F-4D97-AF65-F5344CB8AC3E}">
        <p14:creationId xmlns:p14="http://schemas.microsoft.com/office/powerpoint/2010/main" val="845808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Exercícios</a:t>
            </a:r>
            <a:endParaRPr lang="pt-BR" dirty="0"/>
          </a:p>
        </p:txBody>
      </p:sp>
      <p:sp>
        <p:nvSpPr>
          <p:cNvPr id="3" name="Espaço Reservado para Conteúdo 2"/>
          <p:cNvSpPr>
            <a:spLocks noGrp="1"/>
          </p:cNvSpPr>
          <p:nvPr>
            <p:ph idx="1"/>
          </p:nvPr>
        </p:nvSpPr>
        <p:spPr/>
        <p:txBody>
          <a:bodyPr/>
          <a:lstStyle/>
          <a:p>
            <a:r>
              <a:rPr lang="pt-BR" b="0" dirty="0"/>
              <a:t>8) O sistema de colonização objetivado pela política mercantilista tinha em mira:</a:t>
            </a:r>
            <a:r>
              <a:rPr lang="pt-BR" dirty="0"/>
              <a:t/>
            </a:r>
            <a:br>
              <a:rPr lang="pt-BR" dirty="0"/>
            </a:br>
            <a:r>
              <a:rPr lang="pt-BR" b="0" dirty="0"/>
              <a:t/>
            </a:r>
            <a:br>
              <a:rPr lang="pt-BR" b="0" dirty="0"/>
            </a:br>
            <a:r>
              <a:rPr lang="pt-BR" b="0" dirty="0"/>
              <a:t>a) criar condições para a implantação do absolutismo;</a:t>
            </a:r>
            <a:r>
              <a:rPr lang="pt-BR" dirty="0"/>
              <a:t/>
            </a:r>
            <a:br>
              <a:rPr lang="pt-BR" dirty="0"/>
            </a:br>
            <a:r>
              <a:rPr lang="pt-BR" b="0" dirty="0"/>
              <a:t>b) permitir à economia metropolitana o máximo de </a:t>
            </a:r>
            <a:r>
              <a:rPr lang="pt-BR" b="0" dirty="0" err="1"/>
              <a:t>auto-­suficiência</a:t>
            </a:r>
            <a:r>
              <a:rPr lang="pt-BR" b="0" dirty="0"/>
              <a:t> e situá-la vantajosamente no comércio internacional, pela criação de complementos à economia nacional;</a:t>
            </a:r>
            <a:r>
              <a:rPr lang="pt-BR" dirty="0"/>
              <a:t/>
            </a:r>
            <a:br>
              <a:rPr lang="pt-BR" dirty="0"/>
            </a:br>
            <a:r>
              <a:rPr lang="pt-BR" b="0" dirty="0"/>
              <a:t>c) evitar os conflitos internos, resultantes dos choques entre feudalismo e capitalismo, que entravavam o desenvolvimento dos países europeus;</a:t>
            </a:r>
            <a:r>
              <a:rPr lang="pt-BR" dirty="0"/>
              <a:t/>
            </a:r>
            <a:br>
              <a:rPr lang="pt-BR" dirty="0"/>
            </a:br>
            <a:r>
              <a:rPr lang="pt-BR" b="0" dirty="0"/>
              <a:t>d) ganhar prestígio internacional</a:t>
            </a:r>
            <a:r>
              <a:rPr lang="pt-BR" dirty="0"/>
              <a:t/>
            </a:r>
            <a:br>
              <a:rPr lang="pt-BR" dirty="0"/>
            </a:br>
            <a:r>
              <a:rPr lang="pt-BR" b="0" dirty="0"/>
              <a:t>e) obter a garantia de acessos às fontes de matérias-primas e aos mercados consumidores no </a:t>
            </a:r>
            <a:r>
              <a:rPr lang="pt-BR" b="0" dirty="0" err="1"/>
              <a:t>ultra-mar</a:t>
            </a:r>
            <a:r>
              <a:rPr lang="pt-BR" b="0" dirty="0"/>
              <a:t>. </a:t>
            </a:r>
            <a:endParaRPr lang="pt-BR" dirty="0"/>
          </a:p>
        </p:txBody>
      </p:sp>
    </p:spTree>
    <p:extLst>
      <p:ext uri="{BB962C8B-B14F-4D97-AF65-F5344CB8AC3E}">
        <p14:creationId xmlns:p14="http://schemas.microsoft.com/office/powerpoint/2010/main" val="3243281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exercícios</a:t>
            </a:r>
            <a:endParaRPr lang="pt-BR" dirty="0"/>
          </a:p>
        </p:txBody>
      </p:sp>
      <p:sp>
        <p:nvSpPr>
          <p:cNvPr id="3" name="Espaço Reservado para Conteúdo 2"/>
          <p:cNvSpPr>
            <a:spLocks noGrp="1"/>
          </p:cNvSpPr>
          <p:nvPr>
            <p:ph idx="1"/>
          </p:nvPr>
        </p:nvSpPr>
        <p:spPr/>
        <p:txBody>
          <a:bodyPr/>
          <a:lstStyle/>
          <a:p>
            <a:r>
              <a:rPr lang="pt-BR" b="0" dirty="0"/>
              <a:t>01. Sistema caracterizado pela intervenção do Estado na economia, balança comercial favorável, protecionismo, monopólios, entre outros elementos, são características do (a):</a:t>
            </a:r>
          </a:p>
          <a:p>
            <a:r>
              <a:rPr lang="pt-BR" b="0" dirty="0"/>
              <a:t>a) Livre-</a:t>
            </a:r>
            <a:r>
              <a:rPr lang="pt-BR" b="0" dirty="0" err="1"/>
              <a:t>cambismo</a:t>
            </a:r>
            <a:endParaRPr lang="pt-BR" b="0" dirty="0"/>
          </a:p>
          <a:p>
            <a:r>
              <a:rPr lang="pt-BR" b="0" dirty="0"/>
              <a:t>b) Capitalismo financeiro</a:t>
            </a:r>
          </a:p>
          <a:p>
            <a:r>
              <a:rPr lang="pt-BR" b="0" dirty="0"/>
              <a:t>c) Capitalismo monopolista</a:t>
            </a:r>
          </a:p>
          <a:p>
            <a:r>
              <a:rPr lang="pt-BR" b="0" dirty="0"/>
              <a:t>d) Capitalismo comercial ou mercantilismo</a:t>
            </a:r>
          </a:p>
          <a:p>
            <a:r>
              <a:rPr lang="pt-BR" b="0" dirty="0"/>
              <a:t>e) </a:t>
            </a:r>
            <a:r>
              <a:rPr lang="pt-BR" b="0" dirty="0" err="1"/>
              <a:t>Comunitarismo</a:t>
            </a:r>
            <a:r>
              <a:rPr lang="pt-BR" b="0" dirty="0"/>
              <a:t> estatal</a:t>
            </a:r>
          </a:p>
          <a:p>
            <a:endParaRPr lang="pt-BR" b="0" dirty="0"/>
          </a:p>
        </p:txBody>
      </p:sp>
    </p:spTree>
    <p:extLst>
      <p:ext uri="{BB962C8B-B14F-4D97-AF65-F5344CB8AC3E}">
        <p14:creationId xmlns:p14="http://schemas.microsoft.com/office/powerpoint/2010/main" val="2914629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395536" y="-99392"/>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pt-BR" dirty="0" smtClean="0"/>
              <a:t>Portugal?</a:t>
            </a:r>
            <a:endParaRPr lang="pt-BR" dirty="0"/>
          </a:p>
        </p:txBody>
      </p:sp>
      <p:sp>
        <p:nvSpPr>
          <p:cNvPr id="5" name="Espaço Reservado para Conteúdo 2"/>
          <p:cNvSpPr>
            <a:spLocks noGrp="1"/>
          </p:cNvSpPr>
          <p:nvPr>
            <p:ph idx="1"/>
          </p:nvPr>
        </p:nvSpPr>
        <p:spPr>
          <a:xfrm>
            <a:off x="396783" y="1484784"/>
            <a:ext cx="7620000" cy="4373563"/>
          </a:xfrm>
        </p:spPr>
        <p:txBody>
          <a:bodyPr>
            <a:normAutofit fontScale="92500" lnSpcReduction="20000"/>
          </a:bodyPr>
          <a:lstStyle/>
          <a:p>
            <a:pPr marL="342900" indent="-342900">
              <a:buFontTx/>
              <a:buChar char="-"/>
            </a:pPr>
            <a:r>
              <a:rPr lang="pt-BR" b="0" dirty="0" smtClean="0"/>
              <a:t>Por que Portugal?</a:t>
            </a:r>
          </a:p>
          <a:p>
            <a:r>
              <a:rPr lang="pt-BR" b="0" dirty="0" smtClean="0"/>
              <a:t>             * Consolidação precoce da </a:t>
            </a:r>
            <a:r>
              <a:rPr lang="pt-BR" b="0" u="sng" dirty="0" smtClean="0"/>
              <a:t>monarquia centralizada</a:t>
            </a:r>
            <a:r>
              <a:rPr lang="pt-BR" b="0" dirty="0" smtClean="0"/>
              <a:t> (Revolução de Avis);</a:t>
            </a:r>
            <a:r>
              <a:rPr lang="pt-BR" b="0" dirty="0"/>
              <a:t/>
            </a:r>
            <a:br>
              <a:rPr lang="pt-BR" b="0" dirty="0"/>
            </a:br>
            <a:r>
              <a:rPr lang="pt-BR" b="0" dirty="0" smtClean="0"/>
              <a:t>             * Presença expressiva de um grupo mercantil (muito em função da centralização do estado);</a:t>
            </a:r>
            <a:br>
              <a:rPr lang="pt-BR" b="0" dirty="0" smtClean="0"/>
            </a:br>
            <a:r>
              <a:rPr lang="pt-BR" b="0" dirty="0" smtClean="0"/>
              <a:t>	* Disparidade em tecnologia náutica;</a:t>
            </a:r>
            <a:br>
              <a:rPr lang="pt-BR" b="0" dirty="0" smtClean="0"/>
            </a:br>
            <a:r>
              <a:rPr lang="pt-BR" b="0" dirty="0" smtClean="0"/>
              <a:t>	* Não possuir muitos recursos naturais;</a:t>
            </a:r>
            <a:br>
              <a:rPr lang="pt-BR" b="0" dirty="0" smtClean="0"/>
            </a:br>
            <a:r>
              <a:rPr lang="pt-BR" b="0" dirty="0" smtClean="0"/>
              <a:t>	* </a:t>
            </a:r>
            <a:r>
              <a:rPr lang="pt-BR" b="0" u="sng" dirty="0" smtClean="0"/>
              <a:t>Dominação árabe </a:t>
            </a:r>
            <a:r>
              <a:rPr lang="pt-BR" b="0" dirty="0" smtClean="0"/>
              <a:t>na península fazia com que eles obtivessem o controle das especiarias que vinham das Índias;</a:t>
            </a:r>
          </a:p>
          <a:p>
            <a:r>
              <a:rPr lang="pt-BR" b="0" dirty="0"/>
              <a:t>	</a:t>
            </a:r>
            <a:r>
              <a:rPr lang="pt-BR" b="0" dirty="0" smtClean="0"/>
              <a:t>*Expansão do Cristianismo.</a:t>
            </a:r>
          </a:p>
          <a:p>
            <a:pPr marL="342900" indent="-342900">
              <a:buFontTx/>
              <a:buChar char="-"/>
            </a:pPr>
            <a:r>
              <a:rPr lang="pt-BR" b="0" dirty="0" smtClean="0"/>
              <a:t>A conquista de Ceuta (</a:t>
            </a:r>
            <a:r>
              <a:rPr lang="pt-BR" b="0" u="sng" dirty="0" smtClean="0"/>
              <a:t>1415</a:t>
            </a:r>
            <a:r>
              <a:rPr lang="pt-BR" b="0" dirty="0" smtClean="0"/>
              <a:t>);</a:t>
            </a:r>
          </a:p>
          <a:p>
            <a:pPr marL="342900" indent="-342900">
              <a:buFontTx/>
              <a:buChar char="-"/>
            </a:pPr>
            <a:r>
              <a:rPr lang="pt-BR" b="0" dirty="0" smtClean="0"/>
              <a:t>Achar uma nova rota para as Índias;</a:t>
            </a:r>
          </a:p>
          <a:p>
            <a:pPr marL="342900" indent="-342900">
              <a:buFontTx/>
              <a:buChar char="-"/>
            </a:pPr>
            <a:r>
              <a:rPr lang="pt-BR" b="0" dirty="0" smtClean="0"/>
              <a:t>Passagem pelo Cabo da Boa Esperança (ou Cabo das Tormentas)~1488~;</a:t>
            </a:r>
          </a:p>
        </p:txBody>
      </p:sp>
    </p:spTree>
    <p:extLst>
      <p:ext uri="{BB962C8B-B14F-4D97-AF65-F5344CB8AC3E}">
        <p14:creationId xmlns:p14="http://schemas.microsoft.com/office/powerpoint/2010/main" val="1723581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71400"/>
            <a:ext cx="5791200" cy="1371600"/>
          </a:xfrm>
        </p:spPr>
        <p:txBody>
          <a:bodyPr/>
          <a:lstStyle/>
          <a:p>
            <a:r>
              <a:rPr lang="pt-BR" dirty="0" smtClean="0"/>
              <a:t>Mercantilismo</a:t>
            </a:r>
            <a:endParaRPr lang="pt-BR" dirty="0"/>
          </a:p>
        </p:txBody>
      </p:sp>
      <p:sp>
        <p:nvSpPr>
          <p:cNvPr id="3" name="Espaço Reservado para Conteúdo 2"/>
          <p:cNvSpPr>
            <a:spLocks noGrp="1"/>
          </p:cNvSpPr>
          <p:nvPr>
            <p:ph idx="1"/>
          </p:nvPr>
        </p:nvSpPr>
        <p:spPr/>
        <p:txBody>
          <a:bodyPr>
            <a:normAutofit fontScale="92500" lnSpcReduction="10000"/>
          </a:bodyPr>
          <a:lstStyle/>
          <a:p>
            <a:pPr marL="342900" indent="-342900">
              <a:buFontTx/>
              <a:buChar char="-"/>
            </a:pPr>
            <a:r>
              <a:rPr lang="pt-BR" b="0" dirty="0" smtClean="0"/>
              <a:t>Medidas adotadas pelos estados do séculos XV/XVI que consistia basicamente na intervenção do </a:t>
            </a:r>
            <a:r>
              <a:rPr lang="pt-BR" b="0" u="sng" dirty="0" smtClean="0"/>
              <a:t>estado absolutista</a:t>
            </a:r>
            <a:r>
              <a:rPr lang="pt-BR" b="0" dirty="0" smtClean="0"/>
              <a:t> (juntamente com uma crescente burguesia mercantil) na economia, impulsionando o </a:t>
            </a:r>
            <a:r>
              <a:rPr lang="pt-BR" b="0" u="sng" dirty="0" smtClean="0"/>
              <a:t>acumulo de capital </a:t>
            </a:r>
            <a:r>
              <a:rPr lang="pt-BR" b="0" dirty="0" smtClean="0"/>
              <a:t>(metais preciosos) para que a </a:t>
            </a:r>
            <a:r>
              <a:rPr lang="pt-BR" b="0" u="sng" dirty="0" smtClean="0"/>
              <a:t>balança comercial </a:t>
            </a:r>
            <a:r>
              <a:rPr lang="pt-BR" b="0" dirty="0" smtClean="0"/>
              <a:t>permanecesse sempre positiva;</a:t>
            </a:r>
          </a:p>
          <a:p>
            <a:pPr marL="342900" indent="-342900">
              <a:buFontTx/>
              <a:buChar char="-"/>
            </a:pPr>
            <a:endParaRPr lang="pt-BR" b="0" dirty="0" smtClean="0"/>
          </a:p>
          <a:p>
            <a:pPr marL="342900" indent="-342900">
              <a:buFontTx/>
              <a:buChar char="-"/>
            </a:pPr>
            <a:r>
              <a:rPr lang="pt-BR" b="0" dirty="0" smtClean="0"/>
              <a:t>Para manter a balança comercial positiva a metrópole se mantinha a partir da exploração das colônias, constituindo o que muitos irão chamar de </a:t>
            </a:r>
            <a:r>
              <a:rPr lang="pt-BR" b="0" u="sng" dirty="0" smtClean="0"/>
              <a:t>economia-mundo</a:t>
            </a:r>
            <a:r>
              <a:rPr lang="pt-BR" b="0" dirty="0"/>
              <a:t>;</a:t>
            </a:r>
            <a:endParaRPr lang="pt-BR" b="0" dirty="0" smtClean="0"/>
          </a:p>
          <a:p>
            <a:pPr marL="342900" indent="-342900">
              <a:buFontTx/>
              <a:buChar char="-"/>
            </a:pPr>
            <a:endParaRPr lang="pt-BR" b="0" dirty="0"/>
          </a:p>
          <a:p>
            <a:pPr marL="342900" indent="-342900">
              <a:buFontTx/>
              <a:buChar char="-"/>
            </a:pPr>
            <a:r>
              <a:rPr lang="pt-BR" b="0" dirty="0" smtClean="0"/>
              <a:t>A exploração das colônias se mantinha através do chamado </a:t>
            </a:r>
            <a:r>
              <a:rPr lang="pt-BR" b="0" u="sng" dirty="0" smtClean="0"/>
              <a:t>pacto colonial</a:t>
            </a:r>
            <a:r>
              <a:rPr lang="pt-BR" b="0" dirty="0" smtClean="0"/>
              <a:t>, que “legitimava” a ação europeia no continente americano e africano.</a:t>
            </a:r>
            <a:endParaRPr lang="pt-BR" b="0" dirty="0"/>
          </a:p>
        </p:txBody>
      </p:sp>
    </p:spTree>
    <p:extLst>
      <p:ext uri="{BB962C8B-B14F-4D97-AF65-F5344CB8AC3E}">
        <p14:creationId xmlns:p14="http://schemas.microsoft.com/office/powerpoint/2010/main" val="1634808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71400"/>
            <a:ext cx="5791200" cy="1371600"/>
          </a:xfrm>
        </p:spPr>
        <p:txBody>
          <a:bodyPr/>
          <a:lstStyle/>
          <a:p>
            <a:r>
              <a:rPr lang="pt-BR" dirty="0" smtClean="0"/>
              <a:t>mercantilismo</a:t>
            </a:r>
            <a:endParaRPr lang="pt-BR" dirty="0"/>
          </a:p>
        </p:txBody>
      </p:sp>
      <p:pic>
        <p:nvPicPr>
          <p:cNvPr id="1026" name="Picture 2" descr="http://www.mundovestibular.com.br/content_images/1/historia/pre_colonial/absolutism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700808"/>
            <a:ext cx="6552728" cy="4816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848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1196752"/>
            <a:ext cx="7620000" cy="4373563"/>
          </a:xfrm>
        </p:spPr>
        <p:txBody>
          <a:bodyPr/>
          <a:lstStyle/>
          <a:p>
            <a:r>
              <a:rPr lang="pt-BR" b="0" dirty="0" smtClean="0"/>
              <a:t>-  Cristóvão </a:t>
            </a:r>
            <a:r>
              <a:rPr lang="pt-BR" b="0" dirty="0"/>
              <a:t>Colombo chega a América em </a:t>
            </a:r>
            <a:r>
              <a:rPr lang="pt-BR" b="0" u="sng" dirty="0"/>
              <a:t>1492</a:t>
            </a:r>
            <a:r>
              <a:rPr lang="pt-BR" b="0" dirty="0"/>
              <a:t>;</a:t>
            </a:r>
          </a:p>
          <a:p>
            <a:pPr marL="342900" indent="-342900">
              <a:buFontTx/>
              <a:buChar char="-"/>
            </a:pPr>
            <a:r>
              <a:rPr lang="pt-BR" b="0" dirty="0" smtClean="0"/>
              <a:t>Tratado de Tordesilhas (1494);</a:t>
            </a:r>
          </a:p>
          <a:p>
            <a:pPr marL="342900" indent="-342900">
              <a:buFontTx/>
              <a:buChar char="-"/>
            </a:pPr>
            <a:endParaRPr lang="pt-BR" b="0" dirty="0"/>
          </a:p>
        </p:txBody>
      </p:sp>
      <p:sp>
        <p:nvSpPr>
          <p:cNvPr id="4" name="Título 1"/>
          <p:cNvSpPr>
            <a:spLocks noGrp="1"/>
          </p:cNvSpPr>
          <p:nvPr>
            <p:ph type="title"/>
          </p:nvPr>
        </p:nvSpPr>
        <p:spPr>
          <a:xfrm>
            <a:off x="251520" y="-243408"/>
            <a:ext cx="5791200" cy="1371600"/>
          </a:xfrm>
        </p:spPr>
        <p:txBody>
          <a:bodyPr/>
          <a:lstStyle/>
          <a:p>
            <a:r>
              <a:rPr lang="pt-BR" dirty="0" smtClean="0"/>
              <a:t>Novo mundo</a:t>
            </a:r>
            <a:endParaRPr lang="pt-BR" dirty="0"/>
          </a:p>
        </p:txBody>
      </p:sp>
      <p:cxnSp>
        <p:nvCxnSpPr>
          <p:cNvPr id="6" name="Conector angulado 5"/>
          <p:cNvCxnSpPr/>
          <p:nvPr/>
        </p:nvCxnSpPr>
        <p:spPr>
          <a:xfrm>
            <a:off x="4499992" y="1840885"/>
            <a:ext cx="720080" cy="432048"/>
          </a:xfrm>
          <a:prstGeom prst="bentConnector3">
            <a:avLst>
              <a:gd name="adj1" fmla="val 75012"/>
            </a:avLst>
          </a:prstGeom>
          <a:ln>
            <a:tailEnd type="arrow"/>
          </a:ln>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5464811" y="2071551"/>
            <a:ext cx="2088232" cy="646331"/>
          </a:xfrm>
          <a:prstGeom prst="rect">
            <a:avLst/>
          </a:prstGeom>
          <a:noFill/>
        </p:spPr>
        <p:txBody>
          <a:bodyPr wrap="square" rtlCol="0">
            <a:spAutoFit/>
          </a:bodyPr>
          <a:lstStyle/>
          <a:p>
            <a:r>
              <a:rPr lang="pt-BR" dirty="0" smtClean="0"/>
              <a:t>Importância do papado.</a:t>
            </a:r>
            <a:endParaRPr lang="pt-BR" dirty="0"/>
          </a:p>
        </p:txBody>
      </p:sp>
      <p:pic>
        <p:nvPicPr>
          <p:cNvPr id="2050" name="Picture 2" descr="http://www.trabalhosescolares.net/img/tratado_de_tordesilhas_tratado_de_saragoz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717882"/>
            <a:ext cx="6858000"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881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3408"/>
            <a:ext cx="5791200" cy="1371600"/>
          </a:xfrm>
        </p:spPr>
        <p:txBody>
          <a:bodyPr/>
          <a:lstStyle/>
          <a:p>
            <a:r>
              <a:rPr lang="pt-BR" dirty="0" smtClean="0"/>
              <a:t>Novo mundo</a:t>
            </a:r>
            <a:endParaRPr lang="pt-BR" dirty="0"/>
          </a:p>
        </p:txBody>
      </p:sp>
      <p:sp>
        <p:nvSpPr>
          <p:cNvPr id="3" name="Espaço Reservado para Conteúdo 2"/>
          <p:cNvSpPr>
            <a:spLocks noGrp="1"/>
          </p:cNvSpPr>
          <p:nvPr>
            <p:ph idx="1"/>
          </p:nvPr>
        </p:nvSpPr>
        <p:spPr>
          <a:xfrm>
            <a:off x="467544" y="1196752"/>
            <a:ext cx="7620000" cy="4373563"/>
          </a:xfrm>
        </p:spPr>
        <p:txBody>
          <a:bodyPr/>
          <a:lstStyle/>
          <a:p>
            <a:pPr marL="342900" indent="-342900">
              <a:buFontTx/>
              <a:buChar char="-"/>
            </a:pPr>
            <a:r>
              <a:rPr lang="pt-BR" b="0" dirty="0" smtClean="0"/>
              <a:t>Vasco da Gama chega as Índias Orientais em 1497;</a:t>
            </a:r>
          </a:p>
          <a:p>
            <a:pPr marL="342900" indent="-342900">
              <a:buFontTx/>
              <a:buChar char="-"/>
            </a:pPr>
            <a:r>
              <a:rPr lang="pt-BR" b="0" dirty="0" smtClean="0"/>
              <a:t>“</a:t>
            </a:r>
            <a:r>
              <a:rPr lang="pt-BR" b="0" u="sng" dirty="0" smtClean="0"/>
              <a:t>Descoberta</a:t>
            </a:r>
            <a:r>
              <a:rPr lang="pt-BR" b="0" dirty="0" smtClean="0"/>
              <a:t> do Brasil” em 1500 pela expedição capitaneada por Pedro Álvares Cabral.</a:t>
            </a:r>
          </a:p>
          <a:p>
            <a:endParaRPr lang="pt-BR" b="0" dirty="0"/>
          </a:p>
        </p:txBody>
      </p:sp>
      <p:pic>
        <p:nvPicPr>
          <p:cNvPr id="1026" name="Picture 2" descr="http://www.coladaweb.com/wp-content/uploads/imperio-colonial-portugu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492896"/>
            <a:ext cx="6768752" cy="3814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217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lnSpcReduction="10000"/>
          </a:bodyPr>
          <a:lstStyle/>
          <a:p>
            <a:pPr marL="342900" indent="-342900">
              <a:buFontTx/>
              <a:buChar char="-"/>
            </a:pPr>
            <a:r>
              <a:rPr lang="pt-BR" b="0" dirty="0" smtClean="0"/>
              <a:t>A chegada europeia data o ano de 1500 d.C., nesse contexto mais de mil povos indígenas com diferenças crenças e diferentes costumes ocupavam o território. </a:t>
            </a:r>
          </a:p>
          <a:p>
            <a:pPr marL="342900" indent="-342900">
              <a:buFontTx/>
              <a:buChar char="-"/>
            </a:pPr>
            <a:r>
              <a:rPr lang="pt-BR" b="0" dirty="0" smtClean="0"/>
              <a:t>Acredita-se que mais de 1300 línguas eram faladas no continente, a maioria podendo ser colocada em um dos dois grupos linguísticos:</a:t>
            </a:r>
          </a:p>
          <a:p>
            <a:r>
              <a:rPr lang="pt-BR" b="0" dirty="0" smtClean="0"/>
              <a:t>                 * Tupi = Viviam no litoral. (</a:t>
            </a:r>
            <a:r>
              <a:rPr lang="pt-BR" b="0" dirty="0" err="1" smtClean="0"/>
              <a:t>Ex</a:t>
            </a:r>
            <a:r>
              <a:rPr lang="pt-BR" b="0" dirty="0" smtClean="0"/>
              <a:t>: Guaranis, Tupinambás, Tabajara)</a:t>
            </a:r>
          </a:p>
          <a:p>
            <a:r>
              <a:rPr lang="pt-BR" b="0" dirty="0"/>
              <a:t> </a:t>
            </a:r>
            <a:r>
              <a:rPr lang="pt-BR" b="0" dirty="0" smtClean="0"/>
              <a:t>                * </a:t>
            </a:r>
            <a:r>
              <a:rPr lang="pt-BR" b="0" dirty="0" err="1" smtClean="0"/>
              <a:t>Macro-Jé</a:t>
            </a:r>
            <a:r>
              <a:rPr lang="pt-BR" b="0" dirty="0"/>
              <a:t> </a:t>
            </a:r>
            <a:r>
              <a:rPr lang="pt-BR" b="0" dirty="0" smtClean="0"/>
              <a:t>= Viviam no interior e o no sertão. (</a:t>
            </a:r>
            <a:r>
              <a:rPr lang="pt-BR" b="0" dirty="0" err="1" smtClean="0"/>
              <a:t>Ex</a:t>
            </a:r>
            <a:r>
              <a:rPr lang="pt-BR" b="0" dirty="0" smtClean="0"/>
              <a:t>: Bororó, </a:t>
            </a:r>
            <a:r>
              <a:rPr lang="pt-BR" b="0" dirty="0" err="1" smtClean="0"/>
              <a:t>Karajá</a:t>
            </a:r>
            <a:r>
              <a:rPr lang="pt-BR" b="0" dirty="0" smtClean="0"/>
              <a:t>, Cariri)</a:t>
            </a:r>
          </a:p>
          <a:p>
            <a:r>
              <a:rPr lang="pt-BR" b="0" dirty="0" smtClean="0"/>
              <a:t>-     O </a:t>
            </a:r>
            <a:r>
              <a:rPr lang="pt-BR" b="0" dirty="0"/>
              <a:t>contato português se deu mais com quem habitava a costa do território, ou seja, os tupis. Em função disso, é sobre eles que se têm mais fontes.</a:t>
            </a:r>
          </a:p>
          <a:p>
            <a:endParaRPr lang="pt-BR" b="0" dirty="0"/>
          </a:p>
        </p:txBody>
      </p:sp>
      <p:sp>
        <p:nvSpPr>
          <p:cNvPr id="4" name="Título 1"/>
          <p:cNvSpPr>
            <a:spLocks noGrp="1"/>
          </p:cNvSpPr>
          <p:nvPr>
            <p:ph type="title"/>
          </p:nvPr>
        </p:nvSpPr>
        <p:spPr/>
        <p:txBody>
          <a:bodyPr/>
          <a:lstStyle/>
          <a:p>
            <a:r>
              <a:rPr lang="pt-BR" dirty="0" smtClean="0"/>
              <a:t>A “América” antes dos europeus</a:t>
            </a:r>
            <a:endParaRPr lang="pt-BR" dirty="0"/>
          </a:p>
        </p:txBody>
      </p:sp>
    </p:spTree>
    <p:extLst>
      <p:ext uri="{BB962C8B-B14F-4D97-AF65-F5344CB8AC3E}">
        <p14:creationId xmlns:p14="http://schemas.microsoft.com/office/powerpoint/2010/main" val="1164870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916832"/>
            <a:ext cx="7620000" cy="4373563"/>
          </a:xfrm>
        </p:spPr>
        <p:txBody>
          <a:bodyPr/>
          <a:lstStyle/>
          <a:p>
            <a:pPr marL="342900" indent="-342900">
              <a:buFontTx/>
              <a:buChar char="-"/>
            </a:pPr>
            <a:r>
              <a:rPr lang="pt-BR" b="0" dirty="0" smtClean="0"/>
              <a:t>A ‘religiosidade’ desses povos é muito pautada no seu contato com a natureza; por exemplo, se a seca atingisse determinada área por certo tempo, isso estaria diretamente ligado à alguma entidade, algum ‘espírito da natureza’.</a:t>
            </a:r>
          </a:p>
          <a:p>
            <a:pPr marL="342900" indent="-342900">
              <a:buFontTx/>
              <a:buChar char="-"/>
            </a:pPr>
            <a:endParaRPr lang="pt-BR" b="0" dirty="0" smtClean="0"/>
          </a:p>
          <a:p>
            <a:pPr marL="342900" indent="-342900">
              <a:buFontTx/>
              <a:buChar char="-"/>
            </a:pPr>
            <a:r>
              <a:rPr lang="pt-BR" b="0" dirty="0" smtClean="0"/>
              <a:t> O responsável pela ligação do mundo </a:t>
            </a:r>
            <a:br>
              <a:rPr lang="pt-BR" b="0" dirty="0" smtClean="0"/>
            </a:br>
            <a:r>
              <a:rPr lang="pt-BR" b="0" dirty="0" smtClean="0"/>
              <a:t>“espiritual” com o corpóreo era o </a:t>
            </a:r>
            <a:r>
              <a:rPr lang="pt-BR" b="0" u="sng" dirty="0" smtClean="0"/>
              <a:t>Pajé</a:t>
            </a:r>
            <a:r>
              <a:rPr lang="pt-BR" b="0" dirty="0"/>
              <a:t> </a:t>
            </a:r>
            <a:r>
              <a:rPr lang="pt-BR" b="0" dirty="0" smtClean="0"/>
              <a:t>– esse</a:t>
            </a:r>
            <a:br>
              <a:rPr lang="pt-BR" b="0" dirty="0" smtClean="0"/>
            </a:br>
            <a:r>
              <a:rPr lang="pt-BR" b="0" dirty="0" smtClean="0"/>
              <a:t>geralmente mais velho e homem –; que também</a:t>
            </a:r>
            <a:br>
              <a:rPr lang="pt-BR" b="0" dirty="0" smtClean="0"/>
            </a:br>
            <a:r>
              <a:rPr lang="pt-BR" b="0" dirty="0" smtClean="0"/>
              <a:t>era detentor dos conhecimentos de cura;</a:t>
            </a:r>
          </a:p>
          <a:p>
            <a:pPr marL="342900" indent="-342900">
              <a:buFontTx/>
              <a:buChar char="-"/>
            </a:pPr>
            <a:endParaRPr lang="pt-BR" b="0" dirty="0" smtClean="0"/>
          </a:p>
          <a:p>
            <a:pPr marL="342900" indent="-342900">
              <a:buFontTx/>
              <a:buChar char="-"/>
            </a:pPr>
            <a:r>
              <a:rPr lang="pt-BR" b="0" dirty="0"/>
              <a:t>O conceito de </a:t>
            </a:r>
            <a:r>
              <a:rPr lang="pt-BR" b="0" u="sng" dirty="0"/>
              <a:t>propriedade </a:t>
            </a:r>
            <a:r>
              <a:rPr lang="pt-BR" b="0" u="sng" dirty="0" smtClean="0"/>
              <a:t>privada</a:t>
            </a:r>
            <a:r>
              <a:rPr lang="pt-BR" b="0" dirty="0" smtClean="0"/>
              <a:t>.</a:t>
            </a:r>
            <a:endParaRPr lang="pt-BR" b="0" dirty="0"/>
          </a:p>
          <a:p>
            <a:endParaRPr lang="pt-BR" b="0" dirty="0" smtClean="0"/>
          </a:p>
          <a:p>
            <a:pPr marL="342900" indent="-342900">
              <a:buFontTx/>
              <a:buChar char="-"/>
            </a:pPr>
            <a:endParaRPr lang="pt-BR" b="0" dirty="0"/>
          </a:p>
        </p:txBody>
      </p:sp>
      <p:sp>
        <p:nvSpPr>
          <p:cNvPr id="4" name="Título 1"/>
          <p:cNvSpPr txBox="1">
            <a:spLocks/>
          </p:cNvSpPr>
          <p:nvPr/>
        </p:nvSpPr>
        <p:spPr>
          <a:xfrm>
            <a:off x="609600" y="305118"/>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pt-BR" dirty="0" smtClean="0"/>
              <a:t>A “América” antes dos europeus</a:t>
            </a:r>
            <a:endParaRPr lang="pt-BR" dirty="0"/>
          </a:p>
        </p:txBody>
      </p:sp>
      <p:cxnSp>
        <p:nvCxnSpPr>
          <p:cNvPr id="8" name="Conector angulado 7"/>
          <p:cNvCxnSpPr/>
          <p:nvPr/>
        </p:nvCxnSpPr>
        <p:spPr>
          <a:xfrm>
            <a:off x="5652120" y="2996952"/>
            <a:ext cx="748680" cy="64807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9" name="CaixaDeTexto 8"/>
          <p:cNvSpPr txBox="1"/>
          <p:nvPr/>
        </p:nvSpPr>
        <p:spPr>
          <a:xfrm>
            <a:off x="6516216" y="3429000"/>
            <a:ext cx="2016224" cy="923330"/>
          </a:xfrm>
          <a:prstGeom prst="rect">
            <a:avLst/>
          </a:prstGeom>
          <a:noFill/>
        </p:spPr>
        <p:txBody>
          <a:bodyPr wrap="square" rtlCol="0">
            <a:spAutoFit/>
          </a:bodyPr>
          <a:lstStyle/>
          <a:p>
            <a:r>
              <a:rPr lang="pt-BR" dirty="0" smtClean="0"/>
              <a:t>Curupira: </a:t>
            </a:r>
          </a:p>
          <a:p>
            <a:r>
              <a:rPr lang="pt-BR" dirty="0" smtClean="0"/>
              <a:t>Protetor da fauna e da flora.</a:t>
            </a:r>
            <a:endParaRPr lang="pt-BR" dirty="0"/>
          </a:p>
        </p:txBody>
      </p:sp>
    </p:spTree>
    <p:extLst>
      <p:ext uri="{BB962C8B-B14F-4D97-AF65-F5344CB8AC3E}">
        <p14:creationId xmlns:p14="http://schemas.microsoft.com/office/powerpoint/2010/main" val="2910903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1268760"/>
            <a:ext cx="7620000" cy="4373563"/>
          </a:xfrm>
        </p:spPr>
        <p:txBody>
          <a:bodyPr/>
          <a:lstStyle/>
          <a:p>
            <a:r>
              <a:rPr lang="pt-BR" dirty="0" smtClean="0"/>
              <a:t>A ANTROPOFAGIA</a:t>
            </a:r>
          </a:p>
          <a:p>
            <a:r>
              <a:rPr lang="pt-BR" dirty="0"/>
              <a:t> </a:t>
            </a:r>
            <a:r>
              <a:rPr lang="pt-BR" dirty="0" smtClean="0"/>
              <a:t>   </a:t>
            </a:r>
            <a:r>
              <a:rPr lang="pt-BR" sz="1800" i="1" dirty="0" smtClean="0"/>
              <a:t>“</a:t>
            </a:r>
            <a:r>
              <a:rPr lang="pt-BR" sz="1800" b="0" i="1" dirty="0"/>
              <a:t>Não é prazer propriamente que as leva [as mulheres] a comer tais petiscos, nem o apetite sensual, pois de muitos ouvi dizer que não raro a vomitam depois de comer, por não ser o seu estômago capaz de digerir a carne humana; fazem-no só para vingar a morte de seus antepassados e saciar o ódio invencível e diabólico que votam a seus inimigos</a:t>
            </a:r>
            <a:r>
              <a:rPr lang="pt-BR" sz="1800" b="0" i="1" dirty="0" smtClean="0"/>
              <a:t>.”</a:t>
            </a:r>
            <a:br>
              <a:rPr lang="pt-BR" sz="1800" b="0" i="1" dirty="0" smtClean="0"/>
            </a:br>
            <a:r>
              <a:rPr lang="pt-BR" sz="1800" b="0" dirty="0" smtClean="0"/>
              <a:t>(</a:t>
            </a:r>
            <a:r>
              <a:rPr lang="pt-BR" sz="1800" b="0" dirty="0" err="1"/>
              <a:t>Abbeville</a:t>
            </a:r>
            <a:r>
              <a:rPr lang="pt-BR" sz="1800" b="0" dirty="0"/>
              <a:t>, 1975: 233)</a:t>
            </a:r>
          </a:p>
        </p:txBody>
      </p:sp>
      <p:pic>
        <p:nvPicPr>
          <p:cNvPr id="2050" name="Picture 2" descr="http://www.sohistoria.com.br/ilustrada/ateguaraniticas/index_clip_image04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573016"/>
            <a:ext cx="4046952" cy="303521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escolakids.uol.com.br/public/images/legenda/2eb61c28630b68823dde45906f0ad19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573016"/>
            <a:ext cx="3790950" cy="2876551"/>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p:cNvSpPr txBox="1"/>
          <p:nvPr/>
        </p:nvSpPr>
        <p:spPr>
          <a:xfrm>
            <a:off x="4716016" y="6449180"/>
            <a:ext cx="3528392" cy="369332"/>
          </a:xfrm>
          <a:prstGeom prst="rect">
            <a:avLst/>
          </a:prstGeom>
          <a:noFill/>
        </p:spPr>
        <p:txBody>
          <a:bodyPr wrap="square" rtlCol="0">
            <a:spAutoFit/>
          </a:bodyPr>
          <a:lstStyle/>
          <a:p>
            <a:r>
              <a:rPr lang="pt-BR" dirty="0"/>
              <a:t>Theodore de </a:t>
            </a:r>
            <a:r>
              <a:rPr lang="pt-BR" dirty="0" err="1"/>
              <a:t>Bry</a:t>
            </a:r>
            <a:r>
              <a:rPr lang="pt-BR" dirty="0"/>
              <a:t> (1528-1598)</a:t>
            </a:r>
          </a:p>
        </p:txBody>
      </p:sp>
      <p:sp>
        <p:nvSpPr>
          <p:cNvPr id="8" name="Título 1"/>
          <p:cNvSpPr txBox="1">
            <a:spLocks noGrp="1"/>
          </p:cNvSpPr>
          <p:nvPr>
            <p:ph type="title"/>
          </p:nvPr>
        </p:nvSpPr>
        <p:spPr>
          <a:xfrm>
            <a:off x="467544" y="0"/>
            <a:ext cx="5791200" cy="1371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pt-BR" dirty="0" smtClean="0"/>
              <a:t>A “América” antes dos europeus</a:t>
            </a:r>
            <a:endParaRPr lang="pt-BR" dirty="0"/>
          </a:p>
        </p:txBody>
      </p:sp>
    </p:spTree>
    <p:extLst>
      <p:ext uri="{BB962C8B-B14F-4D97-AF65-F5344CB8AC3E}">
        <p14:creationId xmlns:p14="http://schemas.microsoft.com/office/powerpoint/2010/main" val="28981770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cial">
  <a:themeElements>
    <a:clrScheme name="Es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295</TotalTime>
  <Words>1134</Words>
  <Application>Microsoft Office PowerPoint</Application>
  <PresentationFormat>Apresentação na tela (4:3)</PresentationFormat>
  <Paragraphs>85</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Essencial</vt:lpstr>
      <vt:lpstr>Europa</vt:lpstr>
      <vt:lpstr>Apresentação do PowerPoint</vt:lpstr>
      <vt:lpstr>Mercantilismo</vt:lpstr>
      <vt:lpstr>mercantilismo</vt:lpstr>
      <vt:lpstr>Novo mundo</vt:lpstr>
      <vt:lpstr>Novo mundo</vt:lpstr>
      <vt:lpstr>A “América” antes dos europeus</vt:lpstr>
      <vt:lpstr>Apresentação do PowerPoint</vt:lpstr>
      <vt:lpstr>A “América” antes dos europeus</vt:lpstr>
      <vt:lpstr>Apresentação do PowerPoint</vt:lpstr>
      <vt:lpstr>Apresentação do PowerPoint</vt:lpstr>
      <vt:lpstr>A carta de pero vaz de caminha</vt:lpstr>
      <vt:lpstr>Apresentação do PowerPoint</vt:lpstr>
      <vt:lpstr>Outras fontes</vt:lpstr>
      <vt:lpstr>exercícios</vt:lpstr>
      <vt:lpstr>Exercícios</vt:lpstr>
      <vt:lpstr>exercícios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Marina</dc:creator>
  <cp:lastModifiedBy>Marina</cp:lastModifiedBy>
  <cp:revision>25</cp:revision>
  <dcterms:created xsi:type="dcterms:W3CDTF">2016-03-23T12:12:10Z</dcterms:created>
  <dcterms:modified xsi:type="dcterms:W3CDTF">2016-04-04T16:42:45Z</dcterms:modified>
</cp:coreProperties>
</file>