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D6745F-1666-4B85-BC3A-6A0A32BC7583}" type="datetimeFigureOut">
              <a:rPr lang="pt-BR" smtClean="0"/>
              <a:t>24/05/2016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136F8B-1618-4990-AA24-4B115CC7A64E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Conjuração Baiana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Inspiração na Revolução Francesa</a:t>
            </a:r>
          </a:p>
          <a:p>
            <a:r>
              <a:rPr lang="pt-BR" u="sng" dirty="0" smtClean="0"/>
              <a:t>Sociedade Maçônica Cavaleiros da Luz</a:t>
            </a:r>
          </a:p>
          <a:p>
            <a:endParaRPr lang="pt-BR" dirty="0"/>
          </a:p>
          <a:p>
            <a:r>
              <a:rPr lang="pt-BR" dirty="0" smtClean="0"/>
              <a:t>Crise de escassez de alimentos e elevação dos preços;</a:t>
            </a:r>
          </a:p>
          <a:p>
            <a:r>
              <a:rPr lang="pt-BR" dirty="0" smtClean="0"/>
              <a:t>Diálogo com a população;</a:t>
            </a:r>
          </a:p>
          <a:p>
            <a:r>
              <a:rPr lang="pt-BR" dirty="0" smtClean="0"/>
              <a:t>Abolição da escravidão colocada em pauta;</a:t>
            </a:r>
          </a:p>
          <a:p>
            <a:r>
              <a:rPr lang="pt-BR" dirty="0" smtClean="0"/>
              <a:t>1798 – Manuscritos espalhados pela cidade propondo uma república igualitária na Bahia;</a:t>
            </a:r>
          </a:p>
          <a:p>
            <a:r>
              <a:rPr lang="pt-BR" dirty="0" smtClean="0"/>
              <a:t>Inspiração jacobina</a:t>
            </a:r>
          </a:p>
          <a:p>
            <a:endParaRPr lang="pt-BR" dirty="0" smtClean="0"/>
          </a:p>
          <a:p>
            <a:endParaRPr lang="pt-BR" dirty="0"/>
          </a:p>
        </p:txBody>
      </p:sp>
      <p:cxnSp>
        <p:nvCxnSpPr>
          <p:cNvPr id="5" name="Conector angulado 4"/>
          <p:cNvCxnSpPr/>
          <p:nvPr/>
        </p:nvCxnSpPr>
        <p:spPr>
          <a:xfrm>
            <a:off x="1043608" y="2492896"/>
            <a:ext cx="504056" cy="2880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1835696" y="263691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Cipriano Barata, Padre Agostinho Gomes.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92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4423119" y="2996952"/>
            <a:ext cx="4608512" cy="9233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>
            <a:normAutofit/>
          </a:bodyPr>
          <a:lstStyle/>
          <a:p>
            <a:r>
              <a:rPr lang="pt-BR" dirty="0" smtClean="0"/>
              <a:t>Adesão popular ao movimento;</a:t>
            </a:r>
          </a:p>
          <a:p>
            <a:r>
              <a:rPr lang="pt-BR" dirty="0" smtClean="0"/>
              <a:t>Afastamento da elite letrada;</a:t>
            </a:r>
          </a:p>
          <a:p>
            <a:r>
              <a:rPr lang="pt-BR" dirty="0" smtClean="0"/>
              <a:t>Lideranças populares se tornam expressivas;</a:t>
            </a:r>
          </a:p>
          <a:p>
            <a:r>
              <a:rPr lang="pt-BR" dirty="0" smtClean="0"/>
              <a:t>Medo de uma revolução </a:t>
            </a:r>
          </a:p>
          <a:p>
            <a:pPr marL="0" indent="0">
              <a:buNone/>
            </a:pPr>
            <a:r>
              <a:rPr lang="pt-BR" dirty="0" smtClean="0"/>
              <a:t>popular</a:t>
            </a:r>
            <a:r>
              <a:rPr lang="pt-BR" dirty="0" smtClean="0"/>
              <a:t>;</a:t>
            </a:r>
            <a:endParaRPr lang="pt-BR" dirty="0" smtClean="0"/>
          </a:p>
          <a:p>
            <a:r>
              <a:rPr lang="pt-BR" dirty="0" smtClean="0"/>
              <a:t>Investigação iniciada pelo governador da Bahia;</a:t>
            </a:r>
          </a:p>
          <a:p>
            <a:r>
              <a:rPr lang="pt-BR" dirty="0" smtClean="0"/>
              <a:t>Através dessa investigação diversos líderes da conjuração foram presos;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Conjuração Baiana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23119" y="299695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Lucas Dantas, Luís Gonzaga – soldados</a:t>
            </a:r>
          </a:p>
          <a:p>
            <a:r>
              <a:rPr lang="pt-BR" dirty="0" smtClean="0"/>
              <a:t>Manuel Faustino, João de Deus – alfaiates</a:t>
            </a:r>
          </a:p>
          <a:p>
            <a:r>
              <a:rPr lang="pt-BR" dirty="0" smtClean="0"/>
              <a:t>Luís Pires - escravo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031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03920" cy="4572000"/>
          </a:xfrm>
        </p:spPr>
        <p:txBody>
          <a:bodyPr>
            <a:normAutofit/>
          </a:bodyPr>
          <a:lstStyle/>
          <a:p>
            <a:r>
              <a:rPr lang="pt-BR" dirty="0"/>
              <a:t>Movimento levado como uma conspiração popular de um povo “sem cultura e religião</a:t>
            </a:r>
            <a:r>
              <a:rPr lang="pt-BR" dirty="0" smtClean="0"/>
              <a:t>”;</a:t>
            </a:r>
            <a:endParaRPr lang="pt-BR" dirty="0" smtClean="0"/>
          </a:p>
          <a:p>
            <a:r>
              <a:rPr lang="pt-BR" dirty="0" smtClean="0"/>
              <a:t>Luís </a:t>
            </a:r>
            <a:r>
              <a:rPr lang="pt-BR" dirty="0" smtClean="0"/>
              <a:t>Gonzaga das Virgens, Lucas Dantas, João de Deus e Manuel Faustino – enforcados e expostos em diferentes locais públicos;</a:t>
            </a:r>
          </a:p>
          <a:p>
            <a:r>
              <a:rPr lang="pt-BR" dirty="0" smtClean="0"/>
              <a:t>Alguns líderes foram exilados na África;</a:t>
            </a:r>
          </a:p>
          <a:p>
            <a:r>
              <a:rPr lang="pt-BR" dirty="0" smtClean="0"/>
              <a:t>Escravos foram açoitados e vendidos para outras capitanias</a:t>
            </a:r>
            <a:r>
              <a:rPr lang="pt-BR" dirty="0" smtClean="0"/>
              <a:t>;</a:t>
            </a:r>
          </a:p>
          <a:p>
            <a:r>
              <a:rPr lang="pt-BR" dirty="0" smtClean="0"/>
              <a:t>Conjuração dos Alfaiates.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Conjuração Baiana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20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“</a:t>
            </a:r>
            <a:r>
              <a:rPr lang="pt-BR" dirty="0" err="1" smtClean="0"/>
              <a:t>pré</a:t>
            </a:r>
            <a:r>
              <a:rPr lang="pt-BR" dirty="0" smtClean="0"/>
              <a:t>-independência”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Ideia de emancipação aparece;</a:t>
            </a:r>
          </a:p>
          <a:p>
            <a:r>
              <a:rPr lang="pt-BR" dirty="0" smtClean="0"/>
              <a:t>Diferenças entre revoltas do começo do </a:t>
            </a:r>
            <a:r>
              <a:rPr lang="pt-BR" dirty="0" err="1" smtClean="0"/>
              <a:t>séc</a:t>
            </a:r>
            <a:r>
              <a:rPr lang="pt-BR" dirty="0" smtClean="0"/>
              <a:t> XVIII e do final;</a:t>
            </a:r>
          </a:p>
          <a:p>
            <a:r>
              <a:rPr lang="pt-BR" dirty="0" smtClean="0"/>
              <a:t>Influências externas que pesam cada vez mais sobre o pensamento na colônia (iluminismo, independência dos EUA);</a:t>
            </a:r>
          </a:p>
          <a:p>
            <a:r>
              <a:rPr lang="pt-BR" dirty="0" smtClean="0"/>
              <a:t>Cenário político internacional de crise;</a:t>
            </a:r>
          </a:p>
          <a:p>
            <a:r>
              <a:rPr lang="pt-BR" dirty="0" smtClean="0"/>
              <a:t>Antigo regime se esfacelou – impactos da revolução francesa;</a:t>
            </a:r>
          </a:p>
          <a:p>
            <a:r>
              <a:rPr lang="pt-BR" dirty="0" smtClean="0"/>
              <a:t>Impacto disso nas respectivas colônias</a:t>
            </a:r>
          </a:p>
        </p:txBody>
      </p:sp>
    </p:spTree>
    <p:extLst>
      <p:ext uri="{BB962C8B-B14F-4D97-AF65-F5344CB8AC3E}">
        <p14:creationId xmlns:p14="http://schemas.microsoft.com/office/powerpoint/2010/main" val="116476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48032" y="1988840"/>
            <a:ext cx="8503920" cy="4572000"/>
          </a:xfrm>
        </p:spPr>
        <p:txBody>
          <a:bodyPr/>
          <a:lstStyle/>
          <a:p>
            <a:r>
              <a:rPr lang="pt-BR" dirty="0" smtClean="0"/>
              <a:t>Napoleão entra no governo francês;</a:t>
            </a:r>
          </a:p>
          <a:p>
            <a:r>
              <a:rPr lang="pt-BR" dirty="0" smtClean="0"/>
              <a:t>Expansão francesa na </a:t>
            </a:r>
            <a:r>
              <a:rPr lang="pt-BR" dirty="0"/>
              <a:t>E</a:t>
            </a:r>
            <a:r>
              <a:rPr lang="pt-BR" dirty="0" smtClean="0"/>
              <a:t>uropa;</a:t>
            </a:r>
          </a:p>
          <a:p>
            <a:r>
              <a:rPr lang="pt-BR" dirty="0" smtClean="0"/>
              <a:t>O bloqueio continental (1806);</a:t>
            </a:r>
          </a:p>
          <a:p>
            <a:r>
              <a:rPr lang="pt-BR" dirty="0" smtClean="0"/>
              <a:t>Invasão francesa em Portugal;</a:t>
            </a:r>
          </a:p>
          <a:p>
            <a:r>
              <a:rPr lang="pt-BR" dirty="0" smtClean="0"/>
              <a:t>Apoio da Inglaterra à</a:t>
            </a:r>
          </a:p>
          <a:p>
            <a:pPr marL="0" indent="0">
              <a:buNone/>
            </a:pPr>
            <a:r>
              <a:rPr lang="pt-BR" dirty="0" smtClean="0"/>
              <a:t>Portugal;</a:t>
            </a:r>
          </a:p>
          <a:p>
            <a:r>
              <a:rPr lang="pt-BR" dirty="0"/>
              <a:t> </a:t>
            </a:r>
            <a:r>
              <a:rPr lang="pt-BR" dirty="0" smtClean="0"/>
              <a:t>1808 – </a:t>
            </a:r>
            <a:r>
              <a:rPr lang="pt-BR" u="sng" dirty="0" smtClean="0"/>
              <a:t>A vinda da família real para o ‘Brasil</a:t>
            </a:r>
            <a:r>
              <a:rPr lang="pt-BR" dirty="0" smtClean="0"/>
              <a:t>’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“</a:t>
            </a:r>
            <a:r>
              <a:rPr lang="pt-BR" dirty="0" err="1" smtClean="0"/>
              <a:t>pré</a:t>
            </a:r>
            <a:r>
              <a:rPr lang="pt-BR" dirty="0" smtClean="0"/>
              <a:t>-independência” </a:t>
            </a:r>
            <a:endParaRPr lang="pt-BR" dirty="0"/>
          </a:p>
        </p:txBody>
      </p:sp>
      <p:cxnSp>
        <p:nvCxnSpPr>
          <p:cNvPr id="6" name="Conector angulado 5"/>
          <p:cNvCxnSpPr/>
          <p:nvPr/>
        </p:nvCxnSpPr>
        <p:spPr>
          <a:xfrm>
            <a:off x="3884922" y="3933056"/>
            <a:ext cx="1296144" cy="57606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5145151" y="418595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“Projeto do Império no Ultramar”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489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No que implica a família real vir para o Brasil?</a:t>
            </a:r>
          </a:p>
          <a:p>
            <a:endParaRPr lang="pt-BR" dirty="0" smtClean="0"/>
          </a:p>
          <a:p>
            <a:r>
              <a:rPr lang="pt-BR" dirty="0" smtClean="0"/>
              <a:t>Âmbito econômico: 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	         </a:t>
            </a:r>
            <a:r>
              <a:rPr lang="pt-BR" u="sng" dirty="0" smtClean="0"/>
              <a:t>abertura dos portos</a:t>
            </a: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“</a:t>
            </a:r>
            <a:r>
              <a:rPr lang="pt-BR" dirty="0" err="1" smtClean="0"/>
              <a:t>pré</a:t>
            </a:r>
            <a:r>
              <a:rPr lang="pt-BR" dirty="0" smtClean="0"/>
              <a:t>-independência” </a:t>
            </a:r>
            <a:endParaRPr lang="pt-BR" dirty="0"/>
          </a:p>
        </p:txBody>
      </p:sp>
      <p:cxnSp>
        <p:nvCxnSpPr>
          <p:cNvPr id="6" name="Conector angulado 5"/>
          <p:cNvCxnSpPr/>
          <p:nvPr/>
        </p:nvCxnSpPr>
        <p:spPr>
          <a:xfrm>
            <a:off x="4572000" y="3666178"/>
            <a:ext cx="1224136" cy="120269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6021676" y="4502074"/>
            <a:ext cx="2088232" cy="6986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228184" y="449276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“verdadeira independência”</a:t>
            </a:r>
            <a:endParaRPr lang="pt-BR" dirty="0"/>
          </a:p>
        </p:txBody>
      </p:sp>
      <p:cxnSp>
        <p:nvCxnSpPr>
          <p:cNvPr id="12" name="Conector angulado 11"/>
          <p:cNvCxnSpPr/>
          <p:nvPr/>
        </p:nvCxnSpPr>
        <p:spPr>
          <a:xfrm rot="10800000" flipV="1">
            <a:off x="2915816" y="3666177"/>
            <a:ext cx="1224137" cy="114975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de cantos arredondados 13"/>
          <p:cNvSpPr/>
          <p:nvPr/>
        </p:nvSpPr>
        <p:spPr>
          <a:xfrm>
            <a:off x="611560" y="4440458"/>
            <a:ext cx="2088232" cy="6986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611560" y="46531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Pacto colonial?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26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Tratados de 1810:  </a:t>
            </a:r>
            <a:br>
              <a:rPr lang="pt-BR" dirty="0" smtClean="0"/>
            </a:br>
            <a:r>
              <a:rPr lang="pt-BR" dirty="0" smtClean="0"/>
              <a:t>		- </a:t>
            </a:r>
            <a:r>
              <a:rPr lang="pt-BR" u="sng" dirty="0" smtClean="0"/>
              <a:t>Aliança e Amizade </a:t>
            </a:r>
            <a:r>
              <a:rPr lang="pt-BR" dirty="0" smtClean="0"/>
              <a:t>/ </a:t>
            </a:r>
            <a:r>
              <a:rPr lang="pt-BR" u="sng" dirty="0" smtClean="0"/>
              <a:t>Comércio e Navegação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		- Benefício inglês em torno das taxas alfandegárias (15% - produtos ingleses/16% - produtos portugueses/ 24% - outros países)</a:t>
            </a:r>
          </a:p>
          <a:p>
            <a:endParaRPr lang="pt-BR" dirty="0"/>
          </a:p>
          <a:p>
            <a:r>
              <a:rPr lang="pt-BR" dirty="0" smtClean="0"/>
              <a:t>Portugal assina que vai abolir gradualmente o tráfico de escravos para o Brasil.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“</a:t>
            </a:r>
            <a:r>
              <a:rPr lang="pt-BR" dirty="0" err="1" smtClean="0"/>
              <a:t>pré</a:t>
            </a:r>
            <a:r>
              <a:rPr lang="pt-BR" dirty="0" smtClean="0"/>
              <a:t>-independência”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14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286000"/>
            <a:ext cx="8503920" cy="4572000"/>
          </a:xfrm>
        </p:spPr>
        <p:txBody>
          <a:bodyPr/>
          <a:lstStyle/>
          <a:p>
            <a:r>
              <a:rPr lang="pt-BR" dirty="0" smtClean="0"/>
              <a:t>A corte na cidade do Rio de Janeiro;</a:t>
            </a:r>
          </a:p>
          <a:p>
            <a:r>
              <a:rPr lang="pt-BR" dirty="0" smtClean="0"/>
              <a:t>Biblioteca Real – com acervo lisbonense;</a:t>
            </a:r>
          </a:p>
          <a:p>
            <a:r>
              <a:rPr lang="pt-BR" dirty="0" smtClean="0"/>
              <a:t>Gazeta do Rio de Janeiro;</a:t>
            </a:r>
          </a:p>
          <a:p>
            <a:r>
              <a:rPr lang="pt-BR" dirty="0" smtClean="0"/>
              <a:t>Comercio em torno de artigos de luxo europeus;</a:t>
            </a:r>
          </a:p>
          <a:p>
            <a:r>
              <a:rPr lang="pt-BR" dirty="0" smtClean="0"/>
              <a:t>Evidência da falta de estrutura, da precariedade no saneamento da colônia.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“</a:t>
            </a:r>
            <a:r>
              <a:rPr lang="pt-BR" dirty="0" err="1" smtClean="0"/>
              <a:t>pré</a:t>
            </a:r>
            <a:r>
              <a:rPr lang="pt-BR" dirty="0" smtClean="0"/>
              <a:t>-independência”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306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493481"/>
            <a:ext cx="8734744" cy="5330952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(Fuvest-SP) “... quando o príncipe regente português, D. João, chegou de malas e bagagens para residir no Brasil, houve um grande alvoroço na cidade do Rio de Janeiro. Afinal era a própria encarnação do rei (...) que aqui desembarcava. D. João não precisou, porém, caminhar muito para alojar-se. Logo em frente ao cais estava localizado o Palácio dos Vice-Reis”. (Lilia </a:t>
            </a:r>
            <a:r>
              <a:rPr lang="pt-BR" dirty="0" err="1"/>
              <a:t>Schwarcz</a:t>
            </a:r>
            <a:r>
              <a:rPr lang="pt-BR" dirty="0"/>
              <a:t>. As Barbas do Imperador</a:t>
            </a:r>
            <a:r>
              <a:rPr lang="pt-BR" dirty="0" smtClean="0"/>
              <a:t>.)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O significado da chegada de D. João ao Rio de Janeiro pode ser resumido como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a) decorrência da loucura da rainha Dona Maria I, que não conseguia se impor no contexto político europeu.</a:t>
            </a:r>
          </a:p>
          <a:p>
            <a:pPr marL="0" indent="0">
              <a:buNone/>
            </a:pPr>
            <a:r>
              <a:rPr lang="pt-BR" dirty="0"/>
              <a:t>b) fruto das derrotas militares sofridas pelos portugueses ante os exércitos britânicos e de Napoleão Bonaparte.</a:t>
            </a:r>
          </a:p>
          <a:p>
            <a:pPr marL="0" indent="0">
              <a:buNone/>
            </a:pPr>
            <a:r>
              <a:rPr lang="pt-BR" dirty="0"/>
              <a:t>c) inversão da relação entre metrópole e colônia, já que a sede política do império passava do centro para a periferia.</a:t>
            </a:r>
          </a:p>
          <a:p>
            <a:pPr marL="0" indent="0">
              <a:buNone/>
            </a:pPr>
            <a:r>
              <a:rPr lang="pt-BR" dirty="0"/>
              <a:t>d) alteração da relação política entre monarcas e vice-reis, pois estes passaram a controlar o mando a partir das colônias.</a:t>
            </a:r>
          </a:p>
          <a:p>
            <a:pPr marL="0" indent="0">
              <a:buNone/>
            </a:pPr>
            <a:r>
              <a:rPr lang="pt-BR" dirty="0"/>
              <a:t>e) imposição do comércio britânico, que precisava do deslocamento do eixo político para conseguir isenções alfandegárias.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2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141</TotalTime>
  <Words>576</Words>
  <Application>Microsoft Office PowerPoint</Application>
  <PresentationFormat>Apresentação na tela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Cívico</vt:lpstr>
      <vt:lpstr>A Conjuração Baiana</vt:lpstr>
      <vt:lpstr>A Conjuração Baiana</vt:lpstr>
      <vt:lpstr>A Conjuração Baiana</vt:lpstr>
      <vt:lpstr>Contexto “pré-independência” </vt:lpstr>
      <vt:lpstr>Contexto “pré-independência” </vt:lpstr>
      <vt:lpstr>Contexto “pré-independência” </vt:lpstr>
      <vt:lpstr>Contexto “pré-independência” </vt:lpstr>
      <vt:lpstr>Contexto “pré-independência” 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Marina</dc:creator>
  <cp:lastModifiedBy>Marina</cp:lastModifiedBy>
  <cp:revision>11</cp:revision>
  <dcterms:created xsi:type="dcterms:W3CDTF">2016-05-24T19:01:18Z</dcterms:created>
  <dcterms:modified xsi:type="dcterms:W3CDTF">2016-05-25T03:49:59Z</dcterms:modified>
</cp:coreProperties>
</file>