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8" r:id="rId2"/>
    <p:sldId id="256" r:id="rId3"/>
    <p:sldId id="257" r:id="rId4"/>
    <p:sldId id="259" r:id="rId5"/>
    <p:sldId id="260" r:id="rId6"/>
    <p:sldId id="263" r:id="rId7"/>
    <p:sldId id="262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4" r:id="rId19"/>
    <p:sldId id="273" r:id="rId20"/>
    <p:sldId id="275" r:id="rId21"/>
    <p:sldId id="274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040A0475-D315-469F-8046-7661456F83A4}">
          <p14:sldIdLst>
            <p14:sldId id="258"/>
            <p14:sldId id="256"/>
            <p14:sldId id="257"/>
            <p14:sldId id="259"/>
            <p14:sldId id="260"/>
            <p14:sldId id="263"/>
            <p14:sldId id="262"/>
            <p14:sldId id="261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84"/>
            <p14:sldId id="273"/>
            <p14:sldId id="275"/>
            <p14:sldId id="274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D697AB-6302-43B8-A24A-D395A6E8DC46}" type="datetimeFigureOut">
              <a:rPr lang="en-US" smtClean="0"/>
              <a:t>19-Sep-16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953A51-A1E9-4503-8110-BD9CDAB576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52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Casca – proteção. Endosperma – reserva alimentar/nutrição do embrião</a:t>
            </a:r>
            <a:r>
              <a:rPr lang="pt-BR" baseline="0" dirty="0" smtClean="0"/>
              <a:t> durante sua germinação. Embrião – futuro pinheiro.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53A51-A1E9-4503-8110-BD9CDAB576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82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Algumas espécies apresentam árvores só com estróbilos masculinos e árvores com estróbilos femininos, mas na maioria das espécies ambos são encontrados na mesma árvore.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53A51-A1E9-4503-8110-BD9CDAB576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41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No estróbilo</a:t>
            </a:r>
            <a:r>
              <a:rPr lang="pt-BR" baseline="0" dirty="0" smtClean="0"/>
              <a:t> feminino existem esporângios produtores de </a:t>
            </a:r>
            <a:r>
              <a:rPr lang="pt-BR" baseline="0" dirty="0" err="1" smtClean="0"/>
              <a:t>megásporos</a:t>
            </a:r>
            <a:r>
              <a:rPr lang="pt-BR" baseline="0" dirty="0" smtClean="0"/>
              <a:t>. Esses esporângios são chamados de óvulos. Em cada óvulo, apenas uma célula mãe de </a:t>
            </a:r>
            <a:r>
              <a:rPr lang="pt-BR" baseline="0" dirty="0" err="1" smtClean="0"/>
              <a:t>megásporo</a:t>
            </a:r>
            <a:r>
              <a:rPr lang="pt-BR" baseline="0" dirty="0" smtClean="0"/>
              <a:t>, diploide, divide-se por meiose e origina quatro células: três pequenas que degeneram e a outra maior, que se diferenciará no </a:t>
            </a:r>
            <a:r>
              <a:rPr lang="pt-BR" baseline="0" dirty="0" err="1" smtClean="0"/>
              <a:t>megásporo</a:t>
            </a:r>
            <a:r>
              <a:rPr lang="pt-BR" baseline="0" dirty="0" smtClean="0"/>
              <a:t> funcional. 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53A51-A1E9-4503-8110-BD9CDAB5769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818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 </a:t>
            </a:r>
            <a:r>
              <a:rPr lang="pt-BR" dirty="0" err="1" smtClean="0"/>
              <a:t>megásporo</a:t>
            </a:r>
            <a:r>
              <a:rPr lang="pt-BR" dirty="0" smtClean="0"/>
              <a:t> funcional germina, dividindo-se diversas vezes por mitose e originando um gametófito</a:t>
            </a:r>
            <a:r>
              <a:rPr lang="pt-BR" baseline="0" dirty="0" smtClean="0"/>
              <a:t> feminino DENTRO DO ÓVULO (esporângio).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53A51-A1E9-4503-8110-BD9CDAB576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6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Ao contrário do</a:t>
            </a:r>
            <a:r>
              <a:rPr lang="pt-BR" baseline="0" dirty="0" smtClean="0"/>
              <a:t> óvulo, aqui diversas células-mãe de micrósporos, diploides, dividem-se por meiose, originando muitos micrósporos.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53A51-A1E9-4503-8110-BD9CDAB5769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9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4825-E3B0-485D-B669-8897F0C255A5}" type="datetimeFigureOut">
              <a:rPr lang="en-US" smtClean="0"/>
              <a:t>19-Sep-16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A7DF-E135-4F5B-A4EB-548ACFB159E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69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4825-E3B0-485D-B669-8897F0C255A5}" type="datetimeFigureOut">
              <a:rPr lang="en-US" smtClean="0"/>
              <a:t>19-Sep-16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A7DF-E135-4F5B-A4EB-548ACFB159E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217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4825-E3B0-485D-B669-8897F0C255A5}" type="datetimeFigureOut">
              <a:rPr lang="en-US" smtClean="0"/>
              <a:t>19-Sep-16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A7DF-E135-4F5B-A4EB-548ACFB159E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6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4825-E3B0-485D-B669-8897F0C255A5}" type="datetimeFigureOut">
              <a:rPr lang="en-US" smtClean="0"/>
              <a:t>19-Sep-16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A7DF-E135-4F5B-A4EB-548ACFB159E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237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4825-E3B0-485D-B669-8897F0C255A5}" type="datetimeFigureOut">
              <a:rPr lang="en-US" smtClean="0"/>
              <a:t>19-Sep-16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A7DF-E135-4F5B-A4EB-548ACFB159E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354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4825-E3B0-485D-B669-8897F0C255A5}" type="datetimeFigureOut">
              <a:rPr lang="en-US" smtClean="0"/>
              <a:t>19-Sep-16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A7DF-E135-4F5B-A4EB-548ACFB159E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628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4825-E3B0-485D-B669-8897F0C255A5}" type="datetimeFigureOut">
              <a:rPr lang="en-US" smtClean="0"/>
              <a:t>19-Sep-16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A7DF-E135-4F5B-A4EB-548ACFB159E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803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4825-E3B0-485D-B669-8897F0C255A5}" type="datetimeFigureOut">
              <a:rPr lang="en-US" smtClean="0"/>
              <a:t>19-Sep-16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A7DF-E135-4F5B-A4EB-548ACFB159E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470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4825-E3B0-485D-B669-8897F0C255A5}" type="datetimeFigureOut">
              <a:rPr lang="en-US" smtClean="0"/>
              <a:t>19-Sep-16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A7DF-E135-4F5B-A4EB-548ACFB159E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702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4825-E3B0-485D-B669-8897F0C255A5}" type="datetimeFigureOut">
              <a:rPr lang="en-US" smtClean="0"/>
              <a:t>19-Sep-16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A7DF-E135-4F5B-A4EB-548ACFB159E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187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4825-E3B0-485D-B669-8897F0C255A5}" type="datetimeFigureOut">
              <a:rPr lang="en-US" smtClean="0"/>
              <a:t>19-Sep-16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A7DF-E135-4F5B-A4EB-548ACFB159E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95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84825-E3B0-485D-B669-8897F0C255A5}" type="datetimeFigureOut">
              <a:rPr lang="en-US" smtClean="0"/>
              <a:t>19-Sep-16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6A7DF-E135-4F5B-A4EB-548ACFB159E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939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cladograma botan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256" y="931683"/>
            <a:ext cx="7353132" cy="550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12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formação da semente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199" y="1569494"/>
            <a:ext cx="10762397" cy="5172500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O gametófito feminino amadurece, surgem arquegônio (gametângio) e oosfera (gameta)</a:t>
            </a:r>
            <a:endParaRPr lang="en-US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r>
              <a:rPr lang="pt-BR" dirty="0" smtClean="0"/>
              <a:t>Tudo , então, está preparado para a chegada dos gametas masculinos</a:t>
            </a:r>
            <a:endParaRPr lang="en-US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8687" y="2075178"/>
            <a:ext cx="3849593" cy="374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48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formação da semente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Estróbilo masculino tem esporângios que produzem micrósporos por meiose</a:t>
            </a:r>
            <a:endParaRPr lang="en-US" dirty="0"/>
          </a:p>
        </p:txBody>
      </p:sp>
      <p:pic>
        <p:nvPicPr>
          <p:cNvPr id="7170" name="Picture 2" descr="Resultado de imagem para estróbilo masculi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841" y="2835899"/>
            <a:ext cx="4648437" cy="334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4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formação da semente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Esses micrósporos também não saem do esporângio masculino (loja polínica)</a:t>
            </a:r>
          </a:p>
          <a:p>
            <a:r>
              <a:rPr lang="pt-BR" dirty="0" smtClean="0"/>
              <a:t>Micrósporos germinam nas lojas e se diferenciam num gametófito masculino, o </a:t>
            </a:r>
            <a:r>
              <a:rPr lang="pt-BR" b="1" dirty="0" smtClean="0"/>
              <a:t>grão de pólen</a:t>
            </a:r>
            <a:endParaRPr lang="en-US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7606" y="4001294"/>
            <a:ext cx="2543236" cy="211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45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formação da semente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dirty="0" smtClean="0"/>
              <a:t>Polinização</a:t>
            </a:r>
          </a:p>
          <a:p>
            <a:pPr lvl="2"/>
            <a:r>
              <a:rPr lang="pt-BR" dirty="0" smtClean="0"/>
              <a:t>Num certo momento, as diversas lojas de pólen racham e uma poeira de grão de pólen é liberada</a:t>
            </a:r>
          </a:p>
          <a:p>
            <a:pPr lvl="2"/>
            <a:r>
              <a:rPr lang="pt-BR" dirty="0" smtClean="0"/>
              <a:t>O </a:t>
            </a:r>
            <a:r>
              <a:rPr lang="pt-BR" u="sng" dirty="0" smtClean="0"/>
              <a:t>vento</a:t>
            </a:r>
            <a:r>
              <a:rPr lang="pt-BR" dirty="0" smtClean="0"/>
              <a:t> encarrega-se de espalhá-los e leva-los aleatoriamente até os cones femininos</a:t>
            </a:r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7583" y="3565407"/>
            <a:ext cx="4236833" cy="261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22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formação da semente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grão de pólen adere ao orifício existente no óvulo</a:t>
            </a:r>
          </a:p>
          <a:p>
            <a:r>
              <a:rPr lang="pt-BR" dirty="0" smtClean="0"/>
              <a:t>Crescimento do </a:t>
            </a:r>
            <a:r>
              <a:rPr lang="pt-BR" u="sng" dirty="0" smtClean="0"/>
              <a:t>tubo polínico </a:t>
            </a:r>
            <a:r>
              <a:rPr lang="pt-BR" dirty="0" smtClean="0"/>
              <a:t>em direção ao arquegônio (fecundação independe de água)</a:t>
            </a:r>
          </a:p>
          <a:p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08" y="3154410"/>
            <a:ext cx="4238523" cy="302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85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formação da semente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Fecundação:</a:t>
            </a:r>
          </a:p>
          <a:p>
            <a:pPr lvl="1"/>
            <a:r>
              <a:rPr lang="pt-BR" dirty="0" smtClean="0"/>
              <a:t>Um núcleo gamético fecunda a oosfera </a:t>
            </a:r>
            <a:r>
              <a:rPr lang="pt-BR" dirty="0" smtClean="0">
                <a:sym typeface="Wingdings" panose="05000000000000000000" pitchFamily="2" charset="2"/>
              </a:rPr>
              <a:t> zigoto</a:t>
            </a:r>
          </a:p>
          <a:p>
            <a:pPr lvl="1"/>
            <a:r>
              <a:rPr lang="pt-BR" dirty="0" smtClean="0">
                <a:sym typeface="Wingdings" panose="05000000000000000000" pitchFamily="2" charset="2"/>
              </a:rPr>
              <a:t>O outro núcleo gamético degenera</a:t>
            </a:r>
            <a:endParaRPr lang="en-US" dirty="0"/>
          </a:p>
        </p:txBody>
      </p:sp>
      <p:sp>
        <p:nvSpPr>
          <p:cNvPr id="4" name="CaixaDeTexto 3"/>
          <p:cNvSpPr txBox="1"/>
          <p:nvPr/>
        </p:nvSpPr>
        <p:spPr>
          <a:xfrm>
            <a:off x="2442950" y="4804012"/>
            <a:ext cx="702859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Esse processo de fecundação dispensa a participação da água e constitui um importante passo evolutivo na conquista do meio terrestre.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8719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formação da semente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oosfera fecundada pelo núcleo espermático vira zigoto, que multiplica suas células dando origem a um </a:t>
            </a:r>
            <a:r>
              <a:rPr lang="pt-BR" u="sng" dirty="0" smtClean="0"/>
              <a:t>embrião</a:t>
            </a:r>
          </a:p>
          <a:p>
            <a:r>
              <a:rPr lang="pt-BR" dirty="0" smtClean="0"/>
              <a:t>Repleto de material nutritivo, o gametófito feminino passa a se chamar </a:t>
            </a:r>
            <a:r>
              <a:rPr lang="pt-BR" u="sng" dirty="0" smtClean="0"/>
              <a:t>endosperma</a:t>
            </a:r>
            <a:r>
              <a:rPr lang="pt-BR" dirty="0" smtClean="0"/>
              <a:t> - servirá para alimentar o embrião durante a germinação (reserva alimentar)</a:t>
            </a:r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001294"/>
            <a:ext cx="4488408" cy="224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3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formação da semente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Assim, o óvulo contendo </a:t>
            </a:r>
            <a:r>
              <a:rPr lang="pt-BR" u="sng" dirty="0" smtClean="0"/>
              <a:t>embrião (diploide) </a:t>
            </a:r>
            <a:r>
              <a:rPr lang="pt-BR" dirty="0" smtClean="0"/>
              <a:t>e </a:t>
            </a:r>
            <a:r>
              <a:rPr lang="pt-BR" u="sng" dirty="0" smtClean="0"/>
              <a:t>endosperma (haploide) </a:t>
            </a:r>
            <a:r>
              <a:rPr lang="pt-BR" dirty="0" smtClean="0"/>
              <a:t>passa a se chamar </a:t>
            </a:r>
            <a:r>
              <a:rPr lang="pt-BR" b="1" dirty="0" smtClean="0"/>
              <a:t>semente</a:t>
            </a:r>
            <a:endParaRPr lang="en-US" b="1" dirty="0"/>
          </a:p>
        </p:txBody>
      </p:sp>
      <p:pic>
        <p:nvPicPr>
          <p:cNvPr id="8196" name="Picture 4" descr="Resultado de imagem para pinha pinh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371" y="3108372"/>
            <a:ext cx="5894492" cy="320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251434" y="6346019"/>
            <a:ext cx="3012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Pinha com sementes (pinhão)</a:t>
            </a:r>
            <a:endParaRPr lang="en-US" dirty="0"/>
          </a:p>
        </p:txBody>
      </p:sp>
      <p:sp>
        <p:nvSpPr>
          <p:cNvPr id="5" name="CaixaDeTexto 4"/>
          <p:cNvSpPr txBox="1"/>
          <p:nvPr/>
        </p:nvSpPr>
        <p:spPr>
          <a:xfrm>
            <a:off x="326289" y="3293408"/>
            <a:ext cx="3181185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dirty="0" err="1" smtClean="0"/>
              <a:t>Obs</a:t>
            </a:r>
            <a:r>
              <a:rPr lang="pt-BR" sz="2000" dirty="0" smtClean="0"/>
              <a:t>: Apenas o estróbilo feminino produz sementes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7228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Gimnospermas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Esse grupo de vegetais </a:t>
            </a:r>
            <a:r>
              <a:rPr lang="pt-BR" u="sng" dirty="0"/>
              <a:t>foi o primeiro a conquistar, de forma definitiva, o ambiente terrestre</a:t>
            </a:r>
            <a:r>
              <a:rPr lang="pt-BR" dirty="0"/>
              <a:t> pois a </a:t>
            </a:r>
            <a:r>
              <a:rPr lang="pt-BR" b="1" dirty="0"/>
              <a:t>fecundação não depende mais da água para </a:t>
            </a:r>
            <a:r>
              <a:rPr lang="pt-BR" b="1" dirty="0" smtClean="0"/>
              <a:t>acontecer (tubo polínico) </a:t>
            </a:r>
            <a:r>
              <a:rPr lang="pt-BR" dirty="0"/>
              <a:t>e, ainda, </a:t>
            </a:r>
            <a:r>
              <a:rPr lang="pt-BR" b="1" dirty="0"/>
              <a:t>o embrião fica protegido contra a desidratação em uma "capa" </a:t>
            </a:r>
            <a:r>
              <a:rPr lang="pt-BR" dirty="0"/>
              <a:t>que também contém nutrientes para o seu desenvolvimento -- tudo isso é a semente. Por isso, as gimnospermas são consideradas os </a:t>
            </a:r>
            <a:r>
              <a:rPr lang="pt-BR" u="sng" dirty="0"/>
              <a:t>"répteis" do Reino </a:t>
            </a:r>
            <a:r>
              <a:rPr lang="pt-BR" u="sng" dirty="0" err="1"/>
              <a:t>Plantae</a:t>
            </a:r>
            <a:r>
              <a:rPr lang="pt-BR" u="sng" dirty="0"/>
              <a:t>.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4263220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BR" dirty="0" smtClean="0"/>
              <a:t>Analise </a:t>
            </a:r>
            <a:r>
              <a:rPr lang="pt-BR" dirty="0"/>
              <a:t>as seguintes características apresentadas pelas plantas:</a:t>
            </a:r>
          </a:p>
          <a:p>
            <a:pPr marL="0" indent="0">
              <a:buNone/>
            </a:pPr>
            <a:r>
              <a:rPr lang="pt-BR" b="1" dirty="0"/>
              <a:t>I. As folhas, ricas em cloroplastos, garantem a realização da fotossíntese.</a:t>
            </a:r>
            <a:endParaRPr lang="pt-BR" dirty="0"/>
          </a:p>
          <a:p>
            <a:pPr marL="0" indent="0">
              <a:buNone/>
            </a:pPr>
            <a:r>
              <a:rPr lang="pt-BR" b="1" dirty="0"/>
              <a:t>II. A ocorrência de meiose para a produção de esporos garante a variabilidade genética dos futuros gametófitos, dos gametas originados por essa geração haploide e dos futuros esporófitos.</a:t>
            </a:r>
            <a:endParaRPr lang="pt-BR" dirty="0"/>
          </a:p>
          <a:p>
            <a:pPr marL="0" indent="0">
              <a:buNone/>
            </a:pPr>
            <a:r>
              <a:rPr lang="pt-BR" b="1" dirty="0"/>
              <a:t>III. O sistema vascular, composto por xilema e floema, garante a distribuição de substâncias por todo o corpo da planta.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Associando um pinheiro (gimnosperma) e uma samambaia (</a:t>
            </a:r>
            <a:r>
              <a:rPr lang="pt-BR" dirty="0" err="1"/>
              <a:t>pteridófita</a:t>
            </a:r>
            <a:r>
              <a:rPr lang="pt-BR" dirty="0"/>
              <a:t>) às características é correto afirmar que:</a:t>
            </a:r>
          </a:p>
          <a:p>
            <a:pPr marL="0" indent="0">
              <a:buNone/>
            </a:pPr>
            <a:r>
              <a:rPr lang="pt-BR" dirty="0"/>
              <a:t>a) Um pinheiro apresenta apenas as características </a:t>
            </a:r>
            <a:r>
              <a:rPr lang="pt-BR" b="1" dirty="0"/>
              <a:t>I</a:t>
            </a:r>
            <a:r>
              <a:rPr lang="pt-BR" dirty="0"/>
              <a:t> e </a:t>
            </a:r>
            <a:r>
              <a:rPr lang="pt-BR" b="1" dirty="0"/>
              <a:t>II</a:t>
            </a:r>
            <a:r>
              <a:rPr lang="pt-BR" dirty="0"/>
              <a:t>.</a:t>
            </a:r>
          </a:p>
          <a:p>
            <a:pPr marL="0" indent="0">
              <a:buNone/>
            </a:pPr>
            <a:r>
              <a:rPr lang="pt-BR" dirty="0"/>
              <a:t>b) Uma samambaia apresenta apenas as características </a:t>
            </a:r>
            <a:r>
              <a:rPr lang="pt-BR" b="1" dirty="0"/>
              <a:t>II</a:t>
            </a:r>
            <a:r>
              <a:rPr lang="pt-BR" dirty="0"/>
              <a:t> e </a:t>
            </a:r>
            <a:r>
              <a:rPr lang="pt-BR" b="1" dirty="0"/>
              <a:t>III</a:t>
            </a:r>
            <a:r>
              <a:rPr lang="pt-BR" dirty="0"/>
              <a:t>.</a:t>
            </a:r>
          </a:p>
          <a:p>
            <a:pPr marL="0" indent="0">
              <a:buNone/>
            </a:pPr>
            <a:r>
              <a:rPr lang="pt-BR" dirty="0"/>
              <a:t>c) Um pinheiro e uma samambaia apresentam as características </a:t>
            </a:r>
            <a:r>
              <a:rPr lang="pt-BR" b="1" dirty="0"/>
              <a:t>I</a:t>
            </a:r>
            <a:r>
              <a:rPr lang="pt-BR" dirty="0"/>
              <a:t>,</a:t>
            </a:r>
            <a:r>
              <a:rPr lang="pt-BR" b="1" dirty="0"/>
              <a:t> II</a:t>
            </a:r>
            <a:r>
              <a:rPr lang="pt-BR" dirty="0"/>
              <a:t> e </a:t>
            </a:r>
            <a:r>
              <a:rPr lang="pt-BR" b="1" dirty="0"/>
              <a:t>III</a:t>
            </a:r>
            <a:r>
              <a:rPr lang="pt-BR" dirty="0"/>
              <a:t>.</a:t>
            </a:r>
          </a:p>
          <a:p>
            <a:pPr marL="0" indent="0">
              <a:buNone/>
            </a:pPr>
            <a:r>
              <a:rPr lang="pt-BR" dirty="0"/>
              <a:t>d) Um pinheiro e uma samambaia apresentam apenas as características</a:t>
            </a:r>
            <a:r>
              <a:rPr lang="pt-BR" b="1" dirty="0"/>
              <a:t> I</a:t>
            </a:r>
            <a:r>
              <a:rPr lang="pt-BR" dirty="0"/>
              <a:t> e</a:t>
            </a:r>
            <a:r>
              <a:rPr lang="pt-BR" b="1" dirty="0"/>
              <a:t> III</a:t>
            </a:r>
            <a:r>
              <a:rPr lang="pt-BR" dirty="0"/>
              <a:t>.</a:t>
            </a:r>
          </a:p>
          <a:p>
            <a:pPr marL="0" indent="0">
              <a:buNone/>
            </a:pPr>
            <a:r>
              <a:rPr lang="pt-BR" dirty="0"/>
              <a:t>e) Um pinheiro apresenta apenas a característica </a:t>
            </a:r>
            <a:r>
              <a:rPr lang="pt-BR" b="1" dirty="0"/>
              <a:t>III</a:t>
            </a:r>
            <a:r>
              <a:rPr lang="pt-BR" dirty="0"/>
              <a:t>, enquanto uma samambaia apresenta apenas a característica </a:t>
            </a:r>
            <a:r>
              <a:rPr lang="pt-BR" b="1" dirty="0"/>
              <a:t>II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990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Gimnospermas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BR" dirty="0" smtClean="0"/>
              <a:t>(PUC-SP)Analise </a:t>
            </a:r>
            <a:r>
              <a:rPr lang="pt-BR" dirty="0"/>
              <a:t>as seguintes características apresentadas pelas plantas:</a:t>
            </a:r>
          </a:p>
          <a:p>
            <a:pPr marL="0" indent="0">
              <a:buNone/>
            </a:pPr>
            <a:r>
              <a:rPr lang="pt-BR" b="1" dirty="0"/>
              <a:t>I. As folhas, ricas em cloroplastos, garantem a realização da fotossíntese.</a:t>
            </a:r>
            <a:endParaRPr lang="pt-BR" dirty="0"/>
          </a:p>
          <a:p>
            <a:pPr marL="0" indent="0">
              <a:buNone/>
            </a:pPr>
            <a:r>
              <a:rPr lang="pt-BR" b="1" dirty="0"/>
              <a:t>II. A ocorrência de meiose para a produção de esporos garante a variabilidade genética dos futuros gametófitos, dos gametas originados por essa geração haploide e dos futuros esporófitos.</a:t>
            </a:r>
            <a:endParaRPr lang="pt-BR" dirty="0"/>
          </a:p>
          <a:p>
            <a:pPr marL="0" indent="0">
              <a:buNone/>
            </a:pPr>
            <a:r>
              <a:rPr lang="pt-BR" b="1" dirty="0"/>
              <a:t>III. O sistema vascular, composto por xilema e floema, garante a distribuição de substâncias por todo o corpo da planta.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Associando um pinheiro (gimnosperma) e uma samambaia (</a:t>
            </a:r>
            <a:r>
              <a:rPr lang="pt-BR" dirty="0" err="1"/>
              <a:t>pteridófita</a:t>
            </a:r>
            <a:r>
              <a:rPr lang="pt-BR" dirty="0"/>
              <a:t>) às características é correto afirmar que:</a:t>
            </a:r>
          </a:p>
          <a:p>
            <a:pPr marL="0" indent="0">
              <a:buNone/>
            </a:pPr>
            <a:r>
              <a:rPr lang="pt-BR" dirty="0"/>
              <a:t>a) Um pinheiro apresenta apenas as características </a:t>
            </a:r>
            <a:r>
              <a:rPr lang="pt-BR" b="1" dirty="0"/>
              <a:t>I</a:t>
            </a:r>
            <a:r>
              <a:rPr lang="pt-BR" dirty="0"/>
              <a:t> e </a:t>
            </a:r>
            <a:r>
              <a:rPr lang="pt-BR" b="1" dirty="0"/>
              <a:t>II</a:t>
            </a:r>
            <a:r>
              <a:rPr lang="pt-BR" dirty="0"/>
              <a:t>.</a:t>
            </a:r>
          </a:p>
          <a:p>
            <a:pPr marL="0" indent="0">
              <a:buNone/>
            </a:pPr>
            <a:r>
              <a:rPr lang="pt-BR" dirty="0"/>
              <a:t>b) Uma samambaia apresenta apenas as características </a:t>
            </a:r>
            <a:r>
              <a:rPr lang="pt-BR" b="1" dirty="0"/>
              <a:t>II</a:t>
            </a:r>
            <a:r>
              <a:rPr lang="pt-BR" dirty="0"/>
              <a:t> e </a:t>
            </a:r>
            <a:r>
              <a:rPr lang="pt-BR" b="1" dirty="0"/>
              <a:t>III</a:t>
            </a:r>
            <a:r>
              <a:rPr lang="pt-BR" dirty="0"/>
              <a:t>.</a:t>
            </a:r>
          </a:p>
          <a:p>
            <a:pPr marL="0" indent="0">
              <a:buNone/>
            </a:pPr>
            <a:r>
              <a:rPr lang="pt-BR" dirty="0"/>
              <a:t>c) </a:t>
            </a:r>
            <a:r>
              <a:rPr lang="pt-BR" b="1" dirty="0">
                <a:solidFill>
                  <a:srgbClr val="FF0000"/>
                </a:solidFill>
              </a:rPr>
              <a:t>Um pinheiro e uma samambaia apresentam as características I, II e III.</a:t>
            </a:r>
          </a:p>
          <a:p>
            <a:pPr marL="0" indent="0">
              <a:buNone/>
            </a:pPr>
            <a:r>
              <a:rPr lang="pt-BR" dirty="0"/>
              <a:t>d) Um pinheiro e uma samambaia apresentam apenas as características</a:t>
            </a:r>
            <a:r>
              <a:rPr lang="pt-BR" b="1" dirty="0"/>
              <a:t> I</a:t>
            </a:r>
            <a:r>
              <a:rPr lang="pt-BR" dirty="0"/>
              <a:t> e</a:t>
            </a:r>
            <a:r>
              <a:rPr lang="pt-BR" b="1" dirty="0"/>
              <a:t> III</a:t>
            </a:r>
            <a:r>
              <a:rPr lang="pt-BR" dirty="0"/>
              <a:t>.</a:t>
            </a:r>
          </a:p>
          <a:p>
            <a:pPr marL="0" indent="0">
              <a:buNone/>
            </a:pPr>
            <a:r>
              <a:rPr lang="pt-BR" dirty="0"/>
              <a:t>e) Um pinheiro apresenta apenas a característica </a:t>
            </a:r>
            <a:r>
              <a:rPr lang="pt-BR" b="1" dirty="0"/>
              <a:t>III</a:t>
            </a:r>
            <a:r>
              <a:rPr lang="pt-BR" dirty="0"/>
              <a:t>, enquanto uma samambaia apresenta apenas a característica </a:t>
            </a:r>
            <a:r>
              <a:rPr lang="pt-BR" b="1" dirty="0"/>
              <a:t>II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923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Uma característica das gimnospermas, que as diferencia das pteridófitas, é a ocorrência de </a:t>
            </a:r>
            <a:br>
              <a:rPr lang="pt-BR" dirty="0"/>
            </a:br>
            <a:r>
              <a:rPr lang="pt-BR" dirty="0"/>
              <a:t>a) raízes. </a:t>
            </a:r>
            <a:br>
              <a:rPr lang="pt-BR" dirty="0"/>
            </a:br>
            <a:r>
              <a:rPr lang="pt-BR" dirty="0"/>
              <a:t>b) vasos condutores. </a:t>
            </a:r>
            <a:br>
              <a:rPr lang="pt-BR" dirty="0"/>
            </a:br>
            <a:r>
              <a:rPr lang="pt-BR" dirty="0"/>
              <a:t>c) </a:t>
            </a:r>
            <a:r>
              <a:rPr lang="pt-BR" dirty="0" smtClean="0"/>
              <a:t>estróbilos </a:t>
            </a:r>
            <a:r>
              <a:rPr lang="pt-BR" dirty="0"/>
              <a:t>e sementes. </a:t>
            </a:r>
            <a:br>
              <a:rPr lang="pt-BR" dirty="0"/>
            </a:br>
            <a:r>
              <a:rPr lang="pt-BR" dirty="0"/>
              <a:t>d) geração gametofítica. </a:t>
            </a:r>
            <a:br>
              <a:rPr lang="pt-BR" dirty="0"/>
            </a:br>
            <a:r>
              <a:rPr lang="pt-BR" dirty="0"/>
              <a:t>e) geração esporofítica.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3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(UEL-PR)Uma </a:t>
            </a:r>
            <a:r>
              <a:rPr lang="pt-BR" dirty="0"/>
              <a:t>característica das gimnospermas, que as diferencia das pteridófitas, é a ocorrência de </a:t>
            </a:r>
            <a:br>
              <a:rPr lang="pt-BR" dirty="0"/>
            </a:br>
            <a:r>
              <a:rPr lang="pt-BR" dirty="0"/>
              <a:t>a) raízes. </a:t>
            </a:r>
            <a:br>
              <a:rPr lang="pt-BR" dirty="0"/>
            </a:br>
            <a:r>
              <a:rPr lang="pt-BR" dirty="0"/>
              <a:t>b) vasos condutores. </a:t>
            </a:r>
            <a:br>
              <a:rPr lang="pt-BR" dirty="0"/>
            </a:br>
            <a:r>
              <a:rPr lang="pt-BR" b="1" dirty="0">
                <a:solidFill>
                  <a:srgbClr val="FF0000"/>
                </a:solidFill>
              </a:rPr>
              <a:t>c) </a:t>
            </a:r>
            <a:r>
              <a:rPr lang="pt-BR" b="1" dirty="0" smtClean="0">
                <a:solidFill>
                  <a:srgbClr val="FF0000"/>
                </a:solidFill>
              </a:rPr>
              <a:t>estróbilos </a:t>
            </a:r>
            <a:r>
              <a:rPr lang="pt-BR" b="1" dirty="0">
                <a:solidFill>
                  <a:srgbClr val="FF0000"/>
                </a:solidFill>
              </a:rPr>
              <a:t>e sementes. </a:t>
            </a:r>
            <a:br>
              <a:rPr lang="pt-BR" b="1" dirty="0">
                <a:solidFill>
                  <a:srgbClr val="FF0000"/>
                </a:solidFill>
              </a:rPr>
            </a:br>
            <a:r>
              <a:rPr lang="pt-BR" dirty="0"/>
              <a:t>d) geração gametofítica. </a:t>
            </a:r>
            <a:br>
              <a:rPr lang="pt-BR" dirty="0"/>
            </a:br>
            <a:r>
              <a:rPr lang="pt-BR" dirty="0"/>
              <a:t>e) geração esporofítica.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44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Quando comparadas, as gimnospermas são consideradas mais evoluídas que as pteridófitas, porque apresentam:</a:t>
            </a:r>
          </a:p>
          <a:p>
            <a:pPr marL="514350" indent="-514350">
              <a:buAutoNum type="alphaLcParenR"/>
            </a:pPr>
            <a:r>
              <a:rPr lang="pt-BR" dirty="0" smtClean="0"/>
              <a:t>Esporângios</a:t>
            </a:r>
            <a:r>
              <a:rPr lang="en-US" dirty="0" smtClean="0"/>
              <a:t> </a:t>
            </a:r>
            <a:r>
              <a:rPr lang="en-US" dirty="0" err="1" smtClean="0"/>
              <a:t>reunidos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soros</a:t>
            </a:r>
            <a:r>
              <a:rPr lang="en-US" dirty="0" smtClean="0"/>
              <a:t> que se </a:t>
            </a:r>
            <a:r>
              <a:rPr lang="en-US" dirty="0" err="1" smtClean="0"/>
              <a:t>diferenciam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óvulos</a:t>
            </a:r>
            <a:endParaRPr lang="en-US" dirty="0" smtClean="0"/>
          </a:p>
          <a:p>
            <a:pPr marL="514350" indent="-514350">
              <a:buAutoNum type="alphaLcParenR"/>
            </a:pPr>
            <a:r>
              <a:rPr lang="pt-BR" dirty="0" smtClean="0"/>
              <a:t>Folhas e raízes diferenciadas para absorção de água e nutrientes[</a:t>
            </a:r>
          </a:p>
          <a:p>
            <a:pPr marL="514350" indent="-514350">
              <a:buAutoNum type="alphaLcParenR"/>
            </a:pPr>
            <a:r>
              <a:rPr lang="pt-BR" dirty="0" smtClean="0"/>
              <a:t>Fruto, o pinhão, para proteção da semente</a:t>
            </a:r>
          </a:p>
          <a:p>
            <a:pPr marL="514350" indent="-514350">
              <a:buAutoNum type="alphaLcParenR"/>
            </a:pPr>
            <a:r>
              <a:rPr lang="pt-BR" dirty="0" smtClean="0"/>
              <a:t>Fecundação por tubo polínico e </a:t>
            </a:r>
            <a:r>
              <a:rPr lang="pt-BR" dirty="0" err="1" smtClean="0"/>
              <a:t>megásporos</a:t>
            </a:r>
            <a:r>
              <a:rPr lang="pt-BR" dirty="0" smtClean="0"/>
              <a:t> produzidos em óvulos</a:t>
            </a:r>
          </a:p>
          <a:p>
            <a:pPr marL="514350" indent="-514350">
              <a:buAutoNum type="alphaLcParenR"/>
            </a:pPr>
            <a:r>
              <a:rPr lang="pt-BR" dirty="0" smtClean="0"/>
              <a:t>Vasos condutores de seiva e </a:t>
            </a:r>
            <a:r>
              <a:rPr lang="pt-BR" dirty="0" err="1" smtClean="0"/>
              <a:t>megásporos</a:t>
            </a:r>
            <a:r>
              <a:rPr lang="pt-BR" dirty="0" smtClean="0"/>
              <a:t> produzidos em óvulos</a:t>
            </a:r>
          </a:p>
        </p:txBody>
      </p:sp>
    </p:spTree>
    <p:extLst>
      <p:ext uri="{BB962C8B-B14F-4D97-AF65-F5344CB8AC3E}">
        <p14:creationId xmlns:p14="http://schemas.microsoft.com/office/powerpoint/2010/main" val="34434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(UAM-SP)Quando comparadas, as gimnospermas são consideradas mais evoluídas que as pteridófitas, porque apresentam:</a:t>
            </a:r>
          </a:p>
          <a:p>
            <a:pPr marL="514350" indent="-514350">
              <a:buAutoNum type="alphaLcParenR"/>
            </a:pPr>
            <a:r>
              <a:rPr lang="pt-BR" dirty="0" smtClean="0"/>
              <a:t>Esporângios</a:t>
            </a:r>
            <a:r>
              <a:rPr lang="en-US" dirty="0" smtClean="0"/>
              <a:t> </a:t>
            </a:r>
            <a:r>
              <a:rPr lang="en-US" dirty="0" err="1" smtClean="0"/>
              <a:t>reunidos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soros</a:t>
            </a:r>
            <a:r>
              <a:rPr lang="en-US" dirty="0" smtClean="0"/>
              <a:t> que se </a:t>
            </a:r>
            <a:r>
              <a:rPr lang="en-US" dirty="0" err="1" smtClean="0"/>
              <a:t>diferenciam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óvulos</a:t>
            </a:r>
            <a:endParaRPr lang="en-US" dirty="0" smtClean="0"/>
          </a:p>
          <a:p>
            <a:pPr marL="514350" indent="-514350">
              <a:buAutoNum type="alphaLcParenR"/>
            </a:pPr>
            <a:r>
              <a:rPr lang="pt-BR" dirty="0" smtClean="0"/>
              <a:t>Folhas e raízes diferenciadas para absorção de água e nutrientes[</a:t>
            </a:r>
          </a:p>
          <a:p>
            <a:pPr marL="514350" indent="-514350">
              <a:buAutoNum type="alphaLcParenR"/>
            </a:pPr>
            <a:r>
              <a:rPr lang="pt-BR" dirty="0" smtClean="0"/>
              <a:t>Fruto, o pinhão, para proteção da semente</a:t>
            </a:r>
          </a:p>
          <a:p>
            <a:pPr marL="514350" indent="-514350">
              <a:buAutoNum type="alphaLcParenR"/>
            </a:pPr>
            <a:r>
              <a:rPr lang="pt-BR" b="1" dirty="0" smtClean="0">
                <a:solidFill>
                  <a:srgbClr val="FF0000"/>
                </a:solidFill>
              </a:rPr>
              <a:t>Fecundação por tubo polínico e </a:t>
            </a:r>
            <a:r>
              <a:rPr lang="pt-BR" b="1" dirty="0" err="1" smtClean="0">
                <a:solidFill>
                  <a:srgbClr val="FF0000"/>
                </a:solidFill>
              </a:rPr>
              <a:t>megásporos</a:t>
            </a:r>
            <a:r>
              <a:rPr lang="pt-BR" b="1" dirty="0" smtClean="0">
                <a:solidFill>
                  <a:srgbClr val="FF0000"/>
                </a:solidFill>
              </a:rPr>
              <a:t> produzidos em óvulos</a:t>
            </a:r>
          </a:p>
          <a:p>
            <a:pPr marL="514350" indent="-514350">
              <a:buAutoNum type="alphaLcParenR"/>
            </a:pPr>
            <a:r>
              <a:rPr lang="pt-BR" dirty="0" smtClean="0"/>
              <a:t>Vasos condutores de seiva e </a:t>
            </a:r>
            <a:r>
              <a:rPr lang="pt-BR" dirty="0" err="1" smtClean="0"/>
              <a:t>megásporos</a:t>
            </a:r>
            <a:r>
              <a:rPr lang="pt-BR" dirty="0" smtClean="0"/>
              <a:t> produzidos em óvulos</a:t>
            </a:r>
          </a:p>
        </p:txBody>
      </p:sp>
    </p:spTree>
    <p:extLst>
      <p:ext uri="{BB962C8B-B14F-4D97-AF65-F5344CB8AC3E}">
        <p14:creationId xmlns:p14="http://schemas.microsoft.com/office/powerpoint/2010/main" val="265294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dirty="0" smtClean="0"/>
              <a:t>Observe </a:t>
            </a:r>
            <a:r>
              <a:rPr lang="pt-BR" dirty="0"/>
              <a:t>a figura abaixo de um pinhão em </a:t>
            </a:r>
            <a:r>
              <a:rPr lang="pt-BR" dirty="0" smtClean="0"/>
              <a:t>corte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Pode-se afirmar corretamente que:</a:t>
            </a:r>
          </a:p>
          <a:p>
            <a:pPr marL="0" indent="0">
              <a:buNone/>
            </a:pPr>
            <a:r>
              <a:rPr lang="pt-BR" dirty="0" smtClean="0"/>
              <a:t>a) se trata do fruto de uma gimnospermas</a:t>
            </a:r>
          </a:p>
          <a:p>
            <a:pPr marL="0" indent="0">
              <a:buNone/>
            </a:pPr>
            <a:r>
              <a:rPr lang="pt-BR" dirty="0" smtClean="0"/>
              <a:t>b) a estrutura 2 é diploide</a:t>
            </a:r>
          </a:p>
          <a:p>
            <a:pPr marL="0" indent="0">
              <a:buNone/>
            </a:pPr>
            <a:r>
              <a:rPr lang="pt-BR" dirty="0" smtClean="0"/>
              <a:t>c) a estrutura 3 é haploide</a:t>
            </a:r>
          </a:p>
          <a:p>
            <a:pPr marL="0" indent="0">
              <a:buNone/>
            </a:pPr>
            <a:r>
              <a:rPr lang="pt-BR" dirty="0" smtClean="0"/>
              <a:t>d) a estrutura 3 foi formada a partir da fecundação</a:t>
            </a:r>
          </a:p>
          <a:p>
            <a:pPr marL="0" indent="0">
              <a:buNone/>
            </a:pPr>
            <a:r>
              <a:rPr lang="pt-BR" dirty="0" smtClean="0"/>
              <a:t>e) se trata da semente encontrada no interior dos frutos das gimnospermas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899" y="2207573"/>
            <a:ext cx="4391026" cy="280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53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dirty="0" smtClean="0"/>
              <a:t>Observe </a:t>
            </a:r>
            <a:r>
              <a:rPr lang="pt-BR" dirty="0"/>
              <a:t>a figura abaixo de um pinhão em </a:t>
            </a:r>
            <a:r>
              <a:rPr lang="pt-BR" dirty="0" smtClean="0"/>
              <a:t>corte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Pode-se afirmar corretamente que:</a:t>
            </a:r>
          </a:p>
          <a:p>
            <a:pPr marL="0" indent="0">
              <a:buNone/>
            </a:pPr>
            <a:r>
              <a:rPr lang="pt-BR" dirty="0" smtClean="0"/>
              <a:t>a) se trata do fruto de uma gimnospermas</a:t>
            </a:r>
          </a:p>
          <a:p>
            <a:pPr marL="0" indent="0">
              <a:buNone/>
            </a:pPr>
            <a:r>
              <a:rPr lang="pt-BR" dirty="0" smtClean="0"/>
              <a:t>b) a estrutura 2 é diploide</a:t>
            </a:r>
          </a:p>
          <a:p>
            <a:pPr marL="0" indent="0">
              <a:buNone/>
            </a:pPr>
            <a:r>
              <a:rPr lang="pt-BR" dirty="0" smtClean="0"/>
              <a:t>c) a estrutura 3 é haploide</a:t>
            </a:r>
          </a:p>
          <a:p>
            <a:pPr marL="0" indent="0">
              <a:buNone/>
            </a:pPr>
            <a:r>
              <a:rPr lang="pt-BR" b="1" dirty="0" smtClean="0">
                <a:solidFill>
                  <a:srgbClr val="FF0000"/>
                </a:solidFill>
              </a:rPr>
              <a:t>d) a estrutura 3 foi formada a partir da fecundação</a:t>
            </a:r>
          </a:p>
          <a:p>
            <a:pPr marL="0" indent="0">
              <a:buNone/>
            </a:pPr>
            <a:r>
              <a:rPr lang="pt-BR" dirty="0" smtClean="0"/>
              <a:t>e) se trata da semente encontrada no interior dos frutos das gimnospermas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899" y="2207573"/>
            <a:ext cx="4391026" cy="280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20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dirty="0" smtClean="0"/>
              <a:t>Em </a:t>
            </a:r>
            <a:r>
              <a:rPr lang="pt-BR" dirty="0"/>
              <a:t>seu livro </a:t>
            </a:r>
            <a:r>
              <a:rPr lang="pt-BR" dirty="0" err="1"/>
              <a:t>Biology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Plants</a:t>
            </a:r>
            <a:r>
              <a:rPr lang="pt-BR" dirty="0"/>
              <a:t> (Nova York, W. H. Freeman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Company</a:t>
            </a:r>
            <a:r>
              <a:rPr lang="pt-BR" dirty="0"/>
              <a:t>, 6ª edição,1999), P. H. </a:t>
            </a:r>
            <a:r>
              <a:rPr lang="pt-BR" dirty="0" err="1"/>
              <a:t>Raven</a:t>
            </a:r>
            <a:r>
              <a:rPr lang="pt-BR" dirty="0"/>
              <a:t>, R. F. </a:t>
            </a:r>
            <a:r>
              <a:rPr lang="pt-BR" dirty="0" err="1"/>
              <a:t>Evert</a:t>
            </a:r>
            <a:r>
              <a:rPr lang="pt-BR" dirty="0"/>
              <a:t> e S. E. </a:t>
            </a:r>
            <a:r>
              <a:rPr lang="pt-BR" dirty="0" err="1"/>
              <a:t>Eichhorn</a:t>
            </a:r>
            <a:r>
              <a:rPr lang="pt-BR" dirty="0"/>
              <a:t> dizem: “As plantas, como todos os organismos, tiveram ancestrais aquáticos. A história evolutiva das plantas está intimamente ligada à progressiva ocupação do ambiente de terra firme e à crescente independência do meio aquático para a reprodução.”</a:t>
            </a:r>
          </a:p>
          <a:p>
            <a:pPr marL="0" indent="0">
              <a:buNone/>
            </a:pPr>
            <a:r>
              <a:rPr lang="pt-BR" dirty="0"/>
              <a:t>a) Compare as samambaias e os pinheiros quanto à dependência do meio aquático para a reprodução.</a:t>
            </a:r>
          </a:p>
          <a:p>
            <a:pPr marL="0" indent="0">
              <a:buNone/>
            </a:pPr>
            <a:r>
              <a:rPr lang="pt-BR" dirty="0"/>
              <a:t>b) Discorra sucintamente sobre uma aquisição evolutiva, não ligada diretamente ao processo reprodutivo, que permitiu às plantas atingir grande tamanho e contribuiu decisivamente para seu sucesso na ocupação do ambiente de terra firme.</a:t>
            </a:r>
          </a:p>
        </p:txBody>
      </p:sp>
    </p:spTree>
    <p:extLst>
      <p:ext uri="{BB962C8B-B14F-4D97-AF65-F5344CB8AC3E}">
        <p14:creationId xmlns:p14="http://schemas.microsoft.com/office/powerpoint/2010/main" val="38214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785" y="1146412"/>
            <a:ext cx="10958015" cy="5030551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a) Compare as samambaias e os pinheiros quanto à dependência do meio aquático para a reprodução.</a:t>
            </a:r>
          </a:p>
          <a:p>
            <a:pPr marL="0" indent="0">
              <a:buNone/>
            </a:pPr>
            <a:r>
              <a:rPr lang="pt-BR" dirty="0"/>
              <a:t>	</a:t>
            </a:r>
            <a:r>
              <a:rPr lang="pt-BR" b="1" dirty="0" smtClean="0">
                <a:solidFill>
                  <a:srgbClr val="FF0000"/>
                </a:solidFill>
              </a:rPr>
              <a:t>As samambaias (pteridófitas) produzem gametas masculinos que são </a:t>
            </a:r>
            <a:r>
              <a:rPr lang="pt-BR" b="1" u="sng" dirty="0" smtClean="0">
                <a:solidFill>
                  <a:srgbClr val="FF0000"/>
                </a:solidFill>
              </a:rPr>
              <a:t>células flageladas, eles necessitam de meio líquido para encontrarem os gametas femininos</a:t>
            </a:r>
            <a:r>
              <a:rPr lang="pt-BR" b="1" dirty="0" smtClean="0">
                <a:solidFill>
                  <a:srgbClr val="FF0000"/>
                </a:solidFill>
              </a:rPr>
              <a:t>.  Nos pinheiros (gimnospermas), por outro lado, a fecundação não depende de água e ocorre por meio do crescimento do </a:t>
            </a:r>
            <a:r>
              <a:rPr lang="pt-BR" b="1" u="sng" dirty="0" smtClean="0">
                <a:solidFill>
                  <a:srgbClr val="FF0000"/>
                </a:solidFill>
              </a:rPr>
              <a:t>tubo polínico</a:t>
            </a:r>
            <a:r>
              <a:rPr lang="pt-BR" b="1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813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0376" y="1187355"/>
            <a:ext cx="11026254" cy="5317153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b) Discorra sucintamente sobre uma aquisição evolutiva, não ligada diretamente ao processo reprodutivo, que permitiu às plantas atingir grande tamanho e contribuiu decisivamente para seu sucesso na ocupação do ambiente de terra firme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r>
              <a:rPr lang="pt-BR" dirty="0"/>
              <a:t>	</a:t>
            </a:r>
            <a:r>
              <a:rPr lang="pt-BR" b="1" dirty="0" smtClean="0">
                <a:solidFill>
                  <a:srgbClr val="FF0000"/>
                </a:solidFill>
              </a:rPr>
              <a:t>O aparecimento de </a:t>
            </a:r>
            <a:r>
              <a:rPr lang="pt-BR" b="1" u="sng" dirty="0" smtClean="0">
                <a:solidFill>
                  <a:srgbClr val="FF0000"/>
                </a:solidFill>
              </a:rPr>
              <a:t>vasos condutores de seiva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PT" b="1" dirty="0" smtClean="0">
                <a:solidFill>
                  <a:srgbClr val="FF0000"/>
                </a:solidFill>
              </a:rPr>
              <a:t>(bruta</a:t>
            </a:r>
            <a:r>
              <a:rPr lang="pt-PT" b="1" dirty="0">
                <a:solidFill>
                  <a:srgbClr val="FF0000"/>
                </a:solidFill>
              </a:rPr>
              <a:t>: água e sais, elaborada: matéria orgânica</a:t>
            </a:r>
            <a:r>
              <a:rPr lang="pt-PT" b="1" dirty="0" smtClean="0">
                <a:solidFill>
                  <a:srgbClr val="FF0000"/>
                </a:solidFill>
              </a:rPr>
              <a:t>)</a:t>
            </a:r>
            <a:r>
              <a:rPr lang="pt-BR" b="1" dirty="0" smtClean="0">
                <a:solidFill>
                  <a:srgbClr val="FF0000"/>
                </a:solidFill>
              </a:rPr>
              <a:t> garantiu a rápida condução de água e nutrientes ao longo do corpo do vegetal, fator que contribuiu para a eficiente conquista do meio terrestre pelos vegetais vasculares.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289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625" y="738613"/>
            <a:ext cx="5651209" cy="628164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Gimnospermas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As mais conhecidas são as do grupo das coníferas, cujas espécies formam grandes árvores como os pinheiros, ciprestes, sequoias etc</a:t>
            </a:r>
            <a:r>
              <a:rPr lang="pt-BR" dirty="0"/>
              <a:t>.</a:t>
            </a:r>
            <a:endParaRPr lang="en-US" dirty="0"/>
          </a:p>
        </p:txBody>
      </p:sp>
      <p:pic>
        <p:nvPicPr>
          <p:cNvPr id="2050" name="Picture 2" descr="Resultado de imagem para araucar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74" y="2926724"/>
            <a:ext cx="3683358" cy="276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991674" y="5866825"/>
            <a:ext cx="3090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Araucária (pinheiro-do-paraná)</a:t>
            </a:r>
            <a:endParaRPr lang="en-US" dirty="0"/>
          </a:p>
        </p:txBody>
      </p:sp>
      <p:pic>
        <p:nvPicPr>
          <p:cNvPr id="2052" name="Picture 4" descr="Floresta de pinheiros. Foto: jugulator / Shutterstock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217" y="2926724"/>
            <a:ext cx="428625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473521" y="5866825"/>
            <a:ext cx="2147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Floresta de pinheiros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68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Gimnospermas			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996225"/>
            <a:ext cx="4699715" cy="4180738"/>
          </a:xfrm>
        </p:spPr>
        <p:txBody>
          <a:bodyPr/>
          <a:lstStyle/>
          <a:p>
            <a:r>
              <a:rPr lang="pt-BR" dirty="0" smtClean="0"/>
              <a:t>As coníferas formam árvores de grande porte, tronco espesso e muitos galhos</a:t>
            </a:r>
            <a:endParaRPr lang="en-US" dirty="0"/>
          </a:p>
        </p:txBody>
      </p:sp>
      <p:pic>
        <p:nvPicPr>
          <p:cNvPr id="3074" name="Picture 2" descr="Resultado de imagem para sequo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318" y="583104"/>
            <a:ext cx="3709116" cy="494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877318" y="5746570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Sequoia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89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8892" y="242295"/>
            <a:ext cx="10515600" cy="1325563"/>
          </a:xfrm>
        </p:spPr>
        <p:txBody>
          <a:bodyPr/>
          <a:lstStyle/>
          <a:p>
            <a:r>
              <a:rPr lang="pt-BR" dirty="0" smtClean="0"/>
              <a:t>Gimnosperma = “semente nua”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Gimnospermas possuem estróbilos (ou cones) e </a:t>
            </a:r>
            <a:r>
              <a:rPr lang="pt-BR" u="sng" dirty="0" smtClean="0"/>
              <a:t>produzem sementes</a:t>
            </a:r>
          </a:p>
          <a:p>
            <a:r>
              <a:rPr lang="pt-BR" dirty="0" smtClean="0"/>
              <a:t>Não têm frutos</a:t>
            </a:r>
            <a:endParaRPr lang="en-US" dirty="0"/>
          </a:p>
        </p:txBody>
      </p:sp>
      <p:pic>
        <p:nvPicPr>
          <p:cNvPr id="4100" name="Picture 4" descr="Resultado de imagem para semente de gimnosperm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63" y="3155190"/>
            <a:ext cx="5202037" cy="302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576553" y="3155190"/>
            <a:ext cx="170001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Os </a:t>
            </a:r>
            <a:r>
              <a:rPr lang="pt-BR" u="sng" dirty="0" smtClean="0"/>
              <a:t>pinhões</a:t>
            </a:r>
            <a:r>
              <a:rPr lang="pt-BR" dirty="0" smtClean="0"/>
              <a:t> são sementes de gimnospermas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21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Gimnosperma - heterosporia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Briófitas e pteridófitas = </a:t>
            </a:r>
            <a:r>
              <a:rPr lang="pt-BR" dirty="0" err="1" smtClean="0"/>
              <a:t>isosporadas</a:t>
            </a:r>
            <a:r>
              <a:rPr lang="pt-BR" dirty="0" smtClean="0"/>
              <a:t>, ou seja, os esporos são todos iguais em tamanho (</a:t>
            </a:r>
            <a:r>
              <a:rPr lang="pt-BR" dirty="0" err="1" smtClean="0"/>
              <a:t>isósporos</a:t>
            </a:r>
            <a:r>
              <a:rPr lang="pt-BR" dirty="0" smtClean="0"/>
              <a:t>).</a:t>
            </a:r>
          </a:p>
          <a:p>
            <a:r>
              <a:rPr lang="pt-BR" dirty="0" smtClean="0"/>
              <a:t>Gimnospermas e angiospermas = heterosporadas, ou seja, produzem dois tipos de esporos (</a:t>
            </a:r>
            <a:r>
              <a:rPr lang="pt-BR" dirty="0" err="1" smtClean="0"/>
              <a:t>heterósporos</a:t>
            </a:r>
            <a:r>
              <a:rPr lang="pt-BR" dirty="0" smtClean="0"/>
              <a:t>):</a:t>
            </a:r>
          </a:p>
          <a:p>
            <a:pPr lvl="2"/>
            <a:r>
              <a:rPr lang="pt-BR" sz="2400" b="1" dirty="0" smtClean="0"/>
              <a:t>Micrósporos </a:t>
            </a:r>
            <a:r>
              <a:rPr lang="pt-BR" sz="2400" dirty="0" smtClean="0"/>
              <a:t>são esporos pequenos que formarão </a:t>
            </a:r>
            <a:r>
              <a:rPr lang="pt-BR" sz="2400" u="sng" dirty="0" smtClean="0"/>
              <a:t>gametófitos masculinos</a:t>
            </a:r>
          </a:p>
          <a:p>
            <a:pPr lvl="2"/>
            <a:r>
              <a:rPr lang="pt-BR" sz="2400" b="1" dirty="0" err="1" smtClean="0"/>
              <a:t>Megásporos</a:t>
            </a:r>
            <a:r>
              <a:rPr lang="pt-BR" sz="2400" dirty="0" smtClean="0"/>
              <a:t> são esporos grandes que formarão </a:t>
            </a:r>
            <a:r>
              <a:rPr lang="pt-BR" sz="2400" u="sng" dirty="0" smtClean="0"/>
              <a:t>gametófitos femininos</a:t>
            </a:r>
            <a:endParaRPr lang="en-US" sz="2400" b="1" u="sng" dirty="0"/>
          </a:p>
        </p:txBody>
      </p:sp>
      <p:sp>
        <p:nvSpPr>
          <p:cNvPr id="4" name="CaixaDeTexto 3"/>
          <p:cNvSpPr txBox="1"/>
          <p:nvPr/>
        </p:nvSpPr>
        <p:spPr>
          <a:xfrm>
            <a:off x="3862317" y="4694830"/>
            <a:ext cx="356206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A diferença no tamanho dos esporos foi um passo evolutivo marcante para o surgimento de sementes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5391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8892" y="242295"/>
            <a:ext cx="10515600" cy="1325563"/>
          </a:xfrm>
        </p:spPr>
        <p:txBody>
          <a:bodyPr/>
          <a:lstStyle/>
          <a:p>
            <a:r>
              <a:rPr lang="pt-BR" dirty="0" smtClean="0"/>
              <a:t>Gimnosperma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Os estróbilos são as estruturas reprodutoras das gimnospermas</a:t>
            </a:r>
          </a:p>
          <a:p>
            <a:r>
              <a:rPr lang="pt-BR" dirty="0"/>
              <a:t> </a:t>
            </a:r>
            <a:r>
              <a:rPr lang="pt-BR" dirty="0" smtClean="0"/>
              <a:t>produção </a:t>
            </a:r>
            <a:r>
              <a:rPr lang="pt-BR" dirty="0"/>
              <a:t>de </a:t>
            </a:r>
            <a:r>
              <a:rPr lang="pt-BR" dirty="0" smtClean="0"/>
              <a:t>esporos: existe </a:t>
            </a:r>
            <a:r>
              <a:rPr lang="pt-BR" dirty="0"/>
              <a:t>o que produz esporos femininos (</a:t>
            </a:r>
            <a:r>
              <a:rPr lang="pt-BR" dirty="0" err="1"/>
              <a:t>megásporos</a:t>
            </a:r>
            <a:r>
              <a:rPr lang="pt-BR" dirty="0"/>
              <a:t>) e o que produz esporos masculinos (micrósporos).</a:t>
            </a:r>
            <a:endParaRPr lang="en-US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6699" y="3434635"/>
            <a:ext cx="3540810" cy="300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1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formação da semente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8892" y="1690688"/>
            <a:ext cx="10515600" cy="4351338"/>
          </a:xfrm>
        </p:spPr>
        <p:txBody>
          <a:bodyPr/>
          <a:lstStyle/>
          <a:p>
            <a:r>
              <a:rPr lang="pt-BR" dirty="0" smtClean="0"/>
              <a:t>Estróbilo feminino tem esporângios (chamados de óvulos) produtores de </a:t>
            </a:r>
            <a:r>
              <a:rPr lang="pt-BR" dirty="0" err="1" smtClean="0"/>
              <a:t>megásporos</a:t>
            </a:r>
            <a:r>
              <a:rPr lang="pt-BR" dirty="0" smtClean="0"/>
              <a:t> por meiose</a:t>
            </a:r>
            <a:endParaRPr lang="en-US" dirty="0"/>
          </a:p>
        </p:txBody>
      </p:sp>
      <p:pic>
        <p:nvPicPr>
          <p:cNvPr id="5122" name="Picture 2" descr="Resultado de imagem para estróbilo femini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705" y="2515698"/>
            <a:ext cx="3474730" cy="368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3176" y="2598047"/>
            <a:ext cx="2126185" cy="352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65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formação da semente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</a:t>
            </a:r>
            <a:r>
              <a:rPr lang="pt-BR" dirty="0" err="1" smtClean="0"/>
              <a:t>megásporo</a:t>
            </a:r>
            <a:r>
              <a:rPr lang="pt-BR" dirty="0" smtClean="0"/>
              <a:t> germina dentro do óvulo</a:t>
            </a:r>
          </a:p>
          <a:p>
            <a:r>
              <a:rPr lang="pt-BR" dirty="0" smtClean="0"/>
              <a:t>divide-se diversas vezes por mitose</a:t>
            </a:r>
          </a:p>
          <a:p>
            <a:r>
              <a:rPr lang="pt-BR" dirty="0" smtClean="0"/>
              <a:t>Origina um </a:t>
            </a:r>
            <a:r>
              <a:rPr lang="pt-BR" u="sng" dirty="0" smtClean="0"/>
              <a:t>gametófito feminino dentro do óvulo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38973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1370</Words>
  <Application>Microsoft Office PowerPoint</Application>
  <PresentationFormat>Widescreen</PresentationFormat>
  <Paragraphs>146</Paragraphs>
  <Slides>29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Wingdings</vt:lpstr>
      <vt:lpstr>Tema do Office</vt:lpstr>
      <vt:lpstr>Apresentação do PowerPoint</vt:lpstr>
      <vt:lpstr>Gimnospermas</vt:lpstr>
      <vt:lpstr>Gimnospermas</vt:lpstr>
      <vt:lpstr>Gimnospermas   </vt:lpstr>
      <vt:lpstr>Gimnosperma = “semente nua”</vt:lpstr>
      <vt:lpstr>Gimnosperma - heterosporia</vt:lpstr>
      <vt:lpstr>Gimnosperma</vt:lpstr>
      <vt:lpstr>A formação da semente</vt:lpstr>
      <vt:lpstr>A formação da semente</vt:lpstr>
      <vt:lpstr>A formação da semente</vt:lpstr>
      <vt:lpstr>A formação da semente</vt:lpstr>
      <vt:lpstr>A formação da semente</vt:lpstr>
      <vt:lpstr>A formação da semente</vt:lpstr>
      <vt:lpstr>A formação da semente</vt:lpstr>
      <vt:lpstr>A formação da semente</vt:lpstr>
      <vt:lpstr>A formação da semente</vt:lpstr>
      <vt:lpstr>A formação da semente</vt:lpstr>
      <vt:lpstr>Gimnospermas</vt:lpstr>
      <vt:lpstr>Exercícios</vt:lpstr>
      <vt:lpstr>Exercícios</vt:lpstr>
      <vt:lpstr>Exercícios</vt:lpstr>
      <vt:lpstr>Exercícios</vt:lpstr>
      <vt:lpstr>Exercícios</vt:lpstr>
      <vt:lpstr>Exercícios</vt:lpstr>
      <vt:lpstr>Exercícios</vt:lpstr>
      <vt:lpstr>Exercícios</vt:lpstr>
      <vt:lpstr>Exercícios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Luiza Boscolo</dc:creator>
  <cp:lastModifiedBy>Luiza Boscolo</cp:lastModifiedBy>
  <cp:revision>19</cp:revision>
  <dcterms:created xsi:type="dcterms:W3CDTF">2016-09-16T20:16:00Z</dcterms:created>
  <dcterms:modified xsi:type="dcterms:W3CDTF">2016-09-19T21:13:08Z</dcterms:modified>
</cp:coreProperties>
</file>