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73" r:id="rId5"/>
    <p:sldId id="271" r:id="rId6"/>
    <p:sldId id="258" r:id="rId7"/>
    <p:sldId id="278" r:id="rId8"/>
    <p:sldId id="285" r:id="rId9"/>
    <p:sldId id="284" r:id="rId10"/>
    <p:sldId id="286" r:id="rId11"/>
    <p:sldId id="262" r:id="rId12"/>
    <p:sldId id="257" r:id="rId13"/>
    <p:sldId id="274" r:id="rId14"/>
    <p:sldId id="279" r:id="rId15"/>
    <p:sldId id="275" r:id="rId16"/>
    <p:sldId id="263" r:id="rId17"/>
    <p:sldId id="281" r:id="rId18"/>
    <p:sldId id="283" r:id="rId19"/>
    <p:sldId id="277" r:id="rId20"/>
    <p:sldId id="276" r:id="rId21"/>
    <p:sldId id="287" r:id="rId22"/>
    <p:sldId id="267" r:id="rId23"/>
    <p:sldId id="269" r:id="rId24"/>
    <p:sldId id="270" r:id="rId25"/>
    <p:sldId id="288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6950-A3E9-4AC0-8547-C621E7781133}" type="datetimeFigureOut">
              <a:rPr lang="pt-BR" smtClean="0"/>
              <a:pPr/>
              <a:t>05/09/2016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6EE5-F12D-40D5-96B4-1B1B4CAD536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613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6950-A3E9-4AC0-8547-C621E7781133}" type="datetimeFigureOut">
              <a:rPr lang="pt-BR" smtClean="0"/>
              <a:pPr/>
              <a:t>05/09/2016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6EE5-F12D-40D5-96B4-1B1B4CAD536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388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6950-A3E9-4AC0-8547-C621E7781133}" type="datetimeFigureOut">
              <a:rPr lang="pt-BR" smtClean="0"/>
              <a:pPr/>
              <a:t>05/09/2016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6EE5-F12D-40D5-96B4-1B1B4CAD536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14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6950-A3E9-4AC0-8547-C621E7781133}" type="datetimeFigureOut">
              <a:rPr lang="pt-BR" smtClean="0"/>
              <a:pPr/>
              <a:t>05/09/2016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6EE5-F12D-40D5-96B4-1B1B4CAD536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119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6950-A3E9-4AC0-8547-C621E7781133}" type="datetimeFigureOut">
              <a:rPr lang="pt-BR" smtClean="0"/>
              <a:pPr/>
              <a:t>05/09/2016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6EE5-F12D-40D5-96B4-1B1B4CAD536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59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6950-A3E9-4AC0-8547-C621E7781133}" type="datetimeFigureOut">
              <a:rPr lang="pt-BR" smtClean="0"/>
              <a:pPr/>
              <a:t>05/09/2016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6EE5-F12D-40D5-96B4-1B1B4CAD536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72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6950-A3E9-4AC0-8547-C621E7781133}" type="datetimeFigureOut">
              <a:rPr lang="pt-BR" smtClean="0"/>
              <a:pPr/>
              <a:t>05/09/2016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6EE5-F12D-40D5-96B4-1B1B4CAD536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93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6950-A3E9-4AC0-8547-C621E7781133}" type="datetimeFigureOut">
              <a:rPr lang="pt-BR" smtClean="0"/>
              <a:pPr/>
              <a:t>05/09/2016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6EE5-F12D-40D5-96B4-1B1B4CAD536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013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6950-A3E9-4AC0-8547-C621E7781133}" type="datetimeFigureOut">
              <a:rPr lang="pt-BR" smtClean="0"/>
              <a:pPr/>
              <a:t>05/09/2016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6EE5-F12D-40D5-96B4-1B1B4CAD536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90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6950-A3E9-4AC0-8547-C621E7781133}" type="datetimeFigureOut">
              <a:rPr lang="pt-BR" smtClean="0"/>
              <a:pPr/>
              <a:t>05/09/2016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6EE5-F12D-40D5-96B4-1B1B4CAD536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944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6950-A3E9-4AC0-8547-C621E7781133}" type="datetimeFigureOut">
              <a:rPr lang="pt-BR" smtClean="0"/>
              <a:pPr/>
              <a:t>05/09/2016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6EE5-F12D-40D5-96B4-1B1B4CAD536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57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C6950-A3E9-4AC0-8547-C621E7781133}" type="datetimeFigureOut">
              <a:rPr lang="pt-BR" smtClean="0"/>
              <a:pPr/>
              <a:t>05/09/2016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46EE5-F12D-40D5-96B4-1B1B4CAD536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66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84" y="0"/>
            <a:ext cx="750749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8530208" cy="3123778"/>
          </a:xfrm>
        </p:spPr>
        <p:txBody>
          <a:bodyPr>
            <a:normAutofit/>
          </a:bodyPr>
          <a:lstStyle/>
          <a:p>
            <a:r>
              <a:rPr lang="pt-BR" sz="6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SIMBOLISMO</a:t>
            </a:r>
            <a:endParaRPr lang="pt-BR" sz="6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3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856984" cy="6552728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Uso de metáforas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É o emprego de um termo com significado de outro em vista de uma relação de semelhança entre ambos. É uma comparação subentendida.</a:t>
            </a:r>
          </a:p>
          <a:p>
            <a:pPr algn="just">
              <a:buFont typeface="Wingdings" pitchFamily="2" charset="2"/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Hermetismo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Estilo poético que torna as obras pouco acessíveis ao leitor comum. De difícil compreensão.</a:t>
            </a:r>
          </a:p>
          <a:p>
            <a:pPr algn="just">
              <a:buFont typeface="Wingdings" pitchFamily="2" charset="2"/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se descreve um objeto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sugere-se a existência dele.</a:t>
            </a:r>
          </a:p>
          <a:p>
            <a:pPr algn="just">
              <a:buFont typeface="Wingdings" pitchFamily="2" charset="2"/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Reticências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“...”– Serve para que o leitor reflita sobre o assunto e obtenha sua própria opinião.</a:t>
            </a:r>
          </a:p>
          <a:p>
            <a:pPr algn="just">
              <a:buFont typeface="Wingdings" pitchFamily="2" charset="2"/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Prosopopeia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Entende-se quando há transferência de caracteres de seres animados (sentimentos, emoções ou razão ) para seres inanimados ou abstratos.</a:t>
            </a:r>
          </a:p>
        </p:txBody>
      </p:sp>
    </p:spTree>
    <p:extLst>
      <p:ext uri="{BB962C8B-B14F-4D97-AF65-F5344CB8AC3E}">
        <p14:creationId xmlns:p14="http://schemas.microsoft.com/office/powerpoint/2010/main" val="1204289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Simbolismo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Portugal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62500" lnSpcReduction="2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simbolismo em Portugal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inicia-se em 1890, com a publicação do poema </a:t>
            </a:r>
            <a:r>
              <a:rPr lang="pt-B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Oaristos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Eugênio de Castro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Oaristo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um termo grego que significa “diálogo íntimo” ou “diálogo amoroso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”), tendo seu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fim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 a inauguração do Modernismo, em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1915, com o lançamento da Revista Orpheu, sob direção de Fernando Pessoa e Mário de Sá-Carneiro.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Contexto histórico e político: lançamento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diversas revistas de cunho nacionalista.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1870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monarquia.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Surge grupos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socialistas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republicanos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1875 Fundação do partido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socialista, como base para os ideais do operariado;</a:t>
            </a:r>
          </a:p>
          <a:p>
            <a:pPr lvl="1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1876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fundação do partido Republicano pretendia a queda da Monarquia e substitui-la por uma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Republica. Programa difundido pela imprensa;</a:t>
            </a:r>
          </a:p>
          <a:p>
            <a:pPr lvl="1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Primeiras greves operárias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1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econômica, desvalorização da moeda Portuguesa;</a:t>
            </a:r>
          </a:p>
          <a:p>
            <a:pPr lvl="1"/>
            <a:r>
              <a:rPr lang="pt-BR" dirty="0"/>
              <a:t>1890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Ultimato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inglês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Reino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expande seu domínio na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África. Ao mesmo tempo, Portugal tentava expandir seu território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Angola a Moçambique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 Reino Unido enviou um ultimato a Portugal determinando a retirada das tropas portuguesas do território africano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1891 tentativa de implantação da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República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cidade do Porto. O rei D. Carlos entregou a chefia do governo a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João Franco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Ditadura de Franco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916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Simbolismo em Portugal – Principais Autores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Eugênio de Castro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Publicação de “</a:t>
            </a:r>
            <a:r>
              <a:rPr lang="pt-B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Oaristos</a:t>
            </a:r>
            <a:r>
              <a:rPr 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(Poesia) em </a:t>
            </a:r>
            <a:r>
              <a:rPr lang="pt-BR" dirty="0"/>
              <a:t>1890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Antônio Nobre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Publicação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obra “</a:t>
            </a:r>
            <a:r>
              <a:rPr lang="pt-BR" b="1" dirty="0" smtClean="0">
                <a:solidFill>
                  <a:srgbClr val="FF0000"/>
                </a:solidFill>
              </a:rPr>
              <a:t>Só”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(Poesia)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1892. 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Camilo Pessanha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Publicação de “</a:t>
            </a: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Clepsidra”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Poesia)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1920; 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4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Eugênio de Castro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11760" y="1268760"/>
            <a:ext cx="6275040" cy="4978232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Coimbra, 1869-1944</a:t>
            </a:r>
          </a:p>
          <a:p>
            <a:pPr marL="0" indent="0">
              <a:buNone/>
            </a:pPr>
            <a:r>
              <a:rPr lang="pt-BR" dirty="0" smtClean="0"/>
              <a:t> </a:t>
            </a:r>
          </a:p>
          <a:p>
            <a:r>
              <a:rPr lang="pt-BR" dirty="0" smtClean="0"/>
              <a:t>Em 1890 publica </a:t>
            </a:r>
            <a:r>
              <a:rPr lang="pt-BR" b="1" dirty="0" err="1" smtClean="0">
                <a:solidFill>
                  <a:srgbClr val="FF0000"/>
                </a:solidFill>
              </a:rPr>
              <a:t>Oaristos</a:t>
            </a:r>
            <a:r>
              <a:rPr lang="pt-BR" dirty="0"/>
              <a:t>, </a:t>
            </a:r>
            <a:r>
              <a:rPr lang="pt-BR" dirty="0" smtClean="0"/>
              <a:t>Composto </a:t>
            </a:r>
            <a:r>
              <a:rPr lang="pt-BR" dirty="0"/>
              <a:t>por quinze poemas, </a:t>
            </a:r>
            <a:r>
              <a:rPr lang="pt-BR" dirty="0" smtClean="0"/>
              <a:t>primeiro livro de Portugal que defende </a:t>
            </a:r>
            <a:r>
              <a:rPr lang="pt-BR" dirty="0"/>
              <a:t>a </a:t>
            </a:r>
            <a:r>
              <a:rPr lang="pt-BR" dirty="0" smtClean="0"/>
              <a:t>“liberdade </a:t>
            </a:r>
            <a:r>
              <a:rPr lang="pt-BR" dirty="0"/>
              <a:t>do ritmo contra os dogmáticos estultos decretos dos velhos </a:t>
            </a:r>
            <a:r>
              <a:rPr lang="pt-BR" dirty="0" err="1"/>
              <a:t>prosodistas</a:t>
            </a:r>
            <a:r>
              <a:rPr lang="pt-BR" dirty="0" smtClean="0"/>
              <a:t>”.</a:t>
            </a:r>
          </a:p>
          <a:p>
            <a:endParaRPr lang="pt-BR" dirty="0"/>
          </a:p>
          <a:p>
            <a:r>
              <a:rPr lang="pt-BR" dirty="0" smtClean="0"/>
              <a:t>Inovações no </a:t>
            </a:r>
            <a:r>
              <a:rPr lang="pt-BR" dirty="0"/>
              <a:t>plano </a:t>
            </a:r>
            <a:r>
              <a:rPr lang="pt-BR" dirty="0" smtClean="0"/>
              <a:t>formal, exploração de versos alexandrinos </a:t>
            </a:r>
            <a:r>
              <a:rPr lang="pt-BR" dirty="0"/>
              <a:t>com </a:t>
            </a:r>
            <a:r>
              <a:rPr lang="pt-BR" dirty="0" smtClean="0"/>
              <a:t>cesuras (Tônicas) </a:t>
            </a:r>
            <a:r>
              <a:rPr lang="pt-BR" dirty="0"/>
              <a:t>diferentes; rimas raras; linguagem vaga e fluída, </a:t>
            </a:r>
            <a:r>
              <a:rPr lang="pt-BR" dirty="0" smtClean="0"/>
              <a:t>inventividade </a:t>
            </a:r>
            <a:r>
              <a:rPr lang="pt-BR" dirty="0"/>
              <a:t>sonora, </a:t>
            </a:r>
            <a:r>
              <a:rPr lang="pt-BR" dirty="0" smtClean="0"/>
              <a:t>onomatopeias, </a:t>
            </a:r>
            <a:r>
              <a:rPr lang="pt-BR" dirty="0"/>
              <a:t>imagens surpreendentes e originais, ritmos </a:t>
            </a:r>
            <a:r>
              <a:rPr lang="pt-BR" dirty="0" smtClean="0"/>
              <a:t>inusitados.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46" y="1124744"/>
            <a:ext cx="1714897" cy="233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46" y="3789040"/>
            <a:ext cx="1728194" cy="240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9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Antônio Nobre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411760" y="1268760"/>
            <a:ext cx="6275040" cy="4978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Porto, 1867 — </a:t>
            </a:r>
            <a:r>
              <a:rPr lang="pt-BR" dirty="0" smtClean="0"/>
              <a:t>1900</a:t>
            </a:r>
          </a:p>
          <a:p>
            <a:pPr marL="0" indent="0">
              <a:buNone/>
            </a:pPr>
            <a:r>
              <a:rPr lang="pt-BR" dirty="0" smtClean="0"/>
              <a:t> </a:t>
            </a:r>
          </a:p>
          <a:p>
            <a:r>
              <a:rPr lang="pt-BR" dirty="0" smtClean="0"/>
              <a:t>Única obra do autor publicada em vida</a:t>
            </a:r>
            <a:r>
              <a:rPr lang="pt-BR" dirty="0"/>
              <a:t>,  uma </a:t>
            </a:r>
            <a:r>
              <a:rPr lang="pt-BR" dirty="0" smtClean="0"/>
              <a:t>coletânea </a:t>
            </a:r>
            <a:r>
              <a:rPr lang="pt-BR" dirty="0"/>
              <a:t>intitulada </a:t>
            </a:r>
            <a:r>
              <a:rPr lang="pt-BR" dirty="0" smtClean="0"/>
              <a:t>“</a:t>
            </a:r>
            <a:r>
              <a:rPr lang="pt-BR" b="1" dirty="0" smtClean="0">
                <a:solidFill>
                  <a:srgbClr val="FF0000"/>
                </a:solidFill>
              </a:rPr>
              <a:t>Só</a:t>
            </a:r>
            <a:r>
              <a:rPr lang="pt-BR" i="1" dirty="0" smtClean="0"/>
              <a:t>”</a:t>
            </a:r>
            <a:r>
              <a:rPr lang="pt-BR" dirty="0" smtClean="0"/>
              <a:t>, publicada </a:t>
            </a:r>
            <a:r>
              <a:rPr lang="pt-BR" dirty="0"/>
              <a:t>em </a:t>
            </a:r>
            <a:r>
              <a:rPr lang="pt-BR" dirty="0" smtClean="0"/>
              <a:t>1892, auto declarada a obra mais triste que há em Portugal. </a:t>
            </a:r>
          </a:p>
          <a:p>
            <a:endParaRPr lang="pt-BR" dirty="0" smtClean="0"/>
          </a:p>
          <a:p>
            <a:r>
              <a:rPr lang="pt-BR" dirty="0" smtClean="0"/>
              <a:t>Sua obra possui algumas características simbolistas, como a memória de um passado feliz, descrições intimistas de um eu sentimentalismo mítico, a volta à infância, lembrança das </a:t>
            </a:r>
            <a:r>
              <a:rPr lang="pt-BR" dirty="0"/>
              <a:t>paisagens e das gentes que </a:t>
            </a:r>
            <a:r>
              <a:rPr lang="pt-BR" dirty="0" smtClean="0"/>
              <a:t>conheceu, usando para tanto um certo tom melancólico.</a:t>
            </a:r>
            <a:endParaRPr lang="pt-BR" dirty="0"/>
          </a:p>
        </p:txBody>
      </p:sp>
      <p:pic>
        <p:nvPicPr>
          <p:cNvPr id="4098" name="Picture 2" descr="http://3.bp.blogspot.com/-ZeQHSYlm0YM/UCvdKEYZA2I/AAAAAAAAHL8/x2Iw69Tv6KA/s1600/Ant%C3%B3nio+Nob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7" y="1363178"/>
            <a:ext cx="1566057" cy="185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33" y="3573016"/>
            <a:ext cx="1566057" cy="232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65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Camilo Pessanha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44" y="3769954"/>
            <a:ext cx="1616433" cy="249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sitiodolivro.pt/fotos/autores/camilo-pessanha_12838100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31" y="1279203"/>
            <a:ext cx="153900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411760" y="1268760"/>
            <a:ext cx="6275040" cy="4978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Coimbra, 1867 — Macau, </a:t>
            </a:r>
            <a:r>
              <a:rPr lang="pt-BR" dirty="0" smtClean="0"/>
              <a:t>1926</a:t>
            </a:r>
          </a:p>
          <a:p>
            <a:pPr marL="0" indent="0">
              <a:buNone/>
            </a:pPr>
            <a:r>
              <a:rPr lang="pt-BR" dirty="0" smtClean="0"/>
              <a:t> </a:t>
            </a:r>
          </a:p>
          <a:p>
            <a:r>
              <a:rPr lang="pt-BR" dirty="0" smtClean="0"/>
              <a:t>Única obra do autor, foi uma reunião de poemas, intitulada, </a:t>
            </a:r>
            <a:r>
              <a:rPr lang="pt-BR" b="1" dirty="0" smtClean="0">
                <a:solidFill>
                  <a:srgbClr val="FF0000"/>
                </a:solidFill>
              </a:rPr>
              <a:t>Clepsidra</a:t>
            </a:r>
            <a:r>
              <a:rPr lang="pt-BR" dirty="0" smtClean="0"/>
              <a:t>, publicada em 1920, pela escritora e </a:t>
            </a:r>
            <a:r>
              <a:rPr lang="pt-BR" dirty="0"/>
              <a:t>amiga Ana de Castro </a:t>
            </a:r>
            <a:r>
              <a:rPr lang="pt-BR" dirty="0" smtClean="0"/>
              <a:t>Osório, primeira escritora feminista de Portugal e amante de </a:t>
            </a:r>
            <a:r>
              <a:rPr lang="pt-BR" dirty="0" smtClean="0"/>
              <a:t>Camilo</a:t>
            </a:r>
            <a:r>
              <a:rPr lang="pt-BR" sz="1000" b="1" dirty="0" smtClean="0">
                <a:solidFill>
                  <a:srgbClr val="FF0000"/>
                </a:solidFill>
              </a:rPr>
              <a:t>S2</a:t>
            </a:r>
            <a:r>
              <a:rPr lang="pt-BR" dirty="0" smtClean="0"/>
              <a:t>.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/>
              <a:t>Além das características </a:t>
            </a:r>
            <a:r>
              <a:rPr lang="pt-BR" dirty="0" smtClean="0"/>
              <a:t>simbolistas, </a:t>
            </a:r>
            <a:r>
              <a:rPr lang="pt-BR" dirty="0"/>
              <a:t>que sua obra assume</a:t>
            </a:r>
            <a:r>
              <a:rPr lang="pt-BR" dirty="0" smtClean="0"/>
              <a:t>, </a:t>
            </a:r>
            <a:r>
              <a:rPr lang="pt-BR" dirty="0"/>
              <a:t>Camilo Pessanha faz uso </a:t>
            </a:r>
            <a:r>
              <a:rPr lang="pt-BR" dirty="0" smtClean="0"/>
              <a:t>da </a:t>
            </a:r>
            <a:r>
              <a:rPr lang="pt-BR" dirty="0"/>
              <a:t>fragmentação </a:t>
            </a:r>
            <a:r>
              <a:rPr lang="pt-BR" dirty="0" smtClean="0"/>
              <a:t>sintática, através do uso de ambiguidades, antecipando assim, </a:t>
            </a:r>
            <a:r>
              <a:rPr lang="pt-BR" dirty="0"/>
              <a:t>alguns princípios de tendências </a:t>
            </a:r>
            <a:r>
              <a:rPr lang="pt-BR" dirty="0" smtClean="0"/>
              <a:t>modernistas.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838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Simbolismo no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Brasil</a:t>
            </a:r>
            <a:b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pt-BR" dirty="0"/>
          </a:p>
        </p:txBody>
      </p:sp>
      <p:sp>
        <p:nvSpPr>
          <p:cNvPr id="5" name="Retângulo 18"/>
          <p:cNvSpPr>
            <a:spLocks noChangeArrowheads="1"/>
          </p:cNvSpPr>
          <p:nvPr/>
        </p:nvSpPr>
        <p:spPr bwMode="auto">
          <a:xfrm>
            <a:off x="467544" y="1052736"/>
            <a:ext cx="8208912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Origem: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No início da década de 1890, no Rio de Janeiro, um grupo de jovens, insatisfeitos com a extrema objetividade e materialismo da corrente literária dominante (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Realismo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Naturalismo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Parnasianismo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resolve divulgar as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novas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ideias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estéticas vindas da França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Eram conhecidos como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decadentistas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Esse grupo formado, principalmente, por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Oscar Rosas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Cruz e Sousa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Emiliano Perneta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lança no jornal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Folha Popular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primeiro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manifesto renovador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Em 1893, Cruz e Sousa publica "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Missal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(prosa) e "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Broquéis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(poesia), obras que definem a história do Simbolismo brasileiro.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62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Simbolismo no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Brasil</a:t>
            </a:r>
            <a:b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alt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LGOQQR+Verdana" pitchFamily="32" charset="0"/>
                <a:cs typeface="Times New Roman" panose="02020603050405020304" pitchFamily="18" charset="0"/>
              </a:rPr>
              <a:t>Missal</a:t>
            </a:r>
            <a:r>
              <a:rPr lang="pt-BR" altLang="pt-BR" dirty="0" smtClean="0">
                <a:latin typeface="Times New Roman" panose="02020603050405020304" pitchFamily="18" charset="0"/>
                <a:ea typeface="LGOQQR+Verdana" pitchFamily="32" charset="0"/>
                <a:cs typeface="Times New Roman" panose="02020603050405020304" pitchFamily="18" charset="0"/>
              </a:rPr>
              <a:t> </a:t>
            </a:r>
            <a:r>
              <a:rPr lang="pt-BR" altLang="pt-BR" dirty="0">
                <a:latin typeface="Times New Roman" panose="02020603050405020304" pitchFamily="18" charset="0"/>
                <a:ea typeface="LGOQQR+Verdana" pitchFamily="32" charset="0"/>
                <a:cs typeface="Times New Roman" panose="02020603050405020304" pitchFamily="18" charset="0"/>
              </a:rPr>
              <a:t>é o nome de um livro que contém orações utilizadas nas missas e </a:t>
            </a:r>
            <a:r>
              <a:rPr lang="pt-BR" altLang="pt-BR" b="1" dirty="0">
                <a:solidFill>
                  <a:srgbClr val="FF0000"/>
                </a:solidFill>
                <a:latin typeface="Times New Roman" panose="02020603050405020304" pitchFamily="18" charset="0"/>
                <a:ea typeface="LGOQQR+Verdana" pitchFamily="32" charset="0"/>
                <a:cs typeface="Times New Roman" panose="02020603050405020304" pitchFamily="18" charset="0"/>
              </a:rPr>
              <a:t>broquéis</a:t>
            </a:r>
            <a:r>
              <a:rPr lang="pt-BR" altLang="pt-BR" dirty="0">
                <a:latin typeface="Times New Roman" panose="02020603050405020304" pitchFamily="18" charset="0"/>
                <a:ea typeface="LGOQQR+Verdana" pitchFamily="32" charset="0"/>
                <a:cs typeface="Times New Roman" panose="02020603050405020304" pitchFamily="18" charset="0"/>
              </a:rPr>
              <a:t> vem de broquel, tipo de </a:t>
            </a:r>
            <a:r>
              <a:rPr lang="pt-BR" altLang="pt-BR" dirty="0" smtClean="0">
                <a:latin typeface="Times New Roman" panose="02020603050405020304" pitchFamily="18" charset="0"/>
                <a:ea typeface="LGOQQR+Verdana" pitchFamily="32" charset="0"/>
                <a:cs typeface="Times New Roman" panose="02020603050405020304" pitchFamily="18" charset="0"/>
              </a:rPr>
              <a:t>escudo </a:t>
            </a:r>
            <a:r>
              <a:rPr lang="pt-BR" altLang="pt-BR" dirty="0">
                <a:latin typeface="Times New Roman" panose="02020603050405020304" pitchFamily="18" charset="0"/>
                <a:ea typeface="LGOQQR+Verdana" pitchFamily="32" charset="0"/>
                <a:cs typeface="Times New Roman" panose="02020603050405020304" pitchFamily="18" charset="0"/>
              </a:rPr>
              <a:t>espartano, </a:t>
            </a:r>
            <a:r>
              <a:rPr lang="pt-BR" altLang="pt-BR" dirty="0" smtClean="0">
                <a:latin typeface="Times New Roman" panose="02020603050405020304" pitchFamily="18" charset="0"/>
                <a:ea typeface="LGOQQR+Verdana" pitchFamily="32" charset="0"/>
                <a:cs typeface="Times New Roman" panose="02020603050405020304" pitchFamily="18" charset="0"/>
              </a:rPr>
              <a:t>clara </a:t>
            </a:r>
            <a:r>
              <a:rPr lang="pt-BR" altLang="pt-BR" dirty="0">
                <a:latin typeface="Times New Roman" panose="02020603050405020304" pitchFamily="18" charset="0"/>
                <a:ea typeface="LGOQQR+Verdana" pitchFamily="32" charset="0"/>
                <a:cs typeface="Times New Roman" panose="02020603050405020304" pitchFamily="18" charset="0"/>
              </a:rPr>
              <a:t>aproximação </a:t>
            </a:r>
            <a:r>
              <a:rPr lang="pt-BR" altLang="pt-BR" dirty="0" smtClean="0">
                <a:latin typeface="Times New Roman" panose="02020603050405020304" pitchFamily="18" charset="0"/>
                <a:ea typeface="LGOQQR+Verdana" pitchFamily="32" charset="0"/>
                <a:cs typeface="Times New Roman" panose="02020603050405020304" pitchFamily="18" charset="0"/>
              </a:rPr>
              <a:t>do parnasianismo, no que diz respeito à objetos </a:t>
            </a:r>
            <a:r>
              <a:rPr lang="pt-BR" altLang="pt-BR" dirty="0">
                <a:latin typeface="Times New Roman" panose="02020603050405020304" pitchFamily="18" charset="0"/>
                <a:ea typeface="LGOQQR+Verdana" pitchFamily="32" charset="0"/>
                <a:cs typeface="Times New Roman" panose="02020603050405020304" pitchFamily="18" charset="0"/>
              </a:rPr>
              <a:t>antigos</a:t>
            </a:r>
            <a:r>
              <a:rPr lang="pt-BR" altLang="pt-BR" dirty="0" smtClean="0">
                <a:latin typeface="Times New Roman" panose="02020603050405020304" pitchFamily="18" charset="0"/>
                <a:ea typeface="LGOQQR+Verdana" pitchFamily="32" charset="0"/>
                <a:cs typeface="Times New Roman" panose="02020603050405020304" pitchFamily="18" charset="0"/>
              </a:rPr>
              <a:t>.</a:t>
            </a:r>
          </a:p>
          <a:p>
            <a:endParaRPr lang="pt-BR" altLang="pt-BR" dirty="0" smtClean="0">
              <a:latin typeface="Times New Roman" panose="02020603050405020304" pitchFamily="18" charset="0"/>
              <a:ea typeface="LGOQQR+Verdana" pitchFamily="32" charset="0"/>
              <a:cs typeface="Times New Roman" panose="02020603050405020304" pitchFamily="18" charset="0"/>
            </a:endParaRPr>
          </a:p>
          <a:p>
            <a:r>
              <a:rPr lang="pt-BR" altLang="pt-BR" dirty="0" smtClean="0">
                <a:latin typeface="Times New Roman" panose="02020603050405020304" pitchFamily="18" charset="0"/>
                <a:ea typeface="LGOQQR+Verdana" pitchFamily="32" charset="0"/>
                <a:cs typeface="Times New Roman" panose="02020603050405020304" pitchFamily="18" charset="0"/>
              </a:rPr>
              <a:t>O Simbolismo no Brasil encontrou grande resistência quanto ao público leitor. Todos preferiam o rigor Parnasiano, fazendo com que as obras simbolistas não vendessem e nem tivessem o apoio da imprensa. </a:t>
            </a:r>
            <a:endParaRPr lang="pt-BR" altLang="pt-BR" dirty="0">
              <a:latin typeface="Times New Roman" panose="02020603050405020304" pitchFamily="18" charset="0"/>
              <a:ea typeface="LGOQQR+Verdana" pitchFamily="3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00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Simbolismo no Brasil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histórico</a:t>
            </a:r>
          </a:p>
          <a:p>
            <a:pPr marL="0" indent="0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1890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transição política de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Monarquia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consolidação da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República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Política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Espadas e das Oligarquias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- 1889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1894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governo de Marechal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Deodoro da Fonseca e Floriano Peixoto;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Guerra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Canudos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De 1896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1897;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Revolução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Federalista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(RS Partido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Federalista x Partido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Republicano)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De 1893 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1895;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Revolta Armada 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(RJ1 ª presidente da República Marechal Deodoro da Fonseca (fecha o congresso) renuncia e </a:t>
            </a:r>
            <a:r>
              <a:rPr lang="pt-BR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assume 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Floriano Peixoto. 2ª Marinha </a:t>
            </a:r>
            <a:r>
              <a:rPr lang="pt-BR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insatisfeita)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1893 a 1894.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9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Cruz e Sousa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Publicação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Missal”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(prosa poética) 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Broquéis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(poesia), ambas de </a:t>
            </a:r>
            <a:r>
              <a:rPr lang="pt-BR" dirty="0" smtClean="0"/>
              <a:t>1893.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Alphonsus de Guimaraens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Publicação de Seu primeiro livro de poesia,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 Mística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em 1892/1894 e sua ultima publicação foi a reunião de toda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 obra,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intitulada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 </a:t>
            </a:r>
            <a:r>
              <a:rPr 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publicada postumamente em 1960.</a:t>
            </a: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Principais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Autores simbolistas Brasileiros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361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4744"/>
            <a:ext cx="5474167" cy="573325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Simbolismo, o </a:t>
            </a:r>
            <a:r>
              <a:rPr lang="pt-BR" b="1" dirty="0" smtClean="0"/>
              <a:t>Realismo / Naturalismo, o impressionismo </a:t>
            </a:r>
            <a:r>
              <a:rPr lang="pt-BR" b="1" dirty="0"/>
              <a:t>e o Parnasianismo</a:t>
            </a:r>
            <a:r>
              <a:rPr lang="pt-BR" dirty="0"/>
              <a:t>, </a:t>
            </a:r>
            <a:r>
              <a:rPr lang="pt-BR" dirty="0" smtClean="0"/>
              <a:t>são movimentos literários que ocorreram simultaneamente a partir da 2ª metade </a:t>
            </a:r>
            <a:r>
              <a:rPr lang="pt-BR" dirty="0"/>
              <a:t>do século </a:t>
            </a:r>
            <a:r>
              <a:rPr lang="pt-BR" dirty="0" smtClean="0"/>
              <a:t>XIX.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simbolismo foi um movimento que se desenvolveu nas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artes plásticas, teatro e literatura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movimento se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caracteriza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pela expressão do “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na busca da intimidade de cada um, através de recursos como o sonho, a alucinação, a psicanalise, afastando-se, assim, da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realidade e, por isso mesmo, também da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História, privilegiando a 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intuição, a sugestão, as imagens não reais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subjetividade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valores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espirituais, afetivos e o inconsciente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167" y="0"/>
            <a:ext cx="36698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Simbolismo </a:t>
            </a:r>
            <a:r>
              <a:rPr lang="pt-BR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2ª Metade do XIX</a:t>
            </a:r>
            <a:endParaRPr lang="pt-BR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1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Cruz e Sousa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411760" y="1268760"/>
            <a:ext cx="6732240" cy="5589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Florianópolis, 1861</a:t>
            </a:r>
            <a:r>
              <a:rPr lang="pt-BR" dirty="0"/>
              <a:t>— 1898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</a:t>
            </a:r>
          </a:p>
          <a:p>
            <a:r>
              <a:rPr lang="pt-BR" dirty="0"/>
              <a:t>Poesia: </a:t>
            </a:r>
            <a:r>
              <a:rPr lang="pt-BR" b="1" dirty="0">
                <a:solidFill>
                  <a:srgbClr val="FF0000"/>
                </a:solidFill>
              </a:rPr>
              <a:t>Broquéis</a:t>
            </a:r>
            <a:r>
              <a:rPr lang="pt-BR" dirty="0"/>
              <a:t> (1893); </a:t>
            </a:r>
            <a:r>
              <a:rPr lang="pt-BR" b="1" dirty="0"/>
              <a:t>Faróis </a:t>
            </a:r>
            <a:r>
              <a:rPr lang="pt-BR" dirty="0"/>
              <a:t>(1900) e </a:t>
            </a:r>
            <a:r>
              <a:rPr lang="pt-BR" b="1" dirty="0"/>
              <a:t>Últimos sonetos </a:t>
            </a:r>
            <a:r>
              <a:rPr lang="pt-BR" dirty="0"/>
              <a:t>(1905). </a:t>
            </a:r>
            <a:endParaRPr lang="pt-BR" dirty="0" smtClean="0"/>
          </a:p>
          <a:p>
            <a:r>
              <a:rPr lang="pt-BR" dirty="0" smtClean="0"/>
              <a:t>Prosa </a:t>
            </a:r>
            <a:r>
              <a:rPr lang="pt-BR" dirty="0"/>
              <a:t>poética: </a:t>
            </a:r>
            <a:r>
              <a:rPr lang="pt-BR" b="1" dirty="0"/>
              <a:t>Tropos e fanfarras </a:t>
            </a:r>
            <a:r>
              <a:rPr lang="pt-BR" dirty="0"/>
              <a:t>(1885) em conjunto com Virgílio Várzea, </a:t>
            </a:r>
            <a:r>
              <a:rPr lang="pt-BR" b="1" dirty="0">
                <a:solidFill>
                  <a:srgbClr val="FF0000"/>
                </a:solidFill>
              </a:rPr>
              <a:t>Missal</a:t>
            </a:r>
            <a:r>
              <a:rPr lang="pt-BR" dirty="0"/>
              <a:t> (1893) e Evocações (1898</a:t>
            </a:r>
            <a:r>
              <a:rPr lang="pt-BR" dirty="0" smtClean="0"/>
              <a:t>).</a:t>
            </a:r>
          </a:p>
          <a:p>
            <a:endParaRPr lang="pt-BR" dirty="0" smtClean="0"/>
          </a:p>
          <a:p>
            <a:r>
              <a:rPr lang="pt-BR" dirty="0" smtClean="0"/>
              <a:t>Apresenta todos os recursos desenvolvidos na poesia simbolista. A religiosidade é explorada de forma recorrente em suas obras.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pic>
        <p:nvPicPr>
          <p:cNvPr id="3074" name="Picture 2" descr="http://www.alquimidia.org/masc4/arquivosSGC/CAT_Acervomasc-0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07" y="1484784"/>
            <a:ext cx="2179653" cy="31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839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Alphonsus de Guimaraens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411760" y="1268760"/>
            <a:ext cx="6275040" cy="4978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Minas Gerais, 1870 - 1921</a:t>
            </a:r>
          </a:p>
          <a:p>
            <a:pPr marL="0" indent="0">
              <a:buNone/>
            </a:pPr>
            <a:r>
              <a:rPr lang="pt-BR" dirty="0" smtClean="0"/>
              <a:t> </a:t>
            </a:r>
          </a:p>
          <a:p>
            <a:r>
              <a:rPr lang="pt-BR" dirty="0"/>
              <a:t>Poesia: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Publicação de Seu primeiro livro de poesia, “</a:t>
            </a: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 Mística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em 1892/1894, “</a:t>
            </a: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Setenário das Dores de Nossa Senhora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e “</a:t>
            </a: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Câmara Ardente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em 1899 . Em 1902 publicou “</a:t>
            </a:r>
            <a:r>
              <a:rPr lang="pt-B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Kiriale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sob o pseudônimo de Alphonsus de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Vimaraens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Sua “Obra Completa” foi publicada em 1960</a:t>
            </a:r>
          </a:p>
          <a:p>
            <a:endParaRPr lang="pt-BR" dirty="0" smtClean="0"/>
          </a:p>
          <a:p>
            <a:r>
              <a:rPr lang="pt-BR" dirty="0" smtClean="0"/>
              <a:t>Fortes características simbolistas, possui forte apelo ao misticismo, ao amor</a:t>
            </a:r>
            <a:r>
              <a:rPr lang="pt-BR" dirty="0"/>
              <a:t>, </a:t>
            </a:r>
            <a:r>
              <a:rPr lang="pt-BR" dirty="0" smtClean="0"/>
              <a:t>à morte e à </a:t>
            </a:r>
            <a:r>
              <a:rPr lang="pt-BR" dirty="0"/>
              <a:t>religiosidade. </a:t>
            </a:r>
            <a:r>
              <a:rPr lang="pt-BR" dirty="0" smtClean="0"/>
              <a:t> </a:t>
            </a:r>
          </a:p>
          <a:p>
            <a:r>
              <a:rPr lang="pt-BR" dirty="0" smtClean="0"/>
              <a:t>A </a:t>
            </a:r>
            <a:r>
              <a:rPr lang="pt-BR" dirty="0"/>
              <a:t>morte de sua </a:t>
            </a:r>
            <a:r>
              <a:rPr lang="pt-BR" dirty="0" smtClean="0"/>
              <a:t>prima e noiva </a:t>
            </a:r>
            <a:r>
              <a:rPr lang="pt-BR" b="1" dirty="0"/>
              <a:t>Constança</a:t>
            </a:r>
            <a:r>
              <a:rPr lang="pt-BR" dirty="0"/>
              <a:t>, em 1888, marcou profundamente sua vida e sua obra, cujos versos, melancólicos e musicais, são repletos de anjos, serafins, cores roxas e virgens mortas.</a:t>
            </a:r>
            <a:endParaRPr lang="pt-BR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1944216" cy="259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341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Alphonsus de Guimaraens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ISMÁLIA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Quando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Ismália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enlouqueceu, Pôs-se na torre a sonhar... 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Viu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lua no céu, 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Viu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outra lua no mar. 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sonho em que se perdeu, Banhou-se toda em luar... Queria subir ao céu, 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Queria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descer ao mar... 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44008" y="1600200"/>
            <a:ext cx="4499992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pt-BR" sz="2400" dirty="0"/>
              <a:t>E, no desvario seu, </a:t>
            </a:r>
            <a:endParaRPr lang="pt-BR" sz="2400" dirty="0" smtClean="0"/>
          </a:p>
          <a:p>
            <a:r>
              <a:rPr lang="pt-BR" sz="2400" dirty="0" smtClean="0"/>
              <a:t>Na </a:t>
            </a:r>
            <a:r>
              <a:rPr lang="pt-BR" sz="2400" dirty="0"/>
              <a:t>torre pôs-se a cantar... </a:t>
            </a:r>
            <a:endParaRPr lang="pt-BR" sz="2400" dirty="0" smtClean="0"/>
          </a:p>
          <a:p>
            <a:r>
              <a:rPr lang="pt-BR" sz="2400" dirty="0" smtClean="0"/>
              <a:t>Estava </a:t>
            </a:r>
            <a:r>
              <a:rPr lang="pt-BR" sz="2400" dirty="0"/>
              <a:t>perto do céu, </a:t>
            </a:r>
            <a:endParaRPr lang="pt-BR" sz="2400" dirty="0" smtClean="0"/>
          </a:p>
          <a:p>
            <a:r>
              <a:rPr lang="pt-BR" sz="2400" dirty="0" smtClean="0"/>
              <a:t>Estava </a:t>
            </a:r>
            <a:r>
              <a:rPr lang="pt-BR" sz="2400" dirty="0"/>
              <a:t>longe do mar</a:t>
            </a:r>
            <a:r>
              <a:rPr lang="pt-BR" sz="2400" dirty="0" smtClean="0"/>
              <a:t>...</a:t>
            </a:r>
          </a:p>
          <a:p>
            <a:endParaRPr lang="pt-BR" sz="2400" dirty="0" smtClean="0"/>
          </a:p>
          <a:p>
            <a:r>
              <a:rPr lang="pt-BR" sz="2400" dirty="0"/>
              <a:t>E como um anjo pendeu </a:t>
            </a:r>
            <a:endParaRPr lang="pt-BR" sz="2400" dirty="0" smtClean="0"/>
          </a:p>
          <a:p>
            <a:r>
              <a:rPr lang="pt-BR" sz="2400" dirty="0" smtClean="0"/>
              <a:t>As </a:t>
            </a:r>
            <a:r>
              <a:rPr lang="pt-BR" sz="2400" dirty="0"/>
              <a:t>asas para voar... </a:t>
            </a:r>
            <a:endParaRPr lang="pt-BR" sz="2400" dirty="0" smtClean="0"/>
          </a:p>
          <a:p>
            <a:r>
              <a:rPr lang="pt-BR" sz="2400" dirty="0" smtClean="0"/>
              <a:t>Queria </a:t>
            </a:r>
            <a:r>
              <a:rPr lang="pt-BR" sz="2400" dirty="0"/>
              <a:t>a lua do céu, </a:t>
            </a:r>
            <a:endParaRPr lang="pt-BR" sz="2400" dirty="0" smtClean="0"/>
          </a:p>
          <a:p>
            <a:r>
              <a:rPr lang="pt-BR" sz="2400" dirty="0" smtClean="0"/>
              <a:t>Queria </a:t>
            </a:r>
            <a:r>
              <a:rPr lang="pt-BR" sz="2400" dirty="0"/>
              <a:t>a lua do mar</a:t>
            </a:r>
            <a:r>
              <a:rPr lang="pt-BR" sz="2400" dirty="0" smtClean="0"/>
              <a:t>...</a:t>
            </a:r>
          </a:p>
          <a:p>
            <a:r>
              <a:rPr lang="pt-BR" sz="2400" dirty="0" smtClean="0"/>
              <a:t> </a:t>
            </a:r>
          </a:p>
          <a:p>
            <a:r>
              <a:rPr lang="pt-BR" sz="2400" dirty="0"/>
              <a:t>As asas que Deus lhe deu </a:t>
            </a:r>
            <a:endParaRPr lang="pt-BR" sz="2400" dirty="0" smtClean="0"/>
          </a:p>
          <a:p>
            <a:r>
              <a:rPr lang="pt-BR" sz="2400" dirty="0" smtClean="0"/>
              <a:t>Ruflaram </a:t>
            </a:r>
            <a:r>
              <a:rPr lang="pt-BR" sz="2400" dirty="0"/>
              <a:t>de par em par... </a:t>
            </a:r>
            <a:endParaRPr lang="pt-BR" sz="2400" dirty="0" smtClean="0"/>
          </a:p>
          <a:p>
            <a:r>
              <a:rPr lang="pt-BR" sz="2400" dirty="0" smtClean="0"/>
              <a:t>Sua </a:t>
            </a:r>
            <a:r>
              <a:rPr lang="pt-BR" sz="2400" dirty="0"/>
              <a:t>alma subiu ao céu, </a:t>
            </a:r>
            <a:endParaRPr lang="pt-BR" sz="2400" dirty="0" smtClean="0"/>
          </a:p>
          <a:p>
            <a:r>
              <a:rPr lang="pt-BR" sz="2400" dirty="0" smtClean="0"/>
              <a:t>Seu </a:t>
            </a:r>
            <a:r>
              <a:rPr lang="pt-BR" sz="2400" dirty="0"/>
              <a:t>corpo desceu ao mar... </a:t>
            </a:r>
          </a:p>
        </p:txBody>
      </p:sp>
    </p:spTree>
    <p:extLst>
      <p:ext uri="{BB962C8B-B14F-4D97-AF65-F5344CB8AC3E}">
        <p14:creationId xmlns:p14="http://schemas.microsoft.com/office/powerpoint/2010/main" val="182113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08720"/>
            <a:ext cx="4104456" cy="5949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VIOLÕES QUE CHORAM... </a:t>
            </a:r>
            <a:endParaRPr lang="pt-B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Ah! plangentes violões dormentes, mornos,</a:t>
            </a:r>
          </a:p>
          <a:p>
            <a:pPr marL="0" indent="0">
              <a:buNone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Soluços ao luar, choros ao vento...</a:t>
            </a:r>
          </a:p>
          <a:p>
            <a:pPr marL="0" indent="0">
              <a:buNone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Tristes perfis, os mais vagos contornos,</a:t>
            </a:r>
          </a:p>
          <a:p>
            <a:pPr marL="0" indent="0">
              <a:buNone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Bocas 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murmurejantes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lamento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Noites de além, remotas, que eu recordo,</a:t>
            </a:r>
          </a:p>
          <a:p>
            <a:pPr marL="0" indent="0">
              <a:buNone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Noites da solidão, noites remotas</a:t>
            </a:r>
          </a:p>
          <a:p>
            <a:pPr marL="0" indent="0">
              <a:buNone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nos azuis da Fantasia bordo,</a:t>
            </a:r>
          </a:p>
          <a:p>
            <a:pPr marL="0" indent="0">
              <a:buNone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Vou constelando de visões ignotas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Sutis palpitações a luz da lua, </a:t>
            </a:r>
            <a:endParaRPr lang="pt-B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Anseio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momentos mais saudosos, </a:t>
            </a:r>
            <a:endParaRPr lang="pt-B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Quando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 choram na deserta rua </a:t>
            </a:r>
            <a:endParaRPr lang="pt-B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cordas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vivas dos violões chorosos. </a:t>
            </a:r>
            <a:endParaRPr lang="pt-B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os sons dos violões vão soluçando,</a:t>
            </a:r>
          </a:p>
          <a:p>
            <a:pPr marL="0" indent="0">
              <a:buNone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os sons dos violões nas cordas gemem,</a:t>
            </a:r>
          </a:p>
          <a:p>
            <a:pPr marL="0" indent="0">
              <a:buNone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vão dilacerando e deliciando,</a:t>
            </a:r>
          </a:p>
          <a:p>
            <a:pPr marL="0" indent="0">
              <a:buNone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Rasgando as almas que nas sombras 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tremem.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44008" y="836712"/>
            <a:ext cx="3744416" cy="60420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2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342900" indent="-342900"/>
            <a:r>
              <a:rPr lang="pt-BR" sz="1400" dirty="0" smtClean="0">
                <a:latin typeface="+mn-lt"/>
                <a:cs typeface="+mn-cs"/>
              </a:rPr>
              <a:t>Harmonias </a:t>
            </a:r>
            <a:r>
              <a:rPr lang="pt-BR" sz="1400" dirty="0">
                <a:latin typeface="+mn-lt"/>
                <a:cs typeface="+mn-cs"/>
              </a:rPr>
              <a:t>que pungem, que laceram,</a:t>
            </a:r>
          </a:p>
          <a:p>
            <a:pPr marL="342900" indent="-342900"/>
            <a:r>
              <a:rPr lang="pt-BR" sz="1400" dirty="0">
                <a:latin typeface="+mn-lt"/>
                <a:cs typeface="+mn-cs"/>
              </a:rPr>
              <a:t>Dedos Nervosos e ágeis que percorrem</a:t>
            </a:r>
          </a:p>
          <a:p>
            <a:pPr marL="342900" indent="-342900"/>
            <a:r>
              <a:rPr lang="pt-BR" sz="1400" dirty="0">
                <a:latin typeface="+mn-lt"/>
                <a:cs typeface="+mn-cs"/>
              </a:rPr>
              <a:t>Cordas e um mundo de dolências geram,</a:t>
            </a:r>
          </a:p>
          <a:p>
            <a:pPr marL="342900" indent="-342900"/>
            <a:r>
              <a:rPr lang="pt-BR" sz="1400" dirty="0">
                <a:latin typeface="+mn-lt"/>
                <a:cs typeface="+mn-cs"/>
              </a:rPr>
              <a:t>Gemidos, prantos, que no espaço morrem...</a:t>
            </a:r>
          </a:p>
          <a:p>
            <a:pPr marL="342900" indent="-342900"/>
            <a:endParaRPr lang="pt-BR" sz="1400" dirty="0">
              <a:latin typeface="+mn-lt"/>
              <a:cs typeface="+mn-cs"/>
            </a:endParaRPr>
          </a:p>
          <a:p>
            <a:pPr marL="342900" indent="-342900"/>
            <a:r>
              <a:rPr lang="pt-BR" sz="1400" dirty="0">
                <a:latin typeface="+mn-lt"/>
                <a:cs typeface="+mn-cs"/>
              </a:rPr>
              <a:t>E sons soturnos, suspiradas magoas,</a:t>
            </a:r>
          </a:p>
          <a:p>
            <a:pPr marL="342900" indent="-342900"/>
            <a:r>
              <a:rPr lang="pt-BR" sz="1400" dirty="0">
                <a:latin typeface="+mn-lt"/>
                <a:cs typeface="+mn-cs"/>
              </a:rPr>
              <a:t>Mágoas amargas e melancolias,</a:t>
            </a:r>
          </a:p>
          <a:p>
            <a:pPr marL="342900" indent="-342900"/>
            <a:r>
              <a:rPr lang="pt-BR" sz="1400" dirty="0">
                <a:latin typeface="+mn-lt"/>
                <a:cs typeface="+mn-cs"/>
              </a:rPr>
              <a:t>No sussurro monótono das águas,</a:t>
            </a:r>
          </a:p>
          <a:p>
            <a:pPr marL="342900" indent="-342900"/>
            <a:r>
              <a:rPr lang="pt-BR" sz="1400" dirty="0" err="1">
                <a:latin typeface="+mn-lt"/>
                <a:cs typeface="+mn-cs"/>
              </a:rPr>
              <a:t>Noturnamente</a:t>
            </a:r>
            <a:r>
              <a:rPr lang="pt-BR" sz="1400" dirty="0">
                <a:latin typeface="+mn-lt"/>
                <a:cs typeface="+mn-cs"/>
              </a:rPr>
              <a:t>, entre ramagens frias.</a:t>
            </a:r>
          </a:p>
          <a:p>
            <a:pPr marL="342900" indent="-342900"/>
            <a:endParaRPr lang="pt-BR" sz="1400" dirty="0">
              <a:latin typeface="+mn-lt"/>
              <a:cs typeface="+mn-cs"/>
            </a:endParaRPr>
          </a:p>
          <a:p>
            <a:pPr marL="342900" indent="-342900"/>
            <a:r>
              <a:rPr lang="pt-BR" sz="1400" dirty="0">
                <a:latin typeface="+mn-lt"/>
                <a:cs typeface="+mn-cs"/>
              </a:rPr>
              <a:t>Vozes veladas, veludosas vozes,</a:t>
            </a:r>
          </a:p>
          <a:p>
            <a:pPr marL="342900" indent="-342900"/>
            <a:r>
              <a:rPr lang="pt-BR" sz="1400" dirty="0">
                <a:latin typeface="+mn-lt"/>
                <a:cs typeface="+mn-cs"/>
              </a:rPr>
              <a:t>Volúpias dos violões, vozes veladas,</a:t>
            </a:r>
          </a:p>
          <a:p>
            <a:pPr marL="342900" indent="-342900"/>
            <a:r>
              <a:rPr lang="pt-BR" sz="1400" dirty="0">
                <a:latin typeface="+mn-lt"/>
                <a:cs typeface="+mn-cs"/>
              </a:rPr>
              <a:t>Vagam nos velhos vórtices velozes</a:t>
            </a:r>
          </a:p>
          <a:p>
            <a:pPr marL="342900" indent="-342900"/>
            <a:r>
              <a:rPr lang="pt-BR" sz="1400" dirty="0">
                <a:latin typeface="+mn-lt"/>
                <a:cs typeface="+mn-cs"/>
              </a:rPr>
              <a:t>Dos ventos, vivas, vãs, vulcanizadas</a:t>
            </a:r>
            <a:r>
              <a:rPr lang="pt-BR" sz="1400" dirty="0" smtClean="0"/>
              <a:t>.</a:t>
            </a:r>
          </a:p>
          <a:p>
            <a:pPr marL="342900" indent="-342900"/>
            <a:endParaRPr lang="pt-BR" sz="1400" dirty="0"/>
          </a:p>
          <a:p>
            <a:r>
              <a:rPr lang="pt-BR" sz="1400" dirty="0"/>
              <a:t>Tudo nas cordas dos violões ecoa</a:t>
            </a:r>
          </a:p>
          <a:p>
            <a:r>
              <a:rPr lang="pt-BR" sz="1400" dirty="0"/>
              <a:t>E vibra e se contorce no ar, convulso...</a:t>
            </a:r>
          </a:p>
          <a:p>
            <a:r>
              <a:rPr lang="pt-BR" sz="1400" dirty="0"/>
              <a:t>Tudo na noite, tudo clama e voa</a:t>
            </a:r>
          </a:p>
          <a:p>
            <a:r>
              <a:rPr lang="pt-BR" sz="1400" dirty="0"/>
              <a:t> Sob a febril agitação de um pulso</a:t>
            </a:r>
            <a:r>
              <a:rPr lang="pt-BR" sz="1400" dirty="0" smtClean="0"/>
              <a:t>.</a:t>
            </a:r>
          </a:p>
          <a:p>
            <a:endParaRPr lang="pt-BR" sz="1400" dirty="0"/>
          </a:p>
          <a:p>
            <a:r>
              <a:rPr lang="pt-BR" sz="1400" dirty="0"/>
              <a:t>Que esses violões nevoentos e tristonhos</a:t>
            </a:r>
          </a:p>
          <a:p>
            <a:r>
              <a:rPr lang="pt-BR" sz="1400" dirty="0"/>
              <a:t>São ilhas de degredo atroz, funéreo,</a:t>
            </a:r>
          </a:p>
          <a:p>
            <a:r>
              <a:rPr lang="pt-BR" sz="1400" dirty="0"/>
              <a:t>Para onde vão, fatigadas do sonho</a:t>
            </a:r>
          </a:p>
          <a:p>
            <a:r>
              <a:rPr lang="pt-BR" sz="1400" dirty="0"/>
              <a:t>Almas que se abismaram no mistério.</a:t>
            </a:r>
          </a:p>
          <a:p>
            <a:pPr marL="342900" indent="-342900"/>
            <a:endParaRPr lang="pt-BR" sz="14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7584"/>
          </a:xfrm>
        </p:spPr>
        <p:txBody>
          <a:bodyPr/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Cruz e Souza</a:t>
            </a:r>
          </a:p>
        </p:txBody>
      </p:sp>
    </p:spTree>
    <p:extLst>
      <p:ext uri="{BB962C8B-B14F-4D97-AF65-F5344CB8AC3E}">
        <p14:creationId xmlns:p14="http://schemas.microsoft.com/office/powerpoint/2010/main" val="2256769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Vocabulário: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plangentes</a:t>
            </a:r>
            <a:r>
              <a:rPr lang="pt-BR" dirty="0"/>
              <a:t>: que choram </a:t>
            </a:r>
            <a:endParaRPr lang="pt-BR" dirty="0" smtClean="0"/>
          </a:p>
          <a:p>
            <a:r>
              <a:rPr lang="pt-BR" dirty="0" smtClean="0"/>
              <a:t>ignotas</a:t>
            </a:r>
            <a:r>
              <a:rPr lang="pt-BR" dirty="0"/>
              <a:t>: desconhecidas </a:t>
            </a:r>
            <a:endParaRPr lang="pt-BR" dirty="0" smtClean="0"/>
          </a:p>
          <a:p>
            <a:r>
              <a:rPr lang="pt-BR" dirty="0" smtClean="0"/>
              <a:t>sutis</a:t>
            </a:r>
            <a:r>
              <a:rPr lang="pt-BR" dirty="0"/>
              <a:t>: leves, delicadas </a:t>
            </a:r>
            <a:endParaRPr lang="pt-BR" dirty="0" smtClean="0"/>
          </a:p>
          <a:p>
            <a:r>
              <a:rPr lang="pt-BR" dirty="0" smtClean="0"/>
              <a:t>palpitações</a:t>
            </a:r>
            <a:r>
              <a:rPr lang="pt-BR" dirty="0"/>
              <a:t>: sobressaltos </a:t>
            </a:r>
            <a:endParaRPr lang="pt-BR" dirty="0" smtClean="0"/>
          </a:p>
          <a:p>
            <a:r>
              <a:rPr lang="pt-BR" dirty="0" smtClean="0"/>
              <a:t>anseio</a:t>
            </a:r>
            <a:r>
              <a:rPr lang="pt-BR" dirty="0"/>
              <a:t>: desejo </a:t>
            </a:r>
            <a:endParaRPr lang="pt-BR" dirty="0" smtClean="0"/>
          </a:p>
          <a:p>
            <a:r>
              <a:rPr lang="pt-BR" dirty="0" smtClean="0"/>
              <a:t>dilacerando</a:t>
            </a:r>
            <a:r>
              <a:rPr lang="pt-BR" dirty="0"/>
              <a:t>: torturando </a:t>
            </a:r>
            <a:endParaRPr lang="pt-BR" dirty="0" smtClean="0"/>
          </a:p>
          <a:p>
            <a:r>
              <a:rPr lang="pt-BR" dirty="0" smtClean="0"/>
              <a:t>pungem</a:t>
            </a:r>
            <a:r>
              <a:rPr lang="pt-BR" dirty="0"/>
              <a:t>: ferem </a:t>
            </a:r>
            <a:endParaRPr lang="pt-BR" dirty="0" smtClean="0"/>
          </a:p>
          <a:p>
            <a:r>
              <a:rPr lang="pt-BR" dirty="0" smtClean="0"/>
              <a:t>laceram</a:t>
            </a:r>
            <a:r>
              <a:rPr lang="pt-BR" dirty="0"/>
              <a:t>: machucam </a:t>
            </a:r>
            <a:endParaRPr lang="pt-BR" dirty="0" smtClean="0"/>
          </a:p>
          <a:p>
            <a:r>
              <a:rPr lang="pt-BR" dirty="0" smtClean="0"/>
              <a:t>dolências</a:t>
            </a:r>
            <a:r>
              <a:rPr lang="pt-BR" dirty="0"/>
              <a:t>: mágoas, tristezas </a:t>
            </a:r>
            <a:endParaRPr lang="pt-BR" dirty="0" smtClean="0"/>
          </a:p>
          <a:p>
            <a:r>
              <a:rPr lang="pt-BR" dirty="0" smtClean="0"/>
              <a:t>soturnos</a:t>
            </a:r>
            <a:r>
              <a:rPr lang="pt-BR" dirty="0"/>
              <a:t>: tristes </a:t>
            </a:r>
            <a:endParaRPr lang="pt-BR" dirty="0" smtClean="0"/>
          </a:p>
          <a:p>
            <a:r>
              <a:rPr lang="pt-BR" dirty="0" smtClean="0"/>
              <a:t>veladas</a:t>
            </a:r>
            <a:r>
              <a:rPr lang="pt-BR" dirty="0"/>
              <a:t>: abafadas </a:t>
            </a:r>
            <a:endParaRPr lang="pt-BR" dirty="0" smtClean="0"/>
          </a:p>
          <a:p>
            <a:r>
              <a:rPr lang="pt-BR" dirty="0" smtClean="0"/>
              <a:t>volúpias</a:t>
            </a:r>
            <a:r>
              <a:rPr lang="pt-BR" dirty="0"/>
              <a:t>: delícias </a:t>
            </a:r>
            <a:endParaRPr lang="pt-BR" dirty="0" smtClean="0"/>
          </a:p>
          <a:p>
            <a:r>
              <a:rPr lang="pt-BR" dirty="0" smtClean="0"/>
              <a:t>vórtices</a:t>
            </a:r>
            <a:r>
              <a:rPr lang="pt-BR" dirty="0"/>
              <a:t>: redemoinhos </a:t>
            </a:r>
            <a:endParaRPr lang="pt-BR" dirty="0" smtClean="0"/>
          </a:p>
          <a:p>
            <a:r>
              <a:rPr lang="pt-BR" dirty="0" smtClean="0"/>
              <a:t>vulcanizadas</a:t>
            </a:r>
            <a:r>
              <a:rPr lang="pt-BR" dirty="0"/>
              <a:t>: entusiasmadas</a:t>
            </a:r>
          </a:p>
        </p:txBody>
      </p:sp>
      <p:pic>
        <p:nvPicPr>
          <p:cNvPr id="9218" name="Picture 2" descr="https://upload.wikimedia.org/wikipedia/commons/thumb/5/59/Recompensa_de_S%C3%A3o_Sebasti%C3%A3o_-1898.jpg/220px-Recompensa_de_S%C3%A3o_Sebasti%C3%A3o_-18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61369"/>
            <a:ext cx="3175540" cy="52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580112" y="6415444"/>
            <a:ext cx="317554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/>
              <a:t>Eliseu Visconti - Recompensa de São Sebastião -1898</a:t>
            </a:r>
          </a:p>
        </p:txBody>
      </p:sp>
    </p:spTree>
    <p:extLst>
      <p:ext uri="{BB962C8B-B14F-4D97-AF65-F5344CB8AC3E}">
        <p14:creationId xmlns:p14="http://schemas.microsoft.com/office/powerpoint/2010/main" val="3741500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ezenovevinte.net/bios/bio_la_arquivos/la_1910_mnba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481" y="675365"/>
            <a:ext cx="7113426" cy="6186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261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495-munch-bst-scream-18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32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8686800" cy="5589240"/>
          </a:xfrm>
        </p:spPr>
        <p:txBody>
          <a:bodyPr>
            <a:normAutofit fontScale="62500" lnSpcReduction="20000"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Segunda metade do século XIX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Europa caracteriza-se 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fundamentalmente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pela consolidação do 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Poder da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burguesia.</a:t>
            </a: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Bases ideológicas e materiais da 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burguesia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(liberalismo político e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econômico) estabilizadas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Grande avanço industrial e consequente surgimento da população urbana, do proletariado e da 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desigualdade social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Grande desenvolvimento científico e filosófico (ciência como suporte do crescimento econômico-industrial).</a:t>
            </a: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Aos finais do XIX, paralelamente às experiências cientificistas, surgem grupos que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criticavam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o exagero do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cientificismo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rítica à racionalidade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ao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cientificismo como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forma única de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ver a existência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Situação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Histórica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Algumas correntes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filosóficas da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época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5436096" cy="558924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Simbolismo foi influenciado por filósofos como: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Henri Bérgson: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Obras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Matéria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Memória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de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1896, 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evolução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criadora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 </a:t>
            </a:r>
          </a:p>
          <a:p>
            <a:pPr lvl="1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Shopenhauer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Obra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famosa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Mundo como Vontade 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Representação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457200" lvl="1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E, ainda, pelo psicanalista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Sigmund Freud.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3587365" cy="486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5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Simbolismo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t-B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França (1880).</a:t>
            </a:r>
          </a:p>
          <a:p>
            <a:pPr marL="0" indent="0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primeiros indícios do movimento encontram-se nas obras de </a:t>
            </a:r>
            <a:r>
              <a:rPr lang="pt-B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Charles Baudelaire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cuja </a:t>
            </a:r>
            <a:r>
              <a:rPr lang="pt-B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obra </a:t>
            </a:r>
            <a:r>
              <a:rPr lang="pt-BR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flores do mal </a:t>
            </a:r>
            <a:r>
              <a:rPr lang="pt-BR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(1857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antecipa certas perspectivas simbolistas</a:t>
            </a:r>
            <a:r>
              <a:rPr lang="pt-B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1884, </a:t>
            </a:r>
            <a:r>
              <a:rPr lang="pt-B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 </a:t>
            </a:r>
            <a:r>
              <a:rPr lang="pt-BR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Verlaine</a:t>
            </a:r>
            <a:r>
              <a:rPr lang="pt-B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publica sua </a:t>
            </a:r>
            <a:r>
              <a:rPr lang="pt-BR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 poética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onde os princípios da escola já são evidentes</a:t>
            </a:r>
            <a:r>
              <a:rPr lang="pt-B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Arthur </a:t>
            </a:r>
            <a:r>
              <a:rPr lang="pt-BR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Rimbaud</a:t>
            </a:r>
            <a:r>
              <a:rPr lang="pt-B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poeta maldito, o </a:t>
            </a:r>
            <a:r>
              <a:rPr lang="pt-BR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enfant </a:t>
            </a:r>
            <a:r>
              <a:rPr lang="pt-BR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terrible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Entre suas principais obras </a:t>
            </a:r>
            <a:r>
              <a:rPr lang="pt-B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está 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 Estação no Inferno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de </a:t>
            </a:r>
            <a:r>
              <a:rPr lang="pt-B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1873, Poema em prosa.</a:t>
            </a:r>
            <a:endParaRPr lang="pt-BR" sz="3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Stéphane</a:t>
            </a:r>
            <a:r>
              <a:rPr lang="pt-BR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Mallarmé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pt-B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poema "</a:t>
            </a:r>
            <a:r>
              <a:rPr lang="pt-BR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pt-B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 de </a:t>
            </a:r>
            <a:r>
              <a:rPr lang="pt-BR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(</a:t>
            </a:r>
            <a:r>
              <a:rPr lang="pt-BR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 Lance de Dados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considerado sua obra-prima</a:t>
            </a:r>
            <a:r>
              <a:rPr lang="pt-B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todo construído com recursos visuais e sonoros, influenciou a vanguarda modernista.</a:t>
            </a:r>
            <a:endParaRPr lang="pt-BR" sz="3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1886, </a:t>
            </a:r>
            <a:r>
              <a:rPr lang="pt-B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 </a:t>
            </a:r>
            <a:r>
              <a:rPr lang="pt-BR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Moréas</a:t>
            </a:r>
            <a:r>
              <a:rPr lang="pt-B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vale-se de um </a:t>
            </a:r>
            <a:r>
              <a:rPr lang="pt-BR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manifesto</a:t>
            </a:r>
            <a:r>
              <a:rPr lang="pt-B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publicado no jornal francês </a:t>
            </a:r>
            <a:r>
              <a:rPr lang="pt-BR" sz="3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pt-BR" sz="3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Figaro</a:t>
            </a:r>
            <a:r>
              <a:rPr lang="pt-BR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elaborar teoricamente o Simbolismo</a:t>
            </a:r>
            <a:r>
              <a:rPr lang="pt-B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pt-B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Diz </a:t>
            </a:r>
            <a:r>
              <a:rPr lang="pt-B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Moréas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Inimiga do ensinamento, da declamação, da falsa sensibilidade, da descrição objetiva, a poesia simbolista procura vestir a </a:t>
            </a:r>
            <a:r>
              <a:rPr lang="pt-BR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Ideia </a:t>
            </a:r>
            <a:r>
              <a:rPr lang="pt-BR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uma forma sensível</a:t>
            </a:r>
            <a:r>
              <a:rPr lang="pt-BR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pt-BR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63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Reação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cientificismo do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Realismo-Naturalismo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ao superficialismo do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Parnasianismo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Poesia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realidade subjetiva, nega o objetivismo e o materialismo comuns a essas três estéticas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Culto ao individualismo, ao subjetivismo psicológico, à atitude irracional e mística, 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Respeito pela música, atitude não racional e mística,</a:t>
            </a:r>
          </a:p>
          <a:p>
            <a:pPr marL="0" indent="0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Procura das possibilidades do léxico,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Mistura da percepção dos sentidos. 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Simbolismo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15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Ênfase </a:t>
            </a:r>
            <a:r>
              <a:rPr lang="pt-BR" dirty="0"/>
              <a:t>em temas místicos, imaginários e subjetivos; </a:t>
            </a:r>
          </a:p>
          <a:p>
            <a:r>
              <a:rPr lang="pt-BR" dirty="0" smtClean="0"/>
              <a:t>Caráter </a:t>
            </a:r>
            <a:r>
              <a:rPr lang="pt-BR" dirty="0"/>
              <a:t>individualista; </a:t>
            </a:r>
          </a:p>
          <a:p>
            <a:r>
              <a:rPr lang="pt-BR" dirty="0" smtClean="0"/>
              <a:t>Desconsideração </a:t>
            </a:r>
            <a:r>
              <a:rPr lang="pt-BR" dirty="0"/>
              <a:t>das questões sociais abordadas pelo </a:t>
            </a:r>
            <a:r>
              <a:rPr lang="pt-BR" dirty="0" smtClean="0"/>
              <a:t>Realismo/Naturalismo</a:t>
            </a:r>
            <a:r>
              <a:rPr lang="pt-BR" dirty="0"/>
              <a:t>; </a:t>
            </a:r>
          </a:p>
          <a:p>
            <a:r>
              <a:rPr lang="pt-BR" dirty="0" smtClean="0"/>
              <a:t>Estética </a:t>
            </a:r>
            <a:r>
              <a:rPr lang="pt-BR" dirty="0"/>
              <a:t>marcada pela musicalidade (a poesia aproxima-se da música); </a:t>
            </a:r>
          </a:p>
          <a:p>
            <a:r>
              <a:rPr lang="pt-BR" dirty="0" smtClean="0"/>
              <a:t>Produção </a:t>
            </a:r>
            <a:r>
              <a:rPr lang="pt-BR" dirty="0"/>
              <a:t>de obras de arte baseadas na intuição, descartando a lógica e a razão; </a:t>
            </a:r>
          </a:p>
          <a:p>
            <a:r>
              <a:rPr lang="pt-BR" dirty="0" smtClean="0"/>
              <a:t>Utilização dos </a:t>
            </a:r>
            <a:r>
              <a:rPr lang="pt-BR" b="1" dirty="0"/>
              <a:t>recursos </a:t>
            </a:r>
            <a:r>
              <a:rPr lang="pt-BR" b="1" dirty="0" smtClean="0"/>
              <a:t>literários: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Características do Simbolismo</a:t>
            </a:r>
          </a:p>
        </p:txBody>
      </p:sp>
    </p:spTree>
    <p:extLst>
      <p:ext uri="{BB962C8B-B14F-4D97-AF65-F5344CB8AC3E}">
        <p14:creationId xmlns:p14="http://schemas.microsoft.com/office/powerpoint/2010/main" val="367985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20"/>
          <p:cNvSpPr txBox="1">
            <a:spLocks noChangeArrowheads="1"/>
          </p:cNvSpPr>
          <p:nvPr/>
        </p:nvSpPr>
        <p:spPr bwMode="auto">
          <a:xfrm>
            <a:off x="107504" y="908720"/>
            <a:ext cx="885698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Uso de Assonância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É a semelhança de sons entre vogais de palavras de um poema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1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Ex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 </a:t>
            </a:r>
            <a:r>
              <a:rPr lang="pt-B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Assonância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“Amor morto motor da saudade”.</a:t>
            </a:r>
          </a:p>
          <a:p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Uso de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Aliteração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Repetição de fonemas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consonantais para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sugerir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som.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 </a:t>
            </a:r>
            <a:r>
              <a:rPr lang="pt-B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Aliteração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“Dos ventos, vivas, vãs, vulcanizadas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...”.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Escolha da Linguagem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palavras que consigam sugerir cor, sonoridade, exotismo, transparência, abstração.</a:t>
            </a:r>
          </a:p>
          <a:p>
            <a:pPr algn="just">
              <a:defRPr/>
            </a:pP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Sinestesia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Construções que misturam palavras que denominam os sentidos. </a:t>
            </a:r>
          </a:p>
          <a:p>
            <a:pPr lvl="1">
              <a:defRPr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som vermelho, dor amarela, doçura quente, silêncio côncavo.</a:t>
            </a:r>
          </a:p>
          <a:p>
            <a:pPr algn="just">
              <a:defRPr/>
            </a:pP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Maiúsculas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meio do verso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Os poetas tentam destacar palavras grafando-as com letra maiúscula.</a:t>
            </a:r>
          </a:p>
          <a:p>
            <a:pPr algn="just">
              <a:defRPr/>
            </a:pP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Principalmente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Cruz e Sousa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tinha preferência por brancuras e transparências.</a:t>
            </a:r>
          </a:p>
        </p:txBody>
      </p:sp>
    </p:spTree>
    <p:extLst>
      <p:ext uri="{BB962C8B-B14F-4D97-AF65-F5344CB8AC3E}">
        <p14:creationId xmlns:p14="http://schemas.microsoft.com/office/powerpoint/2010/main" val="9492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8928992" cy="6624735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Uso de símbolos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O simbolismo não descreve suas emoções, sugere-as através de imagens simbólicas. A realidade deveria ser expressa de maneira vaga, imprecisa, ilógica.</a:t>
            </a:r>
          </a:p>
          <a:p>
            <a:pPr algn="just">
              <a:buFont typeface="Wingdings" pitchFamily="2" charset="2"/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Religiosidade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Em alguns autores o desejo de evasão do mundo real associa-se á visão cristã da vida.</a:t>
            </a:r>
          </a:p>
          <a:p>
            <a:pPr algn="just">
              <a:buFont typeface="Wingdings" pitchFamily="2" charset="2"/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Escolha de temas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O simbolismo dá preferência a temas subjetivos que tratem da morte, destino, de Deus, sentimentos entre outros.</a:t>
            </a:r>
          </a:p>
          <a:p>
            <a:pPr algn="just">
              <a:buFont typeface="Wingdings" pitchFamily="2" charset="2"/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no estilo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itchFamily="2" charset="2"/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Utilização de palavras </a:t>
            </a:r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ambíguas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de vocabulário ligados ao místico e ao litúrgico(alma, infinito, etéreo, espírito, salmos, cânticos, hinos)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0443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2540</TotalTime>
  <Words>2255</Words>
  <Application>Microsoft Office PowerPoint</Application>
  <PresentationFormat>Apresentação na tela (4:3)</PresentationFormat>
  <Paragraphs>250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SIMBOLISMO</vt:lpstr>
      <vt:lpstr>Simbolismo 2ª Metade do XIX</vt:lpstr>
      <vt:lpstr>Situação Histórica</vt:lpstr>
      <vt:lpstr>Algumas correntes filosóficas da época</vt:lpstr>
      <vt:lpstr>Simbolismo</vt:lpstr>
      <vt:lpstr>Simbolismo</vt:lpstr>
      <vt:lpstr>Características do Simbolismo</vt:lpstr>
      <vt:lpstr>Apresentação do PowerPoint</vt:lpstr>
      <vt:lpstr>Apresentação do PowerPoint</vt:lpstr>
      <vt:lpstr>Apresentação do PowerPoint</vt:lpstr>
      <vt:lpstr>Simbolismo em Portugal</vt:lpstr>
      <vt:lpstr>Simbolismo em Portugal – Principais Autores</vt:lpstr>
      <vt:lpstr>Eugênio de Castro</vt:lpstr>
      <vt:lpstr>Antônio Nobre</vt:lpstr>
      <vt:lpstr>Camilo Pessanha</vt:lpstr>
      <vt:lpstr>Simbolismo no Brasil </vt:lpstr>
      <vt:lpstr>Simbolismo no Brasil </vt:lpstr>
      <vt:lpstr>Simbolismo no Brasil</vt:lpstr>
      <vt:lpstr>Principais Autores simbolistas Brasileiros</vt:lpstr>
      <vt:lpstr>Cruz e Sousa</vt:lpstr>
      <vt:lpstr>Alphonsus de Guimaraens</vt:lpstr>
      <vt:lpstr>Alphonsus de Guimaraens</vt:lpstr>
      <vt:lpstr>Cruz e Souza</vt:lpstr>
      <vt:lpstr>Vocabulário:  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Carolina</dc:creator>
  <cp:lastModifiedBy>Ana Carolina</cp:lastModifiedBy>
  <cp:revision>73</cp:revision>
  <dcterms:created xsi:type="dcterms:W3CDTF">2016-07-18T17:24:44Z</dcterms:created>
  <dcterms:modified xsi:type="dcterms:W3CDTF">2016-09-05T10:13:22Z</dcterms:modified>
</cp:coreProperties>
</file>