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Renascimento Cultural e Científico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 descr="13000339_466059253598468_3147122067568741165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214686"/>
            <a:ext cx="4524375" cy="3009900"/>
          </a:xfrm>
          <a:prstGeom prst="rect">
            <a:avLst/>
          </a:prstGeom>
        </p:spPr>
      </p:pic>
      <p:pic>
        <p:nvPicPr>
          <p:cNvPr id="5" name="Imagem 4" descr="12994540_465238987013828_453189652842778306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500438"/>
            <a:ext cx="3616840" cy="2705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Renascimento</a:t>
            </a:r>
            <a:endParaRPr lang="pt-B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b="1" dirty="0" smtClean="0"/>
              <a:t>Séc. XII e XVI: </a:t>
            </a:r>
            <a:r>
              <a:rPr lang="pt-BR" dirty="0" smtClean="0"/>
              <a:t>Renascimento;</a:t>
            </a:r>
          </a:p>
          <a:p>
            <a:r>
              <a:rPr lang="pt-BR" dirty="0" smtClean="0"/>
              <a:t>Teve início no período da Baixa Idade Média;</a:t>
            </a:r>
          </a:p>
          <a:p>
            <a:r>
              <a:rPr lang="pt-BR" dirty="0" smtClean="0"/>
              <a:t>Transformações no campo das artes, da política, das técnicas e no conhecimento que o ser humano tinha do universo;</a:t>
            </a:r>
          </a:p>
          <a:p>
            <a:r>
              <a:rPr lang="pt-BR" b="1" dirty="0" smtClean="0"/>
              <a:t>Séc. XII: </a:t>
            </a:r>
            <a:r>
              <a:rPr lang="pt-BR" dirty="0" smtClean="0"/>
              <a:t>cultura greco-romana reafirmada;</a:t>
            </a:r>
            <a:endParaRPr lang="pt-BR" b="1" dirty="0"/>
          </a:p>
        </p:txBody>
      </p:sp>
      <p:pic>
        <p:nvPicPr>
          <p:cNvPr id="4" name="Imagem 3" descr="Fri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714884"/>
            <a:ext cx="1714500" cy="1285875"/>
          </a:xfrm>
          <a:prstGeom prst="rect">
            <a:avLst/>
          </a:prstGeom>
        </p:spPr>
      </p:pic>
      <p:pic>
        <p:nvPicPr>
          <p:cNvPr id="5" name="Imagem 4" descr="giphy-downsized-large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4286256"/>
            <a:ext cx="4214810" cy="2370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85720" y="142852"/>
            <a:ext cx="7772400" cy="4572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b="1" dirty="0" smtClean="0"/>
              <a:t>A partir do séc. VIII: </a:t>
            </a:r>
            <a:r>
              <a:rPr lang="pt-BR" dirty="0" smtClean="0"/>
              <a:t>eruditos cristãos trocaram os mosteiros pela Corte de Carlos Magno; </a:t>
            </a:r>
            <a:r>
              <a:rPr lang="pt-BR" b="1" dirty="0" smtClean="0"/>
              <a:t>Séc. XI e XII: </a:t>
            </a:r>
            <a:r>
              <a:rPr lang="pt-BR" dirty="0" smtClean="0"/>
              <a:t>intercâmbio aumenta nas cruzadas;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Humanismo e o Renascimento: </a:t>
            </a:r>
            <a:r>
              <a:rPr lang="pt-BR" dirty="0" smtClean="0"/>
              <a:t>expectativas por uma nova ordem;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Renascimento:</a:t>
            </a:r>
            <a:r>
              <a:rPr lang="pt-BR" dirty="0" smtClean="0"/>
              <a:t> processo dentro de um movimento histórico;</a:t>
            </a:r>
            <a:endParaRPr lang="pt-BR" b="1" dirty="0"/>
          </a:p>
        </p:txBody>
      </p:sp>
      <p:pic>
        <p:nvPicPr>
          <p:cNvPr id="4" name="Imagem 3" descr="12963587_463526253851768_779169548497601045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357562"/>
            <a:ext cx="5595934" cy="3147713"/>
          </a:xfrm>
          <a:prstGeom prst="rect">
            <a:avLst/>
          </a:prstGeom>
        </p:spPr>
      </p:pic>
      <p:pic>
        <p:nvPicPr>
          <p:cNvPr id="5" name="Imagem 4" descr="12928389_463297680541292_62513008760342173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4071942"/>
            <a:ext cx="2667018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Comércio e o Renascimento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Península Itálica: </a:t>
            </a:r>
            <a:r>
              <a:rPr lang="pt-BR" dirty="0" smtClean="0"/>
              <a:t>Vantagens comerciais pela posição geográfica; unidades políticas independentes e desenvolvimento manufatureiro;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/>
              <a:t>Mecenas;</a:t>
            </a:r>
            <a:endParaRPr lang="pt-BR" b="1" dirty="0"/>
          </a:p>
        </p:txBody>
      </p:sp>
      <p:pic>
        <p:nvPicPr>
          <p:cNvPr id="4" name="Imagem 3" descr="12924510_463244100546650_846027821095315104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643314"/>
            <a:ext cx="3571900" cy="2677866"/>
          </a:xfrm>
          <a:prstGeom prst="rect">
            <a:avLst/>
          </a:prstGeom>
        </p:spPr>
      </p:pic>
      <p:pic>
        <p:nvPicPr>
          <p:cNvPr id="5" name="Imagem 4" descr="giphy (1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857628"/>
            <a:ext cx="338137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8786874" cy="635798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b="1" dirty="0" smtClean="0"/>
              <a:t>A partir do séc. XV difundiram-se características do Renascimento: </a:t>
            </a:r>
            <a:r>
              <a:rPr lang="pt-BR" dirty="0" err="1" smtClean="0"/>
              <a:t>classismo</a:t>
            </a:r>
            <a:r>
              <a:rPr lang="pt-BR" dirty="0" smtClean="0"/>
              <a:t>, hedonismo, naturalismo, racionalismo e humanismo;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err="1" smtClean="0"/>
              <a:t>Classismo</a:t>
            </a:r>
            <a:r>
              <a:rPr lang="pt-BR" b="1" dirty="0" smtClean="0"/>
              <a:t>: </a:t>
            </a:r>
            <a:r>
              <a:rPr lang="pt-BR" dirty="0" smtClean="0"/>
              <a:t>retomada dos valores da Antiguidade Clássica;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pt-BR" b="1" dirty="0" smtClean="0"/>
              <a:t>Exemplos: </a:t>
            </a:r>
            <a:r>
              <a:rPr lang="pt-BR" dirty="0" smtClean="0"/>
              <a:t>Os Lusíadas, Camões; A divina Comédia; Dom Quixote, Miguel de Cervantes;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Hedonismo: </a:t>
            </a:r>
            <a:r>
              <a:rPr lang="pt-BR" dirty="0" smtClean="0"/>
              <a:t>valorização do corpo, dos prazeres terrenos e espirituais, o culto do belo e da perfeição;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Naturalismo: </a:t>
            </a:r>
            <a:r>
              <a:rPr lang="pt-BR" dirty="0" smtClean="0"/>
              <a:t>interesse em retratar os homens e animais;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Racionalismo: </a:t>
            </a:r>
            <a:r>
              <a:rPr lang="pt-BR" dirty="0" smtClean="0"/>
              <a:t>busca da verdade por meio da investigação e experiência;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Humanismo: </a:t>
            </a:r>
            <a:r>
              <a:rPr lang="pt-BR" dirty="0" smtClean="0"/>
              <a:t>ser humano como o centro do universo (antropocentrismo);</a:t>
            </a:r>
            <a:endParaRPr lang="pt-BR" b="1" dirty="0" smtClean="0"/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  <a:p>
            <a:pPr lvl="1">
              <a:buNone/>
            </a:pPr>
            <a:endParaRPr lang="pt-BR" dirty="0" smtClean="0"/>
          </a:p>
          <a:p>
            <a:pPr lvl="1">
              <a:buNone/>
            </a:pPr>
            <a:endParaRPr lang="pt-B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desenvolvimento científico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Wingdings" pitchFamily="2" charset="2"/>
              <a:buChar char="q"/>
            </a:pPr>
            <a:r>
              <a:rPr lang="pt-BR" dirty="0" smtClean="0"/>
              <a:t>O renascimento ajudou a desenvolver os campos da astronomia, da matemática, da física e da medicina;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pt-BR" dirty="0" smtClean="0"/>
              <a:t>Comprovação da </a:t>
            </a:r>
            <a:r>
              <a:rPr lang="pt-BR" b="1" dirty="0" smtClean="0"/>
              <a:t>teoria heliocêntrica </a:t>
            </a:r>
            <a:r>
              <a:rPr lang="pt-BR" dirty="0" smtClean="0"/>
              <a:t>por </a:t>
            </a:r>
            <a:r>
              <a:rPr lang="pt-BR" b="1" dirty="0" smtClean="0"/>
              <a:t>Nicolau de </a:t>
            </a:r>
            <a:r>
              <a:rPr lang="pt-BR" b="1" dirty="0" err="1" smtClean="0"/>
              <a:t>Cusa</a:t>
            </a:r>
            <a:r>
              <a:rPr lang="pt-BR" b="1" dirty="0" smtClean="0"/>
              <a:t> </a:t>
            </a:r>
            <a:r>
              <a:rPr lang="pt-BR" dirty="0" smtClean="0"/>
              <a:t>e </a:t>
            </a:r>
            <a:r>
              <a:rPr lang="pt-BR" b="1" dirty="0" smtClean="0"/>
              <a:t>Nicolau Copérnico</a:t>
            </a:r>
            <a:r>
              <a:rPr lang="pt-BR" dirty="0" smtClean="0"/>
              <a:t> que se contrapôs à </a:t>
            </a:r>
            <a:r>
              <a:rPr lang="pt-BR" b="1" dirty="0" smtClean="0"/>
              <a:t>teoria geocêntrica </a:t>
            </a:r>
            <a:r>
              <a:rPr lang="pt-BR" dirty="0" smtClean="0"/>
              <a:t>de </a:t>
            </a:r>
            <a:r>
              <a:rPr lang="pt-BR" b="1" dirty="0" smtClean="0"/>
              <a:t>Ptolomeu</a:t>
            </a:r>
            <a:r>
              <a:rPr lang="pt-BR" dirty="0" smtClean="0"/>
              <a:t>;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pt-BR" b="1" dirty="0" smtClean="0"/>
              <a:t>Galileu </a:t>
            </a:r>
            <a:r>
              <a:rPr lang="pt-BR" b="1" dirty="0" err="1" smtClean="0"/>
              <a:t>Galilei</a:t>
            </a:r>
            <a:r>
              <a:rPr lang="pt-BR" b="1" dirty="0" smtClean="0"/>
              <a:t> </a:t>
            </a:r>
            <a:r>
              <a:rPr lang="pt-BR" dirty="0" smtClean="0"/>
              <a:t>comprova a teoria heliocêntrica;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pt-BR" b="1" dirty="0" smtClean="0"/>
              <a:t>Estudos de física: </a:t>
            </a:r>
            <a:r>
              <a:rPr lang="pt-BR" dirty="0" smtClean="0"/>
              <a:t>Galileu </a:t>
            </a:r>
            <a:r>
              <a:rPr lang="pt-BR" dirty="0" err="1" smtClean="0"/>
              <a:t>Galilei</a:t>
            </a:r>
            <a:r>
              <a:rPr lang="pt-BR" dirty="0" smtClean="0"/>
              <a:t> e Leonardo da Vinci;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pt-BR" dirty="0" smtClean="0"/>
              <a:t>Inúmeros nomes da medicina.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6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 ♥</a:t>
            </a:r>
            <a:endParaRPr lang="pt-BR" sz="6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d5eacffecd59b12b31cb4058f10757cb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1571612"/>
            <a:ext cx="2381250" cy="1981200"/>
          </a:xfrm>
        </p:spPr>
      </p:pic>
      <p:pic>
        <p:nvPicPr>
          <p:cNvPr id="5" name="Imagem 4" descr="12936626_462987350572325_47603130456626593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1285860"/>
            <a:ext cx="5572132" cy="3714755"/>
          </a:xfrm>
          <a:prstGeom prst="rect">
            <a:avLst/>
          </a:prstGeom>
        </p:spPr>
      </p:pic>
      <p:pic>
        <p:nvPicPr>
          <p:cNvPr id="6" name="Imagem 5" descr="Bolh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4357694"/>
            <a:ext cx="1905000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</TotalTime>
  <Words>294</Words>
  <PresentationFormat>Apresentação na tela (4:3)</PresentationFormat>
  <Paragraphs>27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Patrimônio Líquido</vt:lpstr>
      <vt:lpstr>Renascimento Cultural e Científico</vt:lpstr>
      <vt:lpstr>Renascimento</vt:lpstr>
      <vt:lpstr>Slide 3</vt:lpstr>
      <vt:lpstr>O Comércio e o Renascimento</vt:lpstr>
      <vt:lpstr>Slide 5</vt:lpstr>
      <vt:lpstr>O desenvolvimento científico</vt:lpstr>
      <vt:lpstr>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Renascimento Cultural e Científico</dc:title>
  <dc:creator>Olga</dc:creator>
  <cp:lastModifiedBy>Olga</cp:lastModifiedBy>
  <cp:revision>4</cp:revision>
  <dcterms:created xsi:type="dcterms:W3CDTF">2016-06-14T22:05:42Z</dcterms:created>
  <dcterms:modified xsi:type="dcterms:W3CDTF">2016-06-14T22:39:59Z</dcterms:modified>
</cp:coreProperties>
</file>