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70" r:id="rId5"/>
    <p:sldId id="259" r:id="rId6"/>
    <p:sldId id="263" r:id="rId7"/>
    <p:sldId id="262" r:id="rId8"/>
    <p:sldId id="289" r:id="rId9"/>
    <p:sldId id="271" r:id="rId10"/>
    <p:sldId id="272" r:id="rId11"/>
    <p:sldId id="273" r:id="rId12"/>
    <p:sldId id="274" r:id="rId13"/>
    <p:sldId id="275" r:id="rId14"/>
    <p:sldId id="276" r:id="rId15"/>
    <p:sldId id="278" r:id="rId16"/>
    <p:sldId id="279" r:id="rId17"/>
    <p:sldId id="280" r:id="rId18"/>
    <p:sldId id="277" r:id="rId19"/>
    <p:sldId id="281" r:id="rId20"/>
    <p:sldId id="283" r:id="rId21"/>
    <p:sldId id="284" r:id="rId22"/>
    <p:sldId id="285" r:id="rId23"/>
    <p:sldId id="286" r:id="rId24"/>
    <p:sldId id="264" r:id="rId25"/>
    <p:sldId id="287" r:id="rId26"/>
    <p:sldId id="282" r:id="rId2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5154A-7D75-44F0-AC01-A95DCE27108A}" type="datetimeFigureOut">
              <a:rPr lang="pt-BR" smtClean="0"/>
              <a:t>20/09/2016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BA15C-5F3F-40C1-8365-907335686C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1007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5154A-7D75-44F0-AC01-A95DCE27108A}" type="datetimeFigureOut">
              <a:rPr lang="pt-BR" smtClean="0"/>
              <a:t>20/09/2016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BA15C-5F3F-40C1-8365-907335686C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76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5154A-7D75-44F0-AC01-A95DCE27108A}" type="datetimeFigureOut">
              <a:rPr lang="pt-BR" smtClean="0"/>
              <a:t>20/09/2016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BA15C-5F3F-40C1-8365-907335686C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4747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5154A-7D75-44F0-AC01-A95DCE27108A}" type="datetimeFigureOut">
              <a:rPr lang="pt-BR" smtClean="0"/>
              <a:t>20/09/2016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BA15C-5F3F-40C1-8365-907335686C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4340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5154A-7D75-44F0-AC01-A95DCE27108A}" type="datetimeFigureOut">
              <a:rPr lang="pt-BR" smtClean="0"/>
              <a:t>20/09/2016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BA15C-5F3F-40C1-8365-907335686C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6591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5154A-7D75-44F0-AC01-A95DCE27108A}" type="datetimeFigureOut">
              <a:rPr lang="pt-BR" smtClean="0"/>
              <a:t>20/09/2016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BA15C-5F3F-40C1-8365-907335686C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9911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5154A-7D75-44F0-AC01-A95DCE27108A}" type="datetimeFigureOut">
              <a:rPr lang="pt-BR" smtClean="0"/>
              <a:t>20/09/2016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BA15C-5F3F-40C1-8365-907335686C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9778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5154A-7D75-44F0-AC01-A95DCE27108A}" type="datetimeFigureOut">
              <a:rPr lang="pt-BR" smtClean="0"/>
              <a:t>20/09/2016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BA15C-5F3F-40C1-8365-907335686C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4831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5154A-7D75-44F0-AC01-A95DCE27108A}" type="datetimeFigureOut">
              <a:rPr lang="pt-BR" smtClean="0"/>
              <a:t>20/09/2016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BA15C-5F3F-40C1-8365-907335686C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1322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5154A-7D75-44F0-AC01-A95DCE27108A}" type="datetimeFigureOut">
              <a:rPr lang="pt-BR" smtClean="0"/>
              <a:t>20/09/2016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BA15C-5F3F-40C1-8365-907335686C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8374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5154A-7D75-44F0-AC01-A95DCE27108A}" type="datetimeFigureOut">
              <a:rPr lang="pt-BR" smtClean="0"/>
              <a:t>20/09/2016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BA15C-5F3F-40C1-8365-907335686C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086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5154A-7D75-44F0-AC01-A95DCE27108A}" type="datetimeFigureOut">
              <a:rPr lang="pt-BR" smtClean="0"/>
              <a:t>20/09/2016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BA15C-5F3F-40C1-8365-907335686C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478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pt.wikisource.org/wiki/Vila_Rica_(Cl%C3%A1udio_Manuel_da_Costa)/VI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ARCADISMO </a:t>
            </a:r>
            <a:b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(OU NEOCLASSICISMO)</a:t>
            </a:r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142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pt-BR" sz="1800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Vênus induz Helena a se apaixonar por Paris</a:t>
            </a:r>
            <a:r>
              <a:rPr lang="pt-BR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br>
              <a:rPr lang="pt-BR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pt-BR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 </a:t>
            </a:r>
            <a:r>
              <a:rPr lang="pt-BR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Angelica</a:t>
            </a:r>
            <a:r>
              <a:rPr lang="pt-BR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Kauffman</a:t>
            </a:r>
            <a:r>
              <a:rPr lang="pt-BR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1790.</a:t>
            </a:r>
            <a:br>
              <a:rPr lang="pt-BR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Espaço Reservado para Imagem 4" descr="Imagem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904" b="2904"/>
          <a:stretch>
            <a:fillRect/>
          </a:stretch>
        </p:blipFill>
        <p:spPr>
          <a:xfrm>
            <a:off x="1669359" y="1686190"/>
            <a:ext cx="5805281" cy="4353983"/>
          </a:xfrm>
        </p:spPr>
      </p:pic>
    </p:spTree>
    <p:extLst>
      <p:ext uri="{BB962C8B-B14F-4D97-AF65-F5344CB8AC3E}">
        <p14:creationId xmlns:p14="http://schemas.microsoft.com/office/powerpoint/2010/main" val="3078214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Uso de termos em Latim inspirados no poeta latino Horácio</a:t>
            </a:r>
            <a:endParaRPr lang="pt-B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fugere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urbem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"fugir da cidade“</a:t>
            </a:r>
          </a:p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locus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amoenus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"lugar tranquilo“</a:t>
            </a:r>
          </a:p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inutilia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truncat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"cortar o inútil“</a:t>
            </a:r>
          </a:p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aurea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mediocritas: “vida mediana/ simples”</a:t>
            </a:r>
          </a:p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carpe diem: “colher o dia"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322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Arcadismo em Portugal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Marquês de Pombal (déspota) expulsou os jesuítas do Brasil (era anticlericalista)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Muitos intelectuais que haviam fugido de Portugal puderam voltar para o país de origem;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1756: inicia-se o Neoclassicismo. Arcádia Lusitana (com o objetivo de combater excessos do espírito barroco)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46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Principais Autores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Manuel Maria Barbosa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Bocage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(Setúbal,  1765- Lisboa, 1805):</a:t>
            </a:r>
          </a:p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Participou da Nova Arcádia (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Elmano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Sadino);</a:t>
            </a:r>
          </a:p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Ridicularizava os adversários em seus versos e nem mesmo autoridades do regime, classes sociais ou o clero, escaparam de sua visão crítica.</a:t>
            </a:r>
          </a:p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 mais que tenha escritor de forma neoclássica, foram seus poemas do </a:t>
            </a:r>
            <a:r>
              <a:rPr lang="pt-B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pré-romatismo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que se imortalizaram (troca de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locus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amoenus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locus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horrendus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sua poesia adquire um tom mais pessoal e emocional)</a:t>
            </a:r>
          </a:p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Foi preso pela inquisição por “desbragamento de costumes e livre pensamento” e na cadeia traduziu poetas franceses e latinos (o que o ajudou a sobreviver nos anos seguintes, como homem livre. Após sair da prisão, Bocage torna-se um homem diferente daquele que havia sido, é ai que a sua poesia ganha um tom emocional)</a:t>
            </a:r>
          </a:p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Tinha Camões como grande inspiração </a:t>
            </a:r>
          </a:p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830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Camões, grande Camões, quão semelhante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 </a:t>
            </a:r>
            <a:r>
              <a:rPr lang="pt-B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      (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6ª )                     </a:t>
            </a:r>
            <a:r>
              <a:rPr lang="pt-B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10ª) </a:t>
            </a:r>
            <a:b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 Camões, grande Ca</a:t>
            </a:r>
            <a:r>
              <a:rPr lang="pt-B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mõe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s, quão seme</a:t>
            </a:r>
            <a:r>
              <a:rPr lang="pt-B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lhan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 </a:t>
            </a:r>
            <a:r>
              <a:rPr lang="pt-BR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a )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 Acho teu fado ao </a:t>
            </a:r>
            <a:r>
              <a:rPr lang="pt-B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meu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quando os co</a:t>
            </a:r>
            <a:r>
              <a:rPr lang="pt-B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jo! </a:t>
            </a:r>
            <a:r>
              <a:rPr lang="pt-BR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b ) 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 Igual causa nos </a:t>
            </a:r>
            <a:r>
              <a:rPr lang="pt-B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fez</a:t>
            </a:r>
            <a:r>
              <a:rPr lang="pt-B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perdendo o </a:t>
            </a:r>
            <a:r>
              <a:rPr lang="pt-B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jo, </a:t>
            </a:r>
            <a:r>
              <a:rPr lang="pt-BR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b ) 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 Arrostar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' o sa</a:t>
            </a:r>
            <a:r>
              <a:rPr lang="pt-B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críl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ego gi</a:t>
            </a:r>
            <a:r>
              <a:rPr lang="pt-B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te; </a:t>
            </a:r>
            <a:r>
              <a:rPr lang="pt-BR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a ) 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 Como tu, junto ao </a:t>
            </a:r>
            <a:r>
              <a:rPr lang="pt-B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ges sussu</a:t>
            </a:r>
            <a:r>
              <a:rPr lang="pt-B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rran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te, </a:t>
            </a:r>
            <a:r>
              <a:rPr lang="pt-BR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a )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 Da penúria cru</a:t>
            </a:r>
            <a:r>
              <a:rPr lang="pt-B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no horror me </a:t>
            </a:r>
            <a:r>
              <a:rPr lang="pt-B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jo; </a:t>
            </a:r>
            <a:r>
              <a:rPr lang="pt-BR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b )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 Como tu, gostos </a:t>
            </a:r>
            <a:r>
              <a:rPr lang="pt-B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vão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s, que em vão de</a:t>
            </a:r>
            <a:r>
              <a:rPr lang="pt-B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jo, </a:t>
            </a:r>
            <a:r>
              <a:rPr lang="pt-BR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b )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 Também carpindo es</a:t>
            </a:r>
            <a:r>
              <a:rPr lang="pt-B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tou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saudoso a</a:t>
            </a:r>
            <a:r>
              <a:rPr lang="pt-B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te. </a:t>
            </a:r>
            <a:r>
              <a:rPr lang="pt-BR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a ) 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 Ludíbrio, como </a:t>
            </a:r>
            <a:r>
              <a:rPr lang="pt-B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 Sorte </a:t>
            </a:r>
            <a:r>
              <a:rPr lang="pt-B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 </a:t>
            </a:r>
            <a:r>
              <a:rPr lang="pt-BR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c )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 Meu fim demando ao </a:t>
            </a:r>
            <a:r>
              <a:rPr lang="pt-B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Céu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pela cer</a:t>
            </a:r>
            <a:r>
              <a:rPr lang="pt-B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</a:t>
            </a:r>
            <a:r>
              <a:rPr lang="pt-BR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d )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 De que só terei </a:t>
            </a:r>
            <a:r>
              <a:rPr lang="pt-B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na sepultura. </a:t>
            </a:r>
            <a:r>
              <a:rPr lang="pt-BR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c )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 Modelo meu tu </a:t>
            </a:r>
            <a:r>
              <a:rPr lang="pt-B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mas... oh, tris</a:t>
            </a:r>
            <a:r>
              <a:rPr lang="pt-B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za!... </a:t>
            </a:r>
            <a:r>
              <a:rPr lang="pt-BR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d ) 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 Se te imito nos </a:t>
            </a:r>
            <a:r>
              <a:rPr lang="pt-B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da Ven</a:t>
            </a:r>
            <a:r>
              <a:rPr lang="pt-B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ra, </a:t>
            </a:r>
            <a:r>
              <a:rPr lang="pt-BR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c )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 Não te imito nos </a:t>
            </a:r>
            <a:r>
              <a:rPr lang="pt-B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dons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da Natu</a:t>
            </a:r>
            <a:r>
              <a:rPr lang="pt-B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za. </a:t>
            </a:r>
            <a:r>
              <a:rPr lang="pt-BR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d )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434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SONETO DITADO NA AGONIA</a:t>
            </a:r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Já Bocage não sou!... À cova escura</a:t>
            </a:r>
            <a:b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Meu estro vai parar desfeito em vento...</a:t>
            </a:r>
            <a:b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 aos Céus ultrajei! O meu tormento</a:t>
            </a:r>
            <a:b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Leve me torne sempre a terra dura;</a:t>
            </a:r>
            <a:b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Conheço agora já quão vã figura,</a:t>
            </a:r>
            <a:b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prosa e verso fez meu louco intento:</a:t>
            </a:r>
            <a:b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Musa!... Tivera algum merecimento</a:t>
            </a:r>
            <a:b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um raio da razão seguisse pura.</a:t>
            </a:r>
            <a:b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 me arrependo; a língua quase fria</a:t>
            </a:r>
            <a:b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Brade em alto pregão à mocidade,</a:t>
            </a:r>
            <a:b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 atrás do som fantástico corria:</a:t>
            </a:r>
            <a:b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Outro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Aretino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fui... a santidade</a:t>
            </a:r>
            <a:b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Manchei!... Oh! Se me creste, gente ímpia,</a:t>
            </a:r>
            <a:b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Rasga meus versos, crê na eternidade!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309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Arcadismo no Brasil - 1768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805264"/>
          </a:xfrm>
        </p:spPr>
        <p:txBody>
          <a:bodyPr>
            <a:noAutofit/>
          </a:bodyPr>
          <a:lstStyle/>
          <a:p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Claudio Manuel da Costa publica Obras Poéticas de </a:t>
            </a:r>
            <a:r>
              <a:rPr lang="pt-B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Glauceste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Satúrnio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de 1768</a:t>
            </a:r>
          </a:p>
          <a:p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Mudança de polo econômico; Bahia x Minas Gerais (Vila Rica, por causa da mineração);</a:t>
            </a:r>
          </a:p>
          <a:p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Ciclo literário brasileiro: escritor 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obra 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leitor;</a:t>
            </a:r>
          </a:p>
          <a:p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Inconfidência Mineira (1789);</a:t>
            </a:r>
          </a:p>
          <a:p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Muitos escritores árcades eram inconfidentes.</a:t>
            </a:r>
          </a:p>
          <a:p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Literatura prenuncia os motivos nacionalistas do romantismo.</a:t>
            </a:r>
          </a:p>
          <a:p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Introdução a temas estranhos ao modelo europeu (paisagem do Brasil)</a:t>
            </a:r>
          </a:p>
          <a:p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Segundo o crítico Alfredo Bosi em seu livro História Concisa da Literatura Brasileira (São Paulo: editora </a:t>
            </a:r>
            <a:r>
              <a:rPr lang="pt-B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Cultrix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2006) houve dois momentos do Arcadismo no Brasil:</a:t>
            </a:r>
          </a:p>
          <a:p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pt-B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poético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retorno à tradição clássica com a utilização dos seus modelos, e valorização da natureza e da mitologia.</a:t>
            </a:r>
          </a:p>
          <a:p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pt-B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ideológico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influenciados pela filosofia presente no Iluminismo, que traduz a crítica da burguesia culta aos abusos da nobreza e do clero.</a:t>
            </a:r>
          </a:p>
        </p:txBody>
      </p:sp>
    </p:spTree>
    <p:extLst>
      <p:ext uri="{BB962C8B-B14F-4D97-AF65-F5344CB8AC3E}">
        <p14:creationId xmlns:p14="http://schemas.microsoft.com/office/powerpoint/2010/main" val="950239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Inconfidência Mineira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Revolta contra os impostados cobrados pelo ouro, primeira tentativa de independência.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Queriam a libertação do Brasil de Portugal.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Movimento da elite intelectual .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Ideais iluministas.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Liderada por Tiradentes.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coroa descobriu o movimento, os líderes e apoiadores foram condenados.</a:t>
            </a:r>
          </a:p>
        </p:txBody>
      </p:sp>
    </p:spTree>
    <p:extLst>
      <p:ext uri="{BB962C8B-B14F-4D97-AF65-F5344CB8AC3E}">
        <p14:creationId xmlns:p14="http://schemas.microsoft.com/office/powerpoint/2010/main" val="4245734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Cláudio Manuel da Costa (1729-1789)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Autofit/>
          </a:bodyPr>
          <a:lstStyle/>
          <a:p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Ajudou a fundar a Arcádia Ultramarina com os poetas com Manuel Inácio da Silva, Silva Alvarenga e Tomás Antônio Gonzaga entre outros poetas e intelectuais. (Trata-se de uma sociedade literária fundada na cidade de Vila Rica (MG), cujos membros adotavam pseudônimos)</a:t>
            </a:r>
          </a:p>
          <a:p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Assumia o pseudônimo </a:t>
            </a:r>
            <a:r>
              <a:rPr lang="pt-B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Glauceste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Satúrnio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 integrantes da Arcádia desenvolveram uma conspiração política contra o governador da capitania, culminando na Conjuração Mineira; nessa época, sua poesia aparecia com cunho político.</a:t>
            </a:r>
          </a:p>
          <a:p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Preso por ser inconfidente, o poeta foi encontrado morto em sua cela em 1789.</a:t>
            </a:r>
          </a:p>
          <a:p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prioriza o retrato da natureza como um local de refúgio dos problemas da vida urbana, onde o poeta/pastor pode desfrutar da vida rural.</a:t>
            </a:r>
          </a:p>
          <a:p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Seus temas giram em torno de reflexões morais e das contradições da vida, além de ter escrito um poema épico, Vila Rica, no qual exalta o bandeirantes, exploradores do interior do país além, é claro, da fundação da cidade de mesmo nome.</a:t>
            </a:r>
          </a:p>
        </p:txBody>
      </p:sp>
    </p:spTree>
    <p:extLst>
      <p:ext uri="{BB962C8B-B14F-4D97-AF65-F5344CB8AC3E}">
        <p14:creationId xmlns:p14="http://schemas.microsoft.com/office/powerpoint/2010/main" val="22922653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Trecho do poema Vila Rica, Canto VII 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conceito, que pede a autoridade,</a:t>
            </a:r>
            <a:b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Necessária se faz uma igualdade</a:t>
            </a:r>
            <a:b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razão e discurso; quem duvida,</a:t>
            </a:r>
            <a:b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 de um cego furor corre impelida</a:t>
            </a:r>
            <a:b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fanática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idéia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desta gente?</a:t>
            </a:r>
            <a:b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 a todos falta um condutor prudente</a:t>
            </a:r>
            <a:b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 os dirija ao acerto? Quem ignora</a:t>
            </a:r>
            <a:b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 um monstruoso corpo se devora</a:t>
            </a:r>
            <a:b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si mesmo, e converte em seu estrago</a:t>
            </a:r>
            <a:b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que pensa e medita? Ao brando afago</a:t>
            </a:r>
            <a:b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Talvez venha ceder: e quando abuse</a:t>
            </a:r>
            <a:b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brandura, e obstinados se recuse</a:t>
            </a:r>
            <a:b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render ao meu Rei toda a obediência,</a:t>
            </a:r>
            <a:b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Então porei em prática a violência;</a:t>
            </a:r>
            <a:b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Farei que as armas e o valor contestem</a:t>
            </a:r>
            <a:b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bárbaro atentado; e que detestem</a:t>
            </a:r>
            <a:b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preço do seu sangue a torpe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idéia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67544" y="6093296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hlinkClick r:id="rId2"/>
              </a:rPr>
              <a:t>https://pt.wikisource.org/wiki/Vila_Rica_(Cl%C3%A1udio_Manuel_da_Costa)/VII</a:t>
            </a:r>
            <a:endParaRPr lang="pt-BR" sz="1200" dirty="0" smtClean="0"/>
          </a:p>
          <a:p>
            <a:endParaRPr lang="pt-BR" sz="1200" dirty="0"/>
          </a:p>
        </p:txBody>
      </p:sp>
      <p:sp>
        <p:nvSpPr>
          <p:cNvPr id="5" name="Retângulo 4"/>
          <p:cNvSpPr/>
          <p:nvPr/>
        </p:nvSpPr>
        <p:spPr>
          <a:xfrm>
            <a:off x="5508104" y="2564904"/>
            <a:ext cx="35638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Vocabulário simples 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Busca de Clareza das ideias 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Ideias Iluministas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Composição em prosa poética, 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 função épica. 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Sentimento Nacionalista, presença de elementos locais.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537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Contexto Histórico (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XVIII)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Decadência da religião Crescimento da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Razã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da ciência Moderna,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Companhia de Jesus e Tribunal do Santo Ofício (inquisição) perdem o espaço;</a:t>
            </a:r>
          </a:p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Recuperação do pensamento humanista (renascentista);</a:t>
            </a:r>
          </a:p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Iluminismo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séc. XVIII (século das luzes); 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Montesquieu (Politica), Voltaire (filosofia),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Rosseau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 homem nasce bom) e Descartes (Razão).</a:t>
            </a:r>
            <a:b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Enciclopedismo – necessidade de reunir todo o conhecimento e pensamentos filosóficos da época (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Diderote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D'Alembert);</a:t>
            </a:r>
          </a:p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Crítica à aristocracia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despotismo esclarecido (única entidade governa com poder absoluto, tem influência iluminista);</a:t>
            </a:r>
          </a:p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Revolução Industrial (primeira), Revolução Francesa (1789), e Inconfidência Mineira.</a:t>
            </a:r>
          </a:p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ASCENSÃO DA BURGUESIA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7124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Sonetos X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 ponho esta sanfona, tu,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Palemo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Porás a ovelha branca, e o cajado;</a:t>
            </a:r>
            <a:b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ambos ao som da flauta magoado</a:t>
            </a:r>
            <a:b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Podemos competir de extremo a extremo.</a:t>
            </a:r>
            <a:b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Principia, pastor; que eu te não temo;</a:t>
            </a:r>
            <a:b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Inda que sejas tão avantajado</a:t>
            </a:r>
            <a:b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cântico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amebeu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para louvado</a:t>
            </a:r>
            <a:b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Escolhamos embora o velho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Alcemo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 esperas? Toma a flauta, principia;</a:t>
            </a:r>
            <a:b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 quero acompanhar te; os horizontes</a:t>
            </a:r>
            <a:b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Já se enchem de prazer, e de alegria:</a:t>
            </a:r>
            <a:b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Parece, que estes prados, e estas fontes</a:t>
            </a:r>
            <a:b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Já sabem, que é o assunto da porfia</a:t>
            </a:r>
            <a:b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Nise, a melhor pastora destes montes.</a:t>
            </a:r>
          </a:p>
        </p:txBody>
      </p:sp>
    </p:spTree>
    <p:extLst>
      <p:ext uri="{BB962C8B-B14F-4D97-AF65-F5344CB8AC3E}">
        <p14:creationId xmlns:p14="http://schemas.microsoft.com/office/powerpoint/2010/main" val="13327420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Tomás Antônio Gonzaga (Porto, 1744 - Moçambique, 1810)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Possui poemas </a:t>
            </a:r>
            <a:r>
              <a:rPr lang="pt-B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líricos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satíricos.</a:t>
            </a:r>
          </a:p>
          <a:p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Pseudônimo: Dirceu.</a:t>
            </a:r>
          </a:p>
          <a:p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Seu grande amor era Maria Joaquina Doroteia de Seixas (aparece como Marília).</a:t>
            </a:r>
          </a:p>
          <a:p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Entre 1783 e 1789 foi preso e escreveu 23 liras que compõem a primeira parte de Marília de Dirceu.</a:t>
            </a:r>
          </a:p>
          <a:p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1789 seu amor com Maria acaba e ele é levado para o Rio de Janeiro. </a:t>
            </a:r>
          </a:p>
          <a:p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1792 é exilado para a África, onde escreve mais 32 liras da obra Marília de Dirceu, dessa vez, utiliza do pessimismo.</a:t>
            </a:r>
          </a:p>
          <a:p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Cartas Chilenas: obra satírica em que critica o governo da época. Gonzaga cria personagens e pseudônimos: aqui, </a:t>
            </a:r>
            <a:r>
              <a:rPr lang="pt-B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Critilo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assina as cartas e as envia para </a:t>
            </a:r>
            <a:r>
              <a:rPr lang="pt-B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Doroteu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O conteúdo das "cartas" são críticas ao suposto governador do Chile (onde vive </a:t>
            </a:r>
            <a:r>
              <a:rPr lang="pt-B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Critilo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Fanfarrão </a:t>
            </a:r>
            <a:r>
              <a:rPr lang="pt-B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Minésio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uma referência ao governador de Minas Gerais Luís da Cunha Meneses.</a:t>
            </a:r>
          </a:p>
        </p:txBody>
      </p:sp>
    </p:spTree>
    <p:extLst>
      <p:ext uri="{BB962C8B-B14F-4D97-AF65-F5344CB8AC3E}">
        <p14:creationId xmlns:p14="http://schemas.microsoft.com/office/powerpoint/2010/main" val="2084748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pt-BR" b="1" i="1" dirty="0" smtClean="0"/>
              <a:t> Lira XIX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i="1" dirty="0" smtClean="0"/>
              <a:t>         Enquanto pasta alegre o manso gado, </a:t>
            </a:r>
            <a:br>
              <a:rPr lang="pt-BR" i="1" dirty="0" smtClean="0"/>
            </a:br>
            <a:r>
              <a:rPr lang="pt-BR" i="1" dirty="0" smtClean="0"/>
              <a:t>Minha bela Marília, nos sentemos </a:t>
            </a:r>
            <a:br>
              <a:rPr lang="pt-BR" i="1" dirty="0" smtClean="0"/>
            </a:br>
            <a:r>
              <a:rPr lang="pt-BR" i="1" dirty="0" smtClean="0"/>
              <a:t>À sombra deste cedro levantado.</a:t>
            </a:r>
            <a:endParaRPr lang="pt-BR" dirty="0" smtClean="0"/>
          </a:p>
          <a:p>
            <a:pPr>
              <a:buNone/>
            </a:pPr>
            <a:r>
              <a:rPr lang="pt-BR" i="1" dirty="0" smtClean="0"/>
              <a:t>         Um pouco meditemos </a:t>
            </a:r>
            <a:br>
              <a:rPr lang="pt-BR" i="1" dirty="0" smtClean="0"/>
            </a:br>
            <a:r>
              <a:rPr lang="pt-BR" i="1" dirty="0" smtClean="0"/>
              <a:t>Na regular beleza,</a:t>
            </a:r>
            <a:br>
              <a:rPr lang="pt-BR" i="1" dirty="0" smtClean="0"/>
            </a:br>
            <a:r>
              <a:rPr lang="pt-BR" i="1" dirty="0" smtClean="0"/>
              <a:t>Que em tudo quanto vive, nos descobre</a:t>
            </a:r>
            <a:br>
              <a:rPr lang="pt-BR" i="1" dirty="0" smtClean="0"/>
            </a:br>
            <a:r>
              <a:rPr lang="pt-BR" i="1" dirty="0" smtClean="0"/>
              <a:t>A sábia natureza. </a:t>
            </a:r>
            <a:br>
              <a:rPr lang="pt-BR" i="1" dirty="0" smtClean="0"/>
            </a:br>
            <a:r>
              <a:rPr lang="pt-BR" i="1" dirty="0" smtClean="0"/>
              <a:t/>
            </a:r>
            <a:br>
              <a:rPr lang="pt-BR" i="1" dirty="0" smtClean="0"/>
            </a:br>
            <a:r>
              <a:rPr lang="pt-BR" i="1" dirty="0" smtClean="0"/>
              <a:t>Atende, como aquela vaca preta </a:t>
            </a:r>
            <a:br>
              <a:rPr lang="pt-BR" i="1" dirty="0" smtClean="0"/>
            </a:br>
            <a:r>
              <a:rPr lang="pt-BR" i="1" dirty="0" smtClean="0"/>
              <a:t>O </a:t>
            </a:r>
            <a:r>
              <a:rPr lang="pt-BR" i="1" dirty="0" err="1" smtClean="0"/>
              <a:t>novilhinho</a:t>
            </a:r>
            <a:r>
              <a:rPr lang="pt-BR" i="1" dirty="0" smtClean="0"/>
              <a:t> seu dos mais separa, </a:t>
            </a:r>
            <a:br>
              <a:rPr lang="pt-BR" i="1" dirty="0" smtClean="0"/>
            </a:br>
            <a:r>
              <a:rPr lang="pt-BR" i="1" dirty="0" smtClean="0"/>
              <a:t>E o lambe, enquanto chupa a lisa teta.</a:t>
            </a:r>
            <a:br>
              <a:rPr lang="pt-BR" i="1" dirty="0" smtClean="0"/>
            </a:br>
            <a:r>
              <a:rPr lang="pt-BR" i="1" dirty="0" smtClean="0"/>
              <a:t>Atende mais, ó cara, </a:t>
            </a:r>
            <a:br>
              <a:rPr lang="pt-BR" i="1" dirty="0" smtClean="0"/>
            </a:br>
            <a:r>
              <a:rPr lang="pt-BR" i="1" dirty="0" smtClean="0"/>
              <a:t>Como a ruiva cadela</a:t>
            </a:r>
            <a:br>
              <a:rPr lang="pt-BR" i="1" dirty="0" smtClean="0"/>
            </a:br>
            <a:r>
              <a:rPr lang="pt-BR" i="1" dirty="0" smtClean="0"/>
              <a:t>Suporta que lhe morda o filho o corpo,</a:t>
            </a:r>
            <a:br>
              <a:rPr lang="pt-BR" i="1" dirty="0" smtClean="0"/>
            </a:br>
            <a:r>
              <a:rPr lang="pt-BR" i="1" dirty="0" smtClean="0"/>
              <a:t>E salte em cima dela. </a:t>
            </a:r>
            <a:br>
              <a:rPr lang="pt-BR" i="1" dirty="0" smtClean="0"/>
            </a:br>
            <a:r>
              <a:rPr lang="pt-BR" i="1" dirty="0" smtClean="0"/>
              <a:t/>
            </a:r>
            <a:br>
              <a:rPr lang="pt-BR" i="1" dirty="0" smtClean="0"/>
            </a:br>
            <a:r>
              <a:rPr lang="pt-BR" i="1" dirty="0" smtClean="0"/>
              <a:t>Repara, como cheia de ternura </a:t>
            </a:r>
            <a:br>
              <a:rPr lang="pt-BR" i="1" dirty="0" smtClean="0"/>
            </a:br>
            <a:r>
              <a:rPr lang="pt-BR" i="1" dirty="0" smtClean="0"/>
              <a:t>Entre as asas ao filho essa ave aquenta, </a:t>
            </a:r>
            <a:br>
              <a:rPr lang="pt-BR" i="1" dirty="0" smtClean="0"/>
            </a:br>
            <a:r>
              <a:rPr lang="pt-BR" i="1" dirty="0" smtClean="0"/>
              <a:t>Como aquela esgravata a terra dura,</a:t>
            </a:r>
            <a:br>
              <a:rPr lang="pt-BR" i="1" dirty="0" smtClean="0"/>
            </a:br>
            <a:r>
              <a:rPr lang="pt-BR" i="1" dirty="0" smtClean="0"/>
              <a:t>E os seus assim sustenta; </a:t>
            </a:r>
            <a:br>
              <a:rPr lang="pt-BR" i="1" dirty="0" smtClean="0"/>
            </a:br>
            <a:r>
              <a:rPr lang="pt-BR" i="1" dirty="0" smtClean="0"/>
              <a:t>Como se encoleriza,</a:t>
            </a:r>
            <a:br>
              <a:rPr lang="pt-BR" i="1" dirty="0" smtClean="0"/>
            </a:br>
            <a:r>
              <a:rPr lang="pt-BR" i="1" dirty="0" smtClean="0"/>
              <a:t>E salta sem receio a todo o vulto,</a:t>
            </a:r>
            <a:br>
              <a:rPr lang="pt-BR" i="1" dirty="0" smtClean="0"/>
            </a:br>
            <a:r>
              <a:rPr lang="pt-BR" i="1" dirty="0" smtClean="0"/>
              <a:t>Que junto deles pisa. </a:t>
            </a:r>
            <a:br>
              <a:rPr lang="pt-BR" i="1" dirty="0" smtClean="0"/>
            </a:br>
            <a:r>
              <a:rPr lang="pt-BR" i="1" dirty="0" smtClean="0"/>
              <a:t/>
            </a:r>
            <a:br>
              <a:rPr lang="pt-BR" i="1" dirty="0" smtClean="0"/>
            </a:br>
            <a:r>
              <a:rPr lang="pt-BR" i="1" dirty="0" smtClean="0"/>
              <a:t>Que gosto não terá a esposa amante, </a:t>
            </a:r>
            <a:br>
              <a:rPr lang="pt-BR" i="1" dirty="0" smtClean="0"/>
            </a:br>
            <a:r>
              <a:rPr lang="pt-BR" i="1" dirty="0" smtClean="0"/>
              <a:t>Quando der ao filhinho o peito brando, </a:t>
            </a:r>
            <a:br>
              <a:rPr lang="pt-BR" i="1" dirty="0" smtClean="0"/>
            </a:br>
            <a:r>
              <a:rPr lang="pt-BR" i="1" dirty="0" smtClean="0"/>
              <a:t>E refletir então no seu semblante!</a:t>
            </a:r>
            <a:br>
              <a:rPr lang="pt-BR" i="1" dirty="0" smtClean="0"/>
            </a:br>
            <a:r>
              <a:rPr lang="pt-BR" i="1" dirty="0" smtClean="0"/>
              <a:t>Quando, Marília, quando </a:t>
            </a:r>
            <a:br>
              <a:rPr lang="pt-BR" i="1" dirty="0" smtClean="0"/>
            </a:br>
            <a:r>
              <a:rPr lang="pt-BR" i="1" dirty="0" smtClean="0"/>
              <a:t>Disser consigo: “É esta</a:t>
            </a:r>
            <a:br>
              <a:rPr lang="pt-BR" i="1" dirty="0" smtClean="0"/>
            </a:br>
            <a:r>
              <a:rPr lang="pt-BR" i="1" dirty="0" smtClean="0"/>
              <a:t>“De teu querido pai a mesma barba,</a:t>
            </a:r>
            <a:br>
              <a:rPr lang="pt-BR" i="1" dirty="0" smtClean="0"/>
            </a:br>
            <a:r>
              <a:rPr lang="pt-BR" i="1" dirty="0" smtClean="0"/>
              <a:t>“A mesma boca, e testa.”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7829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TRECHO DE “CARTAS CHILENAS”</a:t>
            </a:r>
          </a:p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Ah! pobre Chile, que desgraça esperas!</a:t>
            </a:r>
            <a:b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Quanto melhor te fora se sentisses</a:t>
            </a:r>
            <a:b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pragas, que no Egito se choraram,</a:t>
            </a:r>
            <a:b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que veres que sobe ao teu governo</a:t>
            </a:r>
            <a:b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Carrancudo casquilho, a quem rodeiam</a:t>
            </a:r>
            <a:b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 néscios, os marotos e os peraltas!</a:t>
            </a:r>
            <a:b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Seguido, pois, dos grandes entra o chefe</a:t>
            </a:r>
            <a:b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nosso Santiago junto à noite.</a:t>
            </a:r>
            <a:b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casa me recolho e cheio destas</a:t>
            </a:r>
            <a:b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Tristíssimas imagens, no discurso,</a:t>
            </a:r>
            <a:b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 coisas feias, sem querer, revolvo.</a:t>
            </a:r>
            <a:b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 ver se a dor divirto, vou sentar-me</a:t>
            </a:r>
            <a:b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janela da sala e ao ar levanto</a:t>
            </a:r>
            <a:b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 olhos já molhados. Céus, que vejo!</a:t>
            </a:r>
            <a:b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Não vejo estrelas que, serenas, brilhem,</a:t>
            </a:r>
            <a:b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 vejo a lua que prateia os mares:</a:t>
            </a:r>
            <a:b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Vejo um grande cometa, a quem os doutos</a:t>
            </a:r>
            <a:b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Caudato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apelidaram. Este cobre</a:t>
            </a:r>
            <a:b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terra toda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 disforme rabo.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5244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PRODUÇÃO ÉPICA</a:t>
            </a:r>
            <a:br>
              <a:rPr lang="pt-BR" b="1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dirty="0" smtClean="0"/>
              <a:t>Basílio da Gama: O </a:t>
            </a:r>
            <a:r>
              <a:rPr lang="pt-BR" dirty="0" err="1" smtClean="0"/>
              <a:t>Uraguai</a:t>
            </a:r>
            <a:r>
              <a:rPr lang="pt-BR" dirty="0" smtClean="0"/>
              <a:t> (Guerra </a:t>
            </a:r>
            <a:r>
              <a:rPr lang="pt-BR" dirty="0" err="1" smtClean="0"/>
              <a:t>Guaranitica</a:t>
            </a:r>
            <a:r>
              <a:rPr lang="pt-BR" dirty="0" smtClean="0"/>
              <a:t>)</a:t>
            </a:r>
          </a:p>
          <a:p>
            <a:pPr lvl="1"/>
            <a:r>
              <a:rPr lang="pt-BR" dirty="0" smtClean="0"/>
              <a:t>Frei Santa Rita Durão: Caramuru (Verídico. Naufrágio de Diogo Alvares.)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4486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Santa </a:t>
            </a:r>
            <a:r>
              <a:rPr lang="pt-BR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rita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durão - Produção épica 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Caramuru, a mais importante obra de José de Santa Rita Durão, é um poema épico cujo tema é o Descobrimento da Bahia. O poema foi escrito em 1781, e é uma das obras que mais se destaca no Arcadismo brasileiro. A obra retrata vários fatos históricos marcantes do Brasil e remonta ao tempo em que os primeiros europeus chegaram ao Brasil e travaram contato com os nativos.</a:t>
            </a:r>
          </a:p>
          <a:p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5825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marL="3657600" lvl="8" indent="0">
              <a:buNone/>
            </a:pPr>
            <a:r>
              <a:rPr lang="pt-BR" dirty="0">
                <a:sym typeface="Wingdings" panose="05000000000000000000" pitchFamily="2" charset="2"/>
              </a:rPr>
              <a:t> </a:t>
            </a:r>
            <a:r>
              <a:rPr lang="pt-BR" dirty="0" smtClean="0">
                <a:sym typeface="Wingdings" panose="05000000000000000000" pitchFamily="2" charset="2"/>
              </a:rPr>
              <a:t>   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5671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Iluminismo </a:t>
            </a:r>
            <a:b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Surgiu na </a:t>
            </a:r>
            <a:r>
              <a:rPr lang="pt-B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frança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 século XVII;</a:t>
            </a:r>
          </a:p>
          <a:p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Defendia o domínio da razão sobre a visão teocêntrica que dominava a Europa desde a Idade Média;</a:t>
            </a:r>
          </a:p>
          <a:p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Tinha propósito de iluminar as trevas em que se encontrava a sociedade ;</a:t>
            </a:r>
          </a:p>
          <a:p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Pensamento racional deveria substituir as crenças religiosas e o misticismo, que segundo os pensadores, </a:t>
            </a:r>
            <a:r>
              <a:rPr lang="pt-B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bloqueavam a evolução do homem;</a:t>
            </a:r>
          </a:p>
          <a:p>
            <a:endParaRPr lang="pt-BR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razão era usada para combater a religião e a liberdade para combater a aristocracia.;</a:t>
            </a:r>
          </a:p>
          <a:p>
            <a:endParaRPr lang="pt-BR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 iluministas defendiam a criação de escolas laicas e a liberdade religiosa;</a:t>
            </a:r>
          </a:p>
          <a:p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Antropocentrismo ;</a:t>
            </a:r>
          </a:p>
          <a:p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Filosofia burguesa 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876691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12776"/>
            <a:ext cx="9144001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ARCADISMO OU NEOCLASSICISMO 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“Arcádia era uma província da antiga Grécia que com o tempo se converteu no nome de um país imaginário criado e descrito por diversos poetas e artistas . Neste lugar imaginado reina a 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felicidade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simplicidade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a 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paz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em um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ambiente idílico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habitado por uma população de pastores que vivem em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comunhão com a natureza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Retoma</a:t>
            </a:r>
            <a:r>
              <a:rPr lang="pt-B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dos modelos artísticos da Antiguidade Clássica grega e romana. </a:t>
            </a:r>
          </a:p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Fuga da cidade para levar uma vida equilibrada</a:t>
            </a:r>
          </a:p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valorização da vida bucólica e dos elementos da natureza</a:t>
            </a:r>
          </a:p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Escreviam sobre as belezas do campo, a tranquilidade proporcionada pela natureza e a contemplação da vida simples. Portanto,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desprezam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vida nos grandes centros urbanos e toda a vida agitada e problemas que as pessoas levavam nestes locais.</a:t>
            </a:r>
          </a:p>
          <a:p>
            <a:pPr marL="0" indent="0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588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CARACTERÍSTICAS DO ARCADISMO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Simplicidade.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Imitação da natureza (descrição de ambientes e da natureza).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Imitação dos clássicos (presença da mitologia grega).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Ausência do eu.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Amor galante (idealização da mulher e do amor).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Bucolismo e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pastoralismo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Linguagem simples e objetiva.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Racionalismo (valorização da verdade).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Busca pelo equilíbrio.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Exaltação da simplicidade e da vida feliz no campo.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Ideais iluministas.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Uso de pseudônimo pastoris (pastores latinos e gregos)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344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ARTES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Artes Aproximação com a Antiguidade; 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Caráter ilustrativo; 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Formalismo e linearidade; 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representação das figuras é de maneira estática, escultural, poses; Ideal Árcade, simplicidade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362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Contrariando a tendência do século XVII, de grande ostentação e palácios e igrejas imponentes, o </a:t>
            </a:r>
            <a:r>
              <a:rPr lang="pt-BR" dirty="0" err="1" smtClean="0"/>
              <a:t>seculo</a:t>
            </a:r>
            <a:r>
              <a:rPr lang="pt-BR" dirty="0" smtClean="0"/>
              <a:t> XVIII valoriza os grandes jardins e casas mais simples.  </a:t>
            </a:r>
          </a:p>
          <a:p>
            <a:r>
              <a:rPr lang="pt-BR" dirty="0" smtClean="0"/>
              <a:t>A razão sobrepõe o irracionalismo barroco; Razão: sinônimo de verdade; </a:t>
            </a:r>
          </a:p>
          <a:p>
            <a:r>
              <a:rPr lang="pt-BR" dirty="0" smtClean="0"/>
              <a:t>Tendências à simplificação da Arte; Imitação dos Clássicos; Aproximação com da natureza.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144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Andrea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Appiani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Rose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Beauharnais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(Josephine Rose Bonaparte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1797)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323" y="1600200"/>
            <a:ext cx="342735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0636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ct val="20000"/>
              </a:spcBef>
            </a:pPr>
            <a:r>
              <a:rPr lang="pt-BR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 Balanço - Nicolas </a:t>
            </a:r>
            <a:r>
              <a:rPr lang="pt-BR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Lancret</a:t>
            </a:r>
            <a:r>
              <a:rPr lang="pt-BR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década de 1730</a:t>
            </a:r>
            <a:endParaRPr lang="pt-BR" sz="20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Espaço Reservado para Imagem 8" descr="Nicolas_lancr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04" r="104"/>
          <a:stretch>
            <a:fillRect/>
          </a:stretch>
        </p:blipFill>
        <p:spPr>
          <a:xfrm>
            <a:off x="1554681" y="1600200"/>
            <a:ext cx="6034637" cy="4525963"/>
          </a:xfrm>
        </p:spPr>
      </p:pic>
    </p:spTree>
    <p:extLst>
      <p:ext uri="{BB962C8B-B14F-4D97-AF65-F5344CB8AC3E}">
        <p14:creationId xmlns:p14="http://schemas.microsoft.com/office/powerpoint/2010/main" val="27116899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</TotalTime>
  <Words>1254</Words>
  <Application>Microsoft Office PowerPoint</Application>
  <PresentationFormat>Apresentação na tela (4:3)</PresentationFormat>
  <Paragraphs>177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7" baseType="lpstr">
      <vt:lpstr>Tema do Office</vt:lpstr>
      <vt:lpstr>ARCADISMO  (OU NEOCLASSICISMO)</vt:lpstr>
      <vt:lpstr>Contexto Histórico (sec XVIII)</vt:lpstr>
      <vt:lpstr>Iluminismo  </vt:lpstr>
      <vt:lpstr>ARCADISMO OU NEOCLASSICISMO </vt:lpstr>
      <vt:lpstr>CARACTERÍSTICAS DO ARCADISMO</vt:lpstr>
      <vt:lpstr>ARTES</vt:lpstr>
      <vt:lpstr>Apresentação do PowerPoint</vt:lpstr>
      <vt:lpstr>Andrea Appiani, Rose Beauharnais (Josephine Rose Bonaparte from 1797)</vt:lpstr>
      <vt:lpstr>O Balanço - Nicolas Lancret, década de 1730</vt:lpstr>
      <vt:lpstr>Vênus induz Helena a se apaixonar por Paris,  de Angelica Kauffman, 1790. </vt:lpstr>
      <vt:lpstr>Uso de termos em Latim inspirados no poeta latino Horácio</vt:lpstr>
      <vt:lpstr>Arcadismo em Portugal</vt:lpstr>
      <vt:lpstr>Principais Autores</vt:lpstr>
      <vt:lpstr>Camões, grande Camões, quão semelhante</vt:lpstr>
      <vt:lpstr>SONETO DITADO NA AGONIA</vt:lpstr>
      <vt:lpstr>Arcadismo no Brasil - 1768</vt:lpstr>
      <vt:lpstr>Inconfidência Mineira</vt:lpstr>
      <vt:lpstr>Cláudio Manuel da Costa (1729-1789)</vt:lpstr>
      <vt:lpstr>Trecho do poema Vila Rica, Canto VII </vt:lpstr>
      <vt:lpstr>Sonetos X</vt:lpstr>
      <vt:lpstr>Tomás Antônio Gonzaga (Porto, 1744 - Moçambique, 1810)</vt:lpstr>
      <vt:lpstr>Apresentação do PowerPoint</vt:lpstr>
      <vt:lpstr>Apresentação do PowerPoint</vt:lpstr>
      <vt:lpstr>PRODUÇÃO ÉPICA </vt:lpstr>
      <vt:lpstr>Santa rita durão - Produção épica 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Carolina</dc:creator>
  <cp:lastModifiedBy>Ana Carolina</cp:lastModifiedBy>
  <cp:revision>31</cp:revision>
  <dcterms:created xsi:type="dcterms:W3CDTF">2016-09-20T17:13:50Z</dcterms:created>
  <dcterms:modified xsi:type="dcterms:W3CDTF">2016-09-21T10:30:58Z</dcterms:modified>
</cp:coreProperties>
</file>