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07/11/2016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Primeira Guerra Mundial</a:t>
            </a:r>
            <a:endParaRPr lang="pt-BR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 descr="14956642_1094696983981048_567206120838560521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143116"/>
            <a:ext cx="6756069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3214710"/>
          </a:xfrm>
        </p:spPr>
        <p:txBody>
          <a:bodyPr/>
          <a:lstStyle/>
          <a:p>
            <a:r>
              <a:rPr lang="pt-BR" b="1" dirty="0" smtClean="0">
                <a:solidFill>
                  <a:schemeClr val="accent1"/>
                </a:solidFill>
              </a:rPr>
              <a:t>Projetos:</a:t>
            </a:r>
            <a:r>
              <a:rPr lang="pt-BR" b="1" dirty="0" smtClean="0"/>
              <a:t> </a:t>
            </a:r>
            <a:r>
              <a:rPr lang="pt-BR" dirty="0" smtClean="0"/>
              <a:t>Grande Sérvia, o revanchismo francês, o pan - </a:t>
            </a:r>
            <a:r>
              <a:rPr lang="pt-BR" dirty="0" err="1" smtClean="0"/>
              <a:t>eslavismo</a:t>
            </a:r>
            <a:r>
              <a:rPr lang="pt-BR" dirty="0" smtClean="0"/>
              <a:t> na Rússia e o </a:t>
            </a:r>
            <a:r>
              <a:rPr lang="pt-BR" dirty="0" err="1" smtClean="0"/>
              <a:t>pangermanismo</a:t>
            </a:r>
            <a:r>
              <a:rPr lang="pt-BR" dirty="0" smtClean="0"/>
              <a:t> na </a:t>
            </a:r>
            <a:r>
              <a:rPr lang="pt-BR" dirty="0" err="1" smtClean="0"/>
              <a:t>Alenha</a:t>
            </a:r>
            <a:r>
              <a:rPr lang="pt-BR" dirty="0" smtClean="0"/>
              <a:t>;</a:t>
            </a:r>
          </a:p>
          <a:p>
            <a:r>
              <a:rPr lang="pt-BR" b="1" dirty="0" smtClean="0">
                <a:solidFill>
                  <a:schemeClr val="accent2"/>
                </a:solidFill>
              </a:rPr>
              <a:t>Grande Sérvia</a:t>
            </a:r>
            <a:r>
              <a:rPr lang="pt-BR" dirty="0" smtClean="0"/>
              <a:t>;</a:t>
            </a:r>
          </a:p>
          <a:p>
            <a:r>
              <a:rPr lang="pt-BR" b="1" dirty="0" smtClean="0"/>
              <a:t>1908: </a:t>
            </a:r>
            <a:r>
              <a:rPr lang="pt-BR" dirty="0" smtClean="0"/>
              <a:t>a anexação da Bósnia pela Áustria provocou o rancor do nacionalismo sérvio;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214282" y="3929066"/>
            <a:ext cx="8715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“ As massas alemãs, francesas e inglesas, ao marchar para a guerra em 1914, o fizeram não como guerreiros e aventureiros, mas como cidadãos e civis. É este mesmo fato que, para governos que operam em sociedades democráticas, demonstra a necessidade do patriotismo e igualmente a sua força. Apenas o sentimento de que a causa do Estado era genuinamente a sua poderia mobilizar com eficácia as massas: e em 1914 os ingleses, franceses e alemães sentiam isso.”</a:t>
            </a:r>
          </a:p>
          <a:p>
            <a:pPr algn="r"/>
            <a:r>
              <a:rPr lang="pt-BR" sz="2000" dirty="0" smtClean="0"/>
              <a:t>Eric J. </a:t>
            </a:r>
            <a:r>
              <a:rPr lang="pt-BR" sz="2000" dirty="0" err="1" smtClean="0"/>
              <a:t>Hobsbawm</a:t>
            </a:r>
            <a:r>
              <a:rPr lang="pt-BR" sz="2000" dirty="0" smtClean="0"/>
              <a:t>. A era dos impérios. </a:t>
            </a:r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142844" y="3857628"/>
            <a:ext cx="8786874" cy="235745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178595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b="1" dirty="0" smtClean="0">
                <a:solidFill>
                  <a:schemeClr val="accent3"/>
                </a:solidFill>
              </a:rPr>
              <a:t>Revanchismo francês</a:t>
            </a:r>
            <a:r>
              <a:rPr lang="pt-BR" b="1" dirty="0" smtClean="0"/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>
                <a:solidFill>
                  <a:schemeClr val="accent4"/>
                </a:solidFill>
              </a:rPr>
              <a:t>Pan – </a:t>
            </a:r>
            <a:r>
              <a:rPr lang="pt-BR" b="1" dirty="0" err="1" smtClean="0">
                <a:solidFill>
                  <a:schemeClr val="accent4"/>
                </a:solidFill>
              </a:rPr>
              <a:t>eslavismo</a:t>
            </a:r>
            <a:r>
              <a:rPr lang="pt-BR" b="1" dirty="0" smtClean="0"/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err="1" smtClean="0">
                <a:solidFill>
                  <a:schemeClr val="accent5"/>
                </a:solidFill>
              </a:rPr>
              <a:t>Pangermanismo</a:t>
            </a:r>
            <a:r>
              <a:rPr lang="pt-BR" b="1" dirty="0" smtClean="0"/>
              <a:t>.</a:t>
            </a:r>
            <a:endParaRPr lang="pt-BR" b="1" dirty="0"/>
          </a:p>
        </p:txBody>
      </p:sp>
      <p:pic>
        <p:nvPicPr>
          <p:cNvPr id="4" name="Imagem 3" descr="eugene_delacroix_-_la_libertc3a9_guidant_le_peuple-1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285728"/>
            <a:ext cx="3286148" cy="26012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 descr="em_sarajevo_atentados_em_serie_1__2012-06-040502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3286124"/>
            <a:ext cx="4245531" cy="3020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m 5" descr="a05fig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2357430"/>
            <a:ext cx="2561132" cy="4243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Quatro anos de destruição</a:t>
            </a:r>
            <a:endParaRPr lang="pt-BR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311468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O </a:t>
            </a:r>
            <a:r>
              <a:rPr lang="pt-BR" b="1" dirty="0" smtClean="0">
                <a:solidFill>
                  <a:schemeClr val="tx2"/>
                </a:solidFill>
              </a:rPr>
              <a:t>“Atentado de Sarajevo” </a:t>
            </a:r>
            <a:r>
              <a:rPr lang="pt-BR" dirty="0" smtClean="0"/>
              <a:t>aumentou a tensão entre os dois blocos de países;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Conflito durou 4 anos;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O que se apresentava como uma guerra de movimentos ampliou-se e acabou substituída por uma guerra de trincheiras.</a:t>
            </a:r>
            <a:endParaRPr lang="pt-BR" dirty="0"/>
          </a:p>
        </p:txBody>
      </p:sp>
      <p:pic>
        <p:nvPicPr>
          <p:cNvPr id="5" name="Imagem 4" descr="tumblr_muy790pe9i1qdlh1io1_25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4286256"/>
            <a:ext cx="2381250" cy="2333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214290"/>
            <a:ext cx="8229600" cy="264320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dirty="0" smtClean="0"/>
              <a:t>Sistema de alianças: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/>
              <a:t>1914 ~ 1916: </a:t>
            </a:r>
            <a:r>
              <a:rPr lang="pt-BR" dirty="0" smtClean="0"/>
              <a:t>Alemanha, Áustria, Rússia, França e Grã – Bretanha envolveram no confronto suas colônias;</a:t>
            </a:r>
          </a:p>
          <a:p>
            <a:pPr lvl="1">
              <a:buFont typeface="Wingdings" pitchFamily="2" charset="2"/>
              <a:buChar char="v"/>
            </a:pPr>
            <a:r>
              <a:rPr lang="pt-BR" b="1" dirty="0" smtClean="0"/>
              <a:t>1915: </a:t>
            </a:r>
            <a:r>
              <a:rPr lang="pt-BR" dirty="0" smtClean="0"/>
              <a:t>Itália entra para a </a:t>
            </a:r>
            <a:r>
              <a:rPr lang="pt-BR" dirty="0" err="1" smtClean="0"/>
              <a:t>Entente</a:t>
            </a:r>
            <a:r>
              <a:rPr lang="pt-BR" dirty="0" smtClean="0"/>
              <a:t>.</a:t>
            </a:r>
            <a:endParaRPr lang="pt-BR" b="1" dirty="0"/>
          </a:p>
        </p:txBody>
      </p:sp>
      <p:pic>
        <p:nvPicPr>
          <p:cNvPr id="4" name="Imagem 3" descr="xeroq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2786058"/>
            <a:ext cx="5257800" cy="1438275"/>
          </a:xfrm>
          <a:prstGeom prst="rect">
            <a:avLst/>
          </a:prstGeom>
        </p:spPr>
      </p:pic>
      <p:pic>
        <p:nvPicPr>
          <p:cNvPr id="5" name="Imagem 4" descr="14900408_1088595807924499_251828006133982444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4357694"/>
            <a:ext cx="3533768" cy="2375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264320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1917: </a:t>
            </a:r>
            <a:r>
              <a:rPr lang="pt-BR" dirty="0" smtClean="0"/>
              <a:t>foi a vez de o continente americano ser envolvido com a entrada dos EUA na </a:t>
            </a:r>
            <a:r>
              <a:rPr lang="pt-BR" dirty="0" err="1" smtClean="0"/>
              <a:t>Entente</a:t>
            </a:r>
            <a:r>
              <a:rPr lang="pt-BR" dirty="0"/>
              <a:t>;</a:t>
            </a:r>
            <a:r>
              <a:rPr lang="pt-BR" dirty="0" smtClean="0"/>
              <a:t> (saída da Rússia)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Alemanha e Áustria – Hungria julgavam-se perto do triunfo. </a:t>
            </a:r>
            <a:endParaRPr lang="pt-BR" dirty="0"/>
          </a:p>
        </p:txBody>
      </p:sp>
      <p:pic>
        <p:nvPicPr>
          <p:cNvPr id="4" name="Imagem 3" descr="hq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3214686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57167"/>
            <a:ext cx="8229600" cy="2071702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t-BR" dirty="0" smtClean="0"/>
              <a:t>O colapso russo permitiu que os alemães deslocassem tropas para a frente ocidental;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Contra – ofensiva aliada, com apoio norte – americano.</a:t>
            </a:r>
            <a:endParaRPr lang="pt-BR" dirty="0"/>
          </a:p>
        </p:txBody>
      </p:sp>
      <p:pic>
        <p:nvPicPr>
          <p:cNvPr id="4" name="Imagem 3" descr="Alemães preparando decoração de natal em uma trincheira na França - Natal de 1914 - historiasylvio.blogspot.com.b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2643182"/>
            <a:ext cx="5727634" cy="3790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paz de Versalhes</a:t>
            </a:r>
            <a:endParaRPr lang="pt-BR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8737"/>
            <a:ext cx="8229600" cy="4357718"/>
          </a:xfrm>
        </p:spPr>
        <p:txBody>
          <a:bodyPr>
            <a:normAutofit fontScale="85000" lnSpcReduction="20000"/>
          </a:bodyPr>
          <a:lstStyle/>
          <a:p>
            <a:r>
              <a:rPr lang="pt-BR" b="1" dirty="0" smtClean="0"/>
              <a:t>1918: </a:t>
            </a:r>
            <a:r>
              <a:rPr lang="pt-BR" dirty="0" smtClean="0"/>
              <a:t>o presidente dos Estados Unidos, </a:t>
            </a:r>
            <a:r>
              <a:rPr lang="pt-BR" dirty="0" err="1" smtClean="0"/>
              <a:t>Woodrow</a:t>
            </a:r>
            <a:r>
              <a:rPr lang="pt-BR" dirty="0" smtClean="0"/>
              <a:t> Wilson, apresentou ao Congresso Americano um plano de paz;</a:t>
            </a:r>
          </a:p>
          <a:p>
            <a:pPr lvl="1"/>
            <a:r>
              <a:rPr lang="pt-BR" dirty="0" smtClean="0"/>
              <a:t>Versalhes e os representantes;</a:t>
            </a:r>
          </a:p>
          <a:p>
            <a:r>
              <a:rPr lang="pt-BR" b="1" dirty="0" smtClean="0">
                <a:solidFill>
                  <a:schemeClr val="accent2"/>
                </a:solidFill>
              </a:rPr>
              <a:t>Tratado de Versalhes:</a:t>
            </a:r>
            <a:endParaRPr lang="pt-BR" dirty="0" smtClean="0">
              <a:solidFill>
                <a:schemeClr val="accent2"/>
              </a:solidFill>
            </a:endParaRPr>
          </a:p>
          <a:p>
            <a:pPr lvl="1"/>
            <a:r>
              <a:rPr lang="pt-BR" dirty="0" smtClean="0"/>
              <a:t>perda de territórios na Europa;</a:t>
            </a:r>
          </a:p>
          <a:p>
            <a:pPr lvl="1"/>
            <a:r>
              <a:rPr lang="pt-BR" dirty="0" smtClean="0"/>
              <a:t>As antigas colônias alemãs foram cedidas à Grã – Bretanha e a França;</a:t>
            </a:r>
          </a:p>
          <a:p>
            <a:pPr lvl="1"/>
            <a:r>
              <a:rPr lang="pt-BR" dirty="0" smtClean="0"/>
              <a:t>100 mil soldados sem força aérea;</a:t>
            </a:r>
          </a:p>
          <a:p>
            <a:pPr lvl="1"/>
            <a:r>
              <a:rPr lang="pt-BR" dirty="0" smtClean="0"/>
              <a:t>Navios mercantes, locomotivas, vagões e gado passariam a pertencer aos países da tríplice </a:t>
            </a:r>
            <a:r>
              <a:rPr lang="pt-BR" dirty="0" err="1" smtClean="0"/>
              <a:t>entente</a:t>
            </a:r>
            <a:r>
              <a:rPr lang="pt-BR" dirty="0" smtClean="0"/>
              <a:t>;</a:t>
            </a:r>
          </a:p>
          <a:p>
            <a:pPr lvl="1"/>
            <a:r>
              <a:rPr lang="pt-BR" dirty="0" smtClean="0"/>
              <a:t>Indenização.</a:t>
            </a:r>
            <a:endParaRPr lang="pt-BR" dirty="0"/>
          </a:p>
        </p:txBody>
      </p:sp>
      <p:pic>
        <p:nvPicPr>
          <p:cNvPr id="4" name="Imagem 3" descr="Europa antes de 19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1" y="214290"/>
            <a:ext cx="7776013" cy="6267467"/>
          </a:xfrm>
          <a:prstGeom prst="rect">
            <a:avLst/>
          </a:prstGeom>
        </p:spPr>
      </p:pic>
      <p:pic>
        <p:nvPicPr>
          <p:cNvPr id="5" name="Imagem 4" descr="Europa depois de 19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400224"/>
            <a:ext cx="7500990" cy="6005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4282" y="214290"/>
            <a:ext cx="8229600" cy="4286280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800" dirty="0" smtClean="0"/>
              <a:t>Embora o tratado fosse considerado humilhante e injusto, a Alemanha não teve alternativa senão concordar com os termos impostos;</a:t>
            </a:r>
          </a:p>
          <a:p>
            <a:pPr>
              <a:buFont typeface="Courier New" pitchFamily="49" charset="0"/>
              <a:buChar char="o"/>
            </a:pPr>
            <a:r>
              <a:rPr lang="pt-BR" sz="2800" b="1" dirty="0" smtClean="0">
                <a:solidFill>
                  <a:schemeClr val="accent3"/>
                </a:solidFill>
              </a:rPr>
              <a:t>Liga das Nações</a:t>
            </a:r>
            <a:r>
              <a:rPr lang="pt-BR" sz="2800" dirty="0" smtClean="0"/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sz="2800" b="1" dirty="0" smtClean="0"/>
              <a:t>1919: </a:t>
            </a:r>
            <a:r>
              <a:rPr lang="pt-BR" sz="2800" dirty="0" smtClean="0"/>
              <a:t>O </a:t>
            </a:r>
            <a:r>
              <a:rPr lang="pt-BR" sz="2800" b="1" dirty="0" smtClean="0">
                <a:solidFill>
                  <a:schemeClr val="accent4"/>
                </a:solidFill>
              </a:rPr>
              <a:t>Tratado de Saint – </a:t>
            </a:r>
            <a:r>
              <a:rPr lang="pt-BR" sz="2800" b="1" dirty="0" err="1" smtClean="0">
                <a:solidFill>
                  <a:schemeClr val="accent4"/>
                </a:solidFill>
              </a:rPr>
              <a:t>Germain</a:t>
            </a:r>
            <a:r>
              <a:rPr lang="pt-BR" sz="2800" b="1" dirty="0" smtClean="0">
                <a:solidFill>
                  <a:schemeClr val="accent4"/>
                </a:solidFill>
              </a:rPr>
              <a:t> </a:t>
            </a:r>
            <a:r>
              <a:rPr lang="pt-BR" sz="2800" dirty="0" smtClean="0">
                <a:solidFill>
                  <a:schemeClr val="accent4"/>
                </a:solidFill>
              </a:rPr>
              <a:t> </a:t>
            </a:r>
            <a:r>
              <a:rPr lang="pt-BR" sz="2800" dirty="0" smtClean="0"/>
              <a:t>desmembrou o império Austro – Húngaro e retirou da Áustria sua saída para o mar.</a:t>
            </a:r>
            <a:endParaRPr lang="pt-BR" sz="2800" b="1" dirty="0"/>
          </a:p>
        </p:txBody>
      </p:sp>
      <p:pic>
        <p:nvPicPr>
          <p:cNvPr id="4" name="Imagem 3" descr="tumblr_nbgmfr8tri1qdlh1i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0" y="3214686"/>
            <a:ext cx="3781425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fim da era européia</a:t>
            </a:r>
            <a:endParaRPr lang="pt-BR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000108"/>
            <a:ext cx="8229600" cy="2686056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Ascensão dos EUA como maior potência econômica;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Em termos políticos, surgiu a descrença em relação ao modelo liberal, o que influenciou o aparecimento de regimes totalitários;</a:t>
            </a:r>
            <a:endParaRPr lang="pt-BR" dirty="0"/>
          </a:p>
        </p:txBody>
      </p:sp>
      <p:pic>
        <p:nvPicPr>
          <p:cNvPr id="4" name="Imagem 3" descr="14907119_1085596314891115_8061258847671802219_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643314"/>
            <a:ext cx="4071934" cy="303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00043"/>
            <a:ext cx="8229600" cy="478634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smtClean="0"/>
              <a:t>+2000000 de mortos;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A guerra interrompeu uma revolução de valores, de aspirações e de comportamentos do século XIX;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Estimulou o desenvolvimento da ciência e tecnologia;</a:t>
            </a:r>
          </a:p>
          <a:p>
            <a:pPr lvl="1">
              <a:buFont typeface="Wingdings" pitchFamily="2" charset="2"/>
              <a:buChar char="q"/>
            </a:pPr>
            <a:r>
              <a:rPr lang="pt-BR" dirty="0" smtClean="0"/>
              <a:t>Os combatentes usaram, pela primeira vez, aviões e tanques de guerra.</a:t>
            </a:r>
          </a:p>
          <a:p>
            <a:pPr>
              <a:buFont typeface="Wingdings" pitchFamily="2" charset="2"/>
              <a:buChar char="q"/>
            </a:pPr>
            <a:r>
              <a:rPr lang="pt-BR" dirty="0" smtClean="0"/>
              <a:t>Marie Curie e a radiologia.</a:t>
            </a:r>
            <a:endParaRPr lang="pt-BR" dirty="0"/>
          </a:p>
        </p:txBody>
      </p:sp>
      <p:pic>
        <p:nvPicPr>
          <p:cNvPr id="4" name="Imagem 3" descr="marie-curie_ton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57166"/>
            <a:ext cx="7800998" cy="5867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60007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t-BR" dirty="0" smtClean="0"/>
              <a:t>“Felizes décadas as entre </a:t>
            </a:r>
            <a:r>
              <a:rPr lang="pt-BR" b="1" dirty="0" smtClean="0"/>
              <a:t>1870 e 1914</a:t>
            </a:r>
            <a:r>
              <a:rPr lang="pt-BR" dirty="0" smtClean="0"/>
              <a:t>: a </a:t>
            </a:r>
            <a:r>
              <a:rPr lang="pt-BR" b="1" dirty="0" smtClean="0"/>
              <a:t>Bela época</a:t>
            </a:r>
            <a:r>
              <a:rPr lang="pt-BR" dirty="0" smtClean="0"/>
              <a:t>! Período histórico que, num primeiro momento, desperta na consciência de todos nós a imagem de um mundo marcado pela estabilidade, paz e </a:t>
            </a:r>
            <a:r>
              <a:rPr lang="pt-BR" b="1" dirty="0" smtClean="0"/>
              <a:t>valores seguros</a:t>
            </a:r>
            <a:r>
              <a:rPr lang="pt-BR" dirty="0" smtClean="0"/>
              <a:t>. Na realidade, esta sociedade </a:t>
            </a:r>
            <a:r>
              <a:rPr lang="pt-BR" dirty="0" err="1" smtClean="0"/>
              <a:t>padisíaca</a:t>
            </a:r>
            <a:r>
              <a:rPr lang="pt-BR" dirty="0" smtClean="0"/>
              <a:t> existiu, mas somente para os estratos superiores das classes privilegiadas. A </a:t>
            </a:r>
            <a:r>
              <a:rPr lang="pt-BR" b="1" dirty="0" smtClean="0"/>
              <a:t>grande burguesia</a:t>
            </a:r>
            <a:r>
              <a:rPr lang="pt-BR" dirty="0" smtClean="0"/>
              <a:t>, sem dúvida, tinha razões de sobra para o seu otimismo: </a:t>
            </a:r>
            <a:r>
              <a:rPr lang="pt-BR" b="1" dirty="0" smtClean="0"/>
              <a:t>as revoluções científica e tecnológica</a:t>
            </a:r>
            <a:r>
              <a:rPr lang="pt-BR" dirty="0" smtClean="0"/>
              <a:t>, extremamente aceleradas ao longo do século XX, haviam aberto perspectivas de </a:t>
            </a:r>
            <a:r>
              <a:rPr lang="pt-BR" b="1" dirty="0" smtClean="0"/>
              <a:t>fortuna</a:t>
            </a:r>
            <a:r>
              <a:rPr lang="pt-BR" dirty="0" smtClean="0"/>
              <a:t> e poder até pouco antes nem sequer imagináveis. O mundo, aos olhos das elites dominantes, parecia pronto e acabado, e a história quase realizada, faltando apenas levar os “miraculosos” produtos da civilização ocidental aos </a:t>
            </a:r>
            <a:r>
              <a:rPr lang="pt-BR" b="1" dirty="0" smtClean="0"/>
              <a:t>pobres e retardados povos do continente periféricos</a:t>
            </a:r>
            <a:r>
              <a:rPr lang="pt-BR" dirty="0" smtClean="0"/>
              <a:t>. [...].</a:t>
            </a:r>
          </a:p>
          <a:p>
            <a:pPr>
              <a:buNone/>
            </a:pPr>
            <a:r>
              <a:rPr lang="pt-BR" b="1" dirty="0" smtClean="0"/>
              <a:t>Esta sociedade feliz terminaria de forma explosiva nas sangrentas trincheiras da Grande Guerra de 1914. [...]”</a:t>
            </a:r>
          </a:p>
          <a:p>
            <a:pPr algn="ctr">
              <a:buNone/>
            </a:pPr>
            <a:r>
              <a:rPr lang="pt-BR" i="1" dirty="0" smtClean="0"/>
              <a:t>Luiz Cesar B. Rodrigues. Primeira Guerra Mundial.</a:t>
            </a:r>
            <a:endParaRPr lang="pt-BR" i="1" dirty="0"/>
          </a:p>
        </p:txBody>
      </p:sp>
      <p:sp>
        <p:nvSpPr>
          <p:cNvPr id="4" name="Retângulo 3"/>
          <p:cNvSpPr/>
          <p:nvPr/>
        </p:nvSpPr>
        <p:spPr>
          <a:xfrm>
            <a:off x="285720" y="285728"/>
            <a:ext cx="8429684" cy="60722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6"/>
                </a:solidFill>
              </a:rPr>
              <a:t>Bons estudos ♥</a:t>
            </a:r>
            <a:endParaRPr lang="pt-BR" b="1" dirty="0">
              <a:solidFill>
                <a:schemeClr val="accent6"/>
              </a:solidFill>
            </a:endParaRPr>
          </a:p>
        </p:txBody>
      </p:sp>
      <p:pic>
        <p:nvPicPr>
          <p:cNvPr id="5" name="Imagem 4" descr="giph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2000240"/>
            <a:ext cx="3511017" cy="3024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00043"/>
            <a:ext cx="8229600" cy="3357586"/>
          </a:xfrm>
        </p:spPr>
        <p:txBody>
          <a:bodyPr/>
          <a:lstStyle/>
          <a:p>
            <a:r>
              <a:rPr lang="pt-BR" dirty="0" smtClean="0"/>
              <a:t>A </a:t>
            </a:r>
            <a:r>
              <a:rPr lang="pt-BR" dirty="0" err="1" smtClean="0"/>
              <a:t>Belle</a:t>
            </a:r>
            <a:r>
              <a:rPr lang="pt-BR" dirty="0" smtClean="0"/>
              <a:t> </a:t>
            </a:r>
            <a:r>
              <a:rPr lang="pt-BR" dirty="0" err="1" smtClean="0"/>
              <a:t>Époque</a:t>
            </a:r>
            <a:r>
              <a:rPr lang="pt-BR" dirty="0" smtClean="0"/>
              <a:t> é uma expressão que designa o clima intelectual e artístico;</a:t>
            </a:r>
          </a:p>
          <a:p>
            <a:r>
              <a:rPr lang="pt-BR" dirty="0" smtClean="0"/>
              <a:t>Transformações no pensamento e na cultura;</a:t>
            </a:r>
          </a:p>
          <a:p>
            <a:pPr lvl="1"/>
            <a:r>
              <a:rPr lang="pt-BR" dirty="0" smtClean="0"/>
              <a:t>Paris era o centro da modernidade e da cultura boêmia.</a:t>
            </a:r>
          </a:p>
          <a:p>
            <a:r>
              <a:rPr lang="pt-BR" dirty="0" smtClean="0"/>
              <a:t>Militância (anarquistas e comunistas)</a:t>
            </a:r>
            <a:endParaRPr lang="pt-BR" dirty="0"/>
          </a:p>
        </p:txBody>
      </p:sp>
      <p:pic>
        <p:nvPicPr>
          <p:cNvPr id="6" name="Imagem 5" descr="14908410_1089815837802496_756543522001779738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84" y="3857628"/>
            <a:ext cx="45720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b="1" dirty="0" smtClean="0">
                <a:solidFill>
                  <a:schemeClr val="accent1"/>
                </a:solidFill>
              </a:rPr>
              <a:t>Os antecedentes da guerra</a:t>
            </a:r>
            <a:endParaRPr lang="pt-BR" sz="5400" b="1" dirty="0">
              <a:solidFill>
                <a:schemeClr val="accent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00568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b="1" dirty="0" smtClean="0"/>
              <a:t>1871 ~ 1914: </a:t>
            </a:r>
            <a:r>
              <a:rPr lang="pt-BR" dirty="0" smtClean="0"/>
              <a:t>não ocorrera nenhum conflito que envolvesse diretamente as potências européias;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>
                <a:solidFill>
                  <a:schemeClr val="accent2"/>
                </a:solidFill>
              </a:rPr>
              <a:t>Corrida armamentista</a:t>
            </a:r>
            <a:r>
              <a:rPr lang="pt-BR" dirty="0" smtClean="0">
                <a:solidFill>
                  <a:schemeClr val="accent2"/>
                </a:solidFill>
              </a:rPr>
              <a:t>;</a:t>
            </a:r>
          </a:p>
          <a:p>
            <a:pPr>
              <a:buFont typeface="Courier New" pitchFamily="49" charset="0"/>
              <a:buChar char="o"/>
            </a:pPr>
            <a:r>
              <a:rPr lang="pt-BR" dirty="0" smtClean="0"/>
              <a:t>A Alemanha e a Itália haviam se atrasado na corrida imperialista e controlavam territórios menos extensos e menos ricos;</a:t>
            </a:r>
          </a:p>
          <a:p>
            <a:pPr lvl="1">
              <a:buFont typeface="Courier New" pitchFamily="49" charset="0"/>
              <a:buChar char="o"/>
            </a:pPr>
            <a:r>
              <a:rPr lang="pt-BR" dirty="0" smtClean="0"/>
              <a:t>Acordos políticos - militares: </a:t>
            </a:r>
            <a:r>
              <a:rPr lang="pt-BR" b="1" dirty="0" smtClean="0">
                <a:solidFill>
                  <a:schemeClr val="accent3"/>
                </a:solidFill>
              </a:rPr>
              <a:t>política de alianças</a:t>
            </a:r>
            <a:r>
              <a:rPr lang="pt-BR" b="1" dirty="0" smtClean="0"/>
              <a:t>.</a:t>
            </a:r>
            <a:endParaRPr lang="pt-BR" dirty="0"/>
          </a:p>
        </p:txBody>
      </p:sp>
      <p:pic>
        <p:nvPicPr>
          <p:cNvPr id="4" name="Imagem 3" descr="a-corrida-armamentista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000108"/>
            <a:ext cx="6838160" cy="5133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364333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pt-BR" b="1" dirty="0" smtClean="0"/>
              <a:t>1882:</a:t>
            </a:r>
            <a:r>
              <a:rPr lang="pt-BR" dirty="0" smtClean="0"/>
              <a:t> formada </a:t>
            </a:r>
            <a:r>
              <a:rPr lang="pt-BR" dirty="0" smtClean="0">
                <a:solidFill>
                  <a:schemeClr val="accent4"/>
                </a:solidFill>
              </a:rPr>
              <a:t>a </a:t>
            </a:r>
            <a:r>
              <a:rPr lang="pt-BR" b="1" dirty="0" smtClean="0">
                <a:solidFill>
                  <a:schemeClr val="accent4"/>
                </a:solidFill>
              </a:rPr>
              <a:t>Tríplice Aliança</a:t>
            </a:r>
            <a:r>
              <a:rPr lang="pt-BR" dirty="0" smtClean="0"/>
              <a:t>. Envolvia as potências centrais e a Itália;</a:t>
            </a:r>
          </a:p>
          <a:p>
            <a:pPr lvl="1">
              <a:buFont typeface="Wingdings" pitchFamily="2" charset="2"/>
              <a:buChar char="§"/>
            </a:pPr>
            <a:r>
              <a:rPr lang="pt-BR" dirty="0" smtClean="0"/>
              <a:t>Aproximação com a Itália.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A </a:t>
            </a:r>
            <a:r>
              <a:rPr lang="pt-BR" b="1" dirty="0" smtClean="0">
                <a:solidFill>
                  <a:schemeClr val="accent5"/>
                </a:solidFill>
              </a:rPr>
              <a:t>Tríplice </a:t>
            </a:r>
            <a:r>
              <a:rPr lang="pt-BR" b="1" dirty="0" err="1" smtClean="0">
                <a:solidFill>
                  <a:schemeClr val="accent5"/>
                </a:solidFill>
              </a:rPr>
              <a:t>Entente</a:t>
            </a:r>
            <a:r>
              <a:rPr lang="pt-BR" dirty="0" smtClean="0"/>
              <a:t>, por sua vez, era formada pela Inglaterra, França e Rússia e foi constituída entre 1893 e 1907;</a:t>
            </a:r>
          </a:p>
          <a:p>
            <a:pPr lvl="1">
              <a:buFont typeface="Wingdings" pitchFamily="2" charset="2"/>
              <a:buChar char="§"/>
            </a:pPr>
            <a:r>
              <a:rPr lang="pt-BR" b="1" dirty="0" smtClean="0"/>
              <a:t>1870: </a:t>
            </a:r>
            <a:r>
              <a:rPr lang="pt-BR" dirty="0" smtClean="0"/>
              <a:t>Guerra Franco-Prussiana (</a:t>
            </a:r>
            <a:r>
              <a:rPr lang="pt-BR" dirty="0" err="1" smtClean="0"/>
              <a:t>Alsácia</a:t>
            </a:r>
            <a:r>
              <a:rPr lang="pt-BR" dirty="0" smtClean="0"/>
              <a:t> e Lorena).</a:t>
            </a:r>
            <a:endParaRPr lang="pt-BR" b="1" dirty="0"/>
          </a:p>
        </p:txBody>
      </p:sp>
      <p:pic>
        <p:nvPicPr>
          <p:cNvPr id="4" name="Imagem 3" descr="imagens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857628"/>
            <a:ext cx="4135422" cy="2787274"/>
          </a:xfrm>
          <a:prstGeom prst="rect">
            <a:avLst/>
          </a:prstGeom>
        </p:spPr>
      </p:pic>
      <p:pic>
        <p:nvPicPr>
          <p:cNvPr id="5" name="Imagem 4" descr="imagens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857628"/>
            <a:ext cx="2959079" cy="2893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214290"/>
            <a:ext cx="8229600" cy="164307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pt-BR" dirty="0" err="1" smtClean="0"/>
              <a:t>Áustro</a:t>
            </a:r>
            <a:r>
              <a:rPr lang="pt-BR" dirty="0" smtClean="0"/>
              <a:t> – </a:t>
            </a:r>
            <a:r>
              <a:rPr lang="pt-BR" dirty="0" err="1" smtClean="0"/>
              <a:t>Hungaro</a:t>
            </a:r>
            <a:r>
              <a:rPr lang="pt-BR" dirty="0" smtClean="0"/>
              <a:t>, Bósnia – </a:t>
            </a:r>
            <a:r>
              <a:rPr lang="pt-BR" dirty="0" err="1" smtClean="0"/>
              <a:t>Herzegovina</a:t>
            </a:r>
            <a:r>
              <a:rPr lang="pt-BR" dirty="0" smtClean="0"/>
              <a:t>, Sérvia, Montenegro, Macedônia, governo russo e a presença austríaca.</a:t>
            </a:r>
          </a:p>
          <a:p>
            <a:pPr>
              <a:buNone/>
            </a:pP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85720" y="1857364"/>
            <a:ext cx="850112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 smtClean="0"/>
              <a:t>“Passeávamos [eu e minha mãe] [...] pois eu queria mostrar-lhe algo na vitrina da livraria [...]. Então veio ao nosso encontro um grupo de oficiais franceses em seus uniformes vistosos. Alguns deles tinham dificuldade para caminhar, os outros se adaptavam aos passos daqueles; paramos para deixá-los passar vagarosamente. “Foram gravemente feridos”, disse minha mãe, “estão na Suíça para se restabelecerem. Foram trocados por alemães”. E já vinha do outro lado um grupo de alemães, também entre eles alguns usando muletas, e os outros retardando o passo por causa deles. Lembro-me, ainda, como o medo me paralisou. O que acontecerá agora? Eles se lançarão uns contra os outros? [...] Vimos seus rostos bem de perto, ao darem passagem uns aos outros. Nenhum rosto estava desfigurado pelo ódio ou pela raiva, como eu temia. Eles se olharam calma e amistosamente, como se nada estivesse acontecendo. Alguns se saudaram. Eles andavam muito mais devagar do que as outras pessoas, o que me pareceu uma eternidade. Um dos franceses ainda se virou, agitou sua muleta no ar e gritou para os alemães, que já haviam passado: “</a:t>
            </a:r>
            <a:r>
              <a:rPr lang="pt-BR" sz="1900" dirty="0" err="1" smtClean="0"/>
              <a:t>Salut</a:t>
            </a:r>
            <a:r>
              <a:rPr lang="pt-BR" sz="1900" dirty="0" smtClean="0"/>
              <a:t>!”. Um dos alemães, que o havia ouvido, imitou-o, também ele abanando uma muleta, e retribuiu a saudação em francês: “</a:t>
            </a:r>
            <a:r>
              <a:rPr lang="pt-BR" sz="1900" dirty="0" err="1" smtClean="0"/>
              <a:t>Salut</a:t>
            </a:r>
            <a:r>
              <a:rPr lang="pt-BR" sz="1900" dirty="0" smtClean="0"/>
              <a:t>!”.”</a:t>
            </a:r>
            <a:endParaRPr lang="pt-BR" sz="1900" dirty="0"/>
          </a:p>
        </p:txBody>
      </p:sp>
      <p:sp>
        <p:nvSpPr>
          <p:cNvPr id="5" name="Retângulo 4"/>
          <p:cNvSpPr/>
          <p:nvPr/>
        </p:nvSpPr>
        <p:spPr>
          <a:xfrm>
            <a:off x="214282" y="1857364"/>
            <a:ext cx="8572560" cy="478634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428605"/>
            <a:ext cx="8229600" cy="1214446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pt-BR" b="1" dirty="0" smtClean="0"/>
              <a:t>1904: </a:t>
            </a:r>
            <a:r>
              <a:rPr lang="pt-BR" dirty="0" smtClean="0"/>
              <a:t>Grã – Bretanha entra na Formação </a:t>
            </a:r>
            <a:r>
              <a:rPr lang="pt-BR" dirty="0" err="1" smtClean="0"/>
              <a:t>Entente</a:t>
            </a:r>
            <a:r>
              <a:rPr lang="pt-BR" dirty="0" smtClean="0"/>
              <a:t>. </a:t>
            </a:r>
            <a:endParaRPr lang="pt-BR" b="1" dirty="0"/>
          </a:p>
        </p:txBody>
      </p:sp>
      <p:pic>
        <p:nvPicPr>
          <p:cNvPr id="4" name="Imagem 3" descr="slide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1571612"/>
            <a:ext cx="6477045" cy="485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371477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A economia mundial deixara de ser um sistema que girava em torno da Grã – Bretanha;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Disputa pelos mercados consumidores;</a:t>
            </a:r>
          </a:p>
          <a:p>
            <a:pPr lvl="1">
              <a:buFont typeface="Wingdings" pitchFamily="2" charset="2"/>
              <a:buChar char="Ø"/>
            </a:pPr>
            <a:r>
              <a:rPr lang="pt-BR" dirty="0" smtClean="0"/>
              <a:t>A Alemanha havia incorporado tecnologias mais avançadas.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Força naval do império Alemão.</a:t>
            </a:r>
            <a:endParaRPr lang="pt-BR" dirty="0"/>
          </a:p>
        </p:txBody>
      </p:sp>
      <p:pic>
        <p:nvPicPr>
          <p:cNvPr id="4" name="Imagem 3" descr="346db94ba44440319cb9c37f07802b0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4071942"/>
            <a:ext cx="2428875" cy="242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62"/>
          </a:xfrm>
        </p:spPr>
        <p:txBody>
          <a:bodyPr>
            <a:noAutofit/>
          </a:bodyPr>
          <a:lstStyle/>
          <a:p>
            <a:r>
              <a:rPr lang="pt-BR" sz="4000" b="1" dirty="0" smtClean="0">
                <a:solidFill>
                  <a:schemeClr val="accent6"/>
                </a:solidFill>
              </a:rPr>
              <a:t>As doutrinas ufanistas e a guerra</a:t>
            </a:r>
            <a:endParaRPr lang="pt-BR" sz="4000" b="1" dirty="0">
              <a:solidFill>
                <a:schemeClr val="accent6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785794"/>
            <a:ext cx="8229600" cy="41148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2800" dirty="0" smtClean="0"/>
              <a:t>A conjuntura </a:t>
            </a:r>
            <a:r>
              <a:rPr lang="pt-BR" sz="2800" dirty="0" err="1" smtClean="0"/>
              <a:t>europeia</a:t>
            </a:r>
            <a:r>
              <a:rPr lang="pt-BR" sz="2800" dirty="0" smtClean="0"/>
              <a:t> foi agravada por um outro fator não menos importante: o </a:t>
            </a:r>
            <a:r>
              <a:rPr lang="pt-BR" sz="2800" b="1" dirty="0" smtClean="0">
                <a:solidFill>
                  <a:schemeClr val="tx2"/>
                </a:solidFill>
              </a:rPr>
              <a:t>nacionalismo</a:t>
            </a:r>
            <a:r>
              <a:rPr lang="pt-BR" sz="2800" b="1" dirty="0" smtClean="0"/>
              <a:t>. </a:t>
            </a:r>
            <a:endParaRPr lang="pt-BR" sz="2800" dirty="0" smtClean="0"/>
          </a:p>
          <a:p>
            <a:pPr>
              <a:buFont typeface="Wingdings" pitchFamily="2" charset="2"/>
              <a:buChar char="ü"/>
            </a:pPr>
            <a:r>
              <a:rPr lang="pt-BR" sz="2800" dirty="0" smtClean="0"/>
              <a:t>Sentimento nacionalista manipulado pela classe dominante;</a:t>
            </a:r>
          </a:p>
          <a:p>
            <a:pPr lvl="1">
              <a:buFont typeface="Wingdings" pitchFamily="2" charset="2"/>
              <a:buChar char="ü"/>
            </a:pPr>
            <a:r>
              <a:rPr lang="pt-BR" sz="2400" dirty="0" smtClean="0"/>
              <a:t>Baseado no patriotismo exagerado, no temor e no ódio ao estrangeiro, na idealização da expansão territorial etc.</a:t>
            </a:r>
            <a:endParaRPr lang="pt-BR" sz="2400" dirty="0"/>
          </a:p>
        </p:txBody>
      </p:sp>
      <p:pic>
        <p:nvPicPr>
          <p:cNvPr id="5" name="Imagem 4" descr="imagens-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3786190"/>
            <a:ext cx="5260708" cy="2714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1175</Words>
  <PresentationFormat>Apresentação na tela (4:3)</PresentationFormat>
  <Paragraphs>68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Primeira Guerra Mundial</vt:lpstr>
      <vt:lpstr>Slide 2</vt:lpstr>
      <vt:lpstr>Slide 3</vt:lpstr>
      <vt:lpstr>Os antecedentes da guerra</vt:lpstr>
      <vt:lpstr>Slide 5</vt:lpstr>
      <vt:lpstr>Slide 6</vt:lpstr>
      <vt:lpstr>Slide 7</vt:lpstr>
      <vt:lpstr>Slide 8</vt:lpstr>
      <vt:lpstr>As doutrinas ufanistas e a guerra</vt:lpstr>
      <vt:lpstr>Slide 10</vt:lpstr>
      <vt:lpstr>Slide 11</vt:lpstr>
      <vt:lpstr>Quatro anos de destruição</vt:lpstr>
      <vt:lpstr>Slide 13</vt:lpstr>
      <vt:lpstr>Slide 14</vt:lpstr>
      <vt:lpstr>Slide 15</vt:lpstr>
      <vt:lpstr>A paz de Versalhes</vt:lpstr>
      <vt:lpstr>Slide 17</vt:lpstr>
      <vt:lpstr>O fim da era européia</vt:lpstr>
      <vt:lpstr>Slide 19</vt:lpstr>
      <vt:lpstr>Bons estudos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Primeira Guerra Mundial</dc:title>
  <dc:creator>Olga</dc:creator>
  <cp:lastModifiedBy>Olga</cp:lastModifiedBy>
  <cp:revision>17</cp:revision>
  <dcterms:created xsi:type="dcterms:W3CDTF">2016-11-07T11:45:07Z</dcterms:created>
  <dcterms:modified xsi:type="dcterms:W3CDTF">2016-11-07T14:47:11Z</dcterms:modified>
</cp:coreProperties>
</file>