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8" r:id="rId4"/>
    <p:sldId id="275" r:id="rId5"/>
    <p:sldId id="276" r:id="rId6"/>
    <p:sldId id="269" r:id="rId7"/>
    <p:sldId id="274" r:id="rId8"/>
    <p:sldId id="273" r:id="rId9"/>
    <p:sldId id="271" r:id="rId10"/>
    <p:sldId id="272" r:id="rId11"/>
    <p:sldId id="256" r:id="rId12"/>
    <p:sldId id="277" r:id="rId13"/>
    <p:sldId id="257" r:id="rId14"/>
    <p:sldId id="258" r:id="rId15"/>
    <p:sldId id="261" r:id="rId16"/>
    <p:sldId id="260" r:id="rId17"/>
    <p:sldId id="263" r:id="rId18"/>
    <p:sldId id="264" r:id="rId19"/>
    <p:sldId id="266" r:id="rId20"/>
    <p:sldId id="278" r:id="rId21"/>
    <p:sldId id="280" r:id="rId22"/>
    <p:sldId id="281" r:id="rId23"/>
    <p:sldId id="282" r:id="rId24"/>
    <p:sldId id="279" r:id="rId25"/>
    <p:sldId id="283" r:id="rId26"/>
    <p:sldId id="284" r:id="rId27"/>
    <p:sldId id="287" r:id="rId28"/>
    <p:sldId id="289" r:id="rId29"/>
    <p:sldId id="285" r:id="rId30"/>
    <p:sldId id="286" r:id="rId31"/>
    <p:sldId id="288" r:id="rId32"/>
    <p:sldId id="290" r:id="rId33"/>
    <p:sldId id="292" r:id="rId34"/>
    <p:sldId id="293" r:id="rId35"/>
    <p:sldId id="294" r:id="rId36"/>
    <p:sldId id="291" r:id="rId37"/>
    <p:sldId id="295" r:id="rId38"/>
    <p:sldId id="296" r:id="rId39"/>
    <p:sldId id="298" r:id="rId40"/>
    <p:sldId id="299" r:id="rId41"/>
    <p:sldId id="300" r:id="rId42"/>
    <p:sldId id="297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83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39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11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89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2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14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38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9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74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70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CC1A-C685-41EC-9C2F-9E0A03E03A09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EC4B-4D42-404A-8111-A1079A320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6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.bertolini\Desktop\Map_of_Middle_East(p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239"/>
            <a:ext cx="7038055" cy="67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chives.cerium.ca/IMG/jpg/cart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93" y="836712"/>
            <a:ext cx="9293193" cy="48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ornalggn.com.br/sites/default/files/admin/israel-palestine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6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80528" y="1958975"/>
            <a:ext cx="9721080" cy="1470025"/>
          </a:xfrm>
        </p:spPr>
        <p:txBody>
          <a:bodyPr>
            <a:noAutofit/>
          </a:bodyPr>
          <a:lstStyle/>
          <a:p>
            <a:r>
              <a:rPr lang="pt-BR" sz="8000" b="1" dirty="0" smtClean="0"/>
              <a:t>A Questão Palestina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1872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.bertolini\Desktop\Map_of_Middle_East(p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39" y="-149440"/>
            <a:ext cx="7254079" cy="70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90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Linha do tempo dos acontecimentos</a:t>
            </a:r>
            <a:endParaRPr lang="pt-BR" dirty="0"/>
          </a:p>
        </p:txBody>
      </p:sp>
      <p:grpSp>
        <p:nvGrpSpPr>
          <p:cNvPr id="23" name="Grupo 22"/>
          <p:cNvGrpSpPr/>
          <p:nvPr/>
        </p:nvGrpSpPr>
        <p:grpSpPr>
          <a:xfrm>
            <a:off x="251520" y="1490673"/>
            <a:ext cx="8445241" cy="2075767"/>
            <a:chOff x="0" y="2577614"/>
            <a:chExt cx="8445241" cy="2075767"/>
          </a:xfrm>
        </p:grpSpPr>
        <p:sp>
          <p:nvSpPr>
            <p:cNvPr id="9" name="CaixaDeTexto 8"/>
            <p:cNvSpPr txBox="1"/>
            <p:nvPr/>
          </p:nvSpPr>
          <p:spPr>
            <a:xfrm>
              <a:off x="0" y="3429000"/>
              <a:ext cx="189737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Hebreus (Judeus) </a:t>
              </a:r>
              <a:br>
                <a:rPr lang="pt-BR" dirty="0" smtClean="0"/>
              </a:br>
              <a:r>
                <a:rPr lang="pt-BR" dirty="0" smtClean="0"/>
                <a:t>chegam na</a:t>
              </a:r>
              <a:r>
                <a:rPr lang="pt-BR" dirty="0"/>
                <a:t> </a:t>
              </a:r>
              <a:r>
                <a:rPr lang="pt-BR" dirty="0" smtClean="0"/>
                <a:t>região </a:t>
              </a:r>
              <a:br>
                <a:rPr lang="pt-BR" dirty="0" smtClean="0"/>
              </a:br>
              <a:r>
                <a:rPr lang="pt-BR" dirty="0" smtClean="0"/>
                <a:t>da Palestina após </a:t>
              </a:r>
              <a:br>
                <a:rPr lang="pt-BR" dirty="0" smtClean="0"/>
              </a:br>
              <a:r>
                <a:rPr lang="pt-BR" dirty="0" smtClean="0"/>
                <a:t>fugirem do Egito.</a:t>
              </a:r>
              <a:endParaRPr lang="pt-BR" dirty="0"/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272333" y="2577614"/>
              <a:ext cx="8172908" cy="2075767"/>
              <a:chOff x="215516" y="2571430"/>
              <a:chExt cx="8172908" cy="2075767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539552" y="3068960"/>
                <a:ext cx="78488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>
                <a:off x="755576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CaixaDeTexto 7"/>
              <p:cNvSpPr txBox="1"/>
              <p:nvPr/>
            </p:nvSpPr>
            <p:spPr>
              <a:xfrm>
                <a:off x="215516" y="2601897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~1200 a.c.</a:t>
                </a:r>
                <a:endParaRPr lang="pt-BR" dirty="0"/>
              </a:p>
            </p:txBody>
          </p:sp>
          <p:cxnSp>
            <p:nvCxnSpPr>
              <p:cNvPr id="10" name="Conector reto 9"/>
              <p:cNvCxnSpPr/>
              <p:nvPr/>
            </p:nvCxnSpPr>
            <p:spPr>
              <a:xfrm>
                <a:off x="3095836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ixaDeTexto 10"/>
              <p:cNvSpPr txBox="1"/>
              <p:nvPr/>
            </p:nvSpPr>
            <p:spPr>
              <a:xfrm>
                <a:off x="2825806" y="2601897"/>
                <a:ext cx="54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130 </a:t>
                </a:r>
                <a:endParaRPr lang="pt-BR" dirty="0"/>
              </a:p>
            </p:txBody>
          </p:sp>
          <p:cxnSp>
            <p:nvCxnSpPr>
              <p:cNvPr id="12" name="Conector reto 11"/>
              <p:cNvCxnSpPr/>
              <p:nvPr/>
            </p:nvCxnSpPr>
            <p:spPr>
              <a:xfrm>
                <a:off x="1871095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ixaDeTexto 13"/>
              <p:cNvSpPr txBox="1"/>
              <p:nvPr/>
            </p:nvSpPr>
            <p:spPr>
              <a:xfrm>
                <a:off x="1331035" y="2601897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 Ano 0</a:t>
                </a:r>
                <a:endParaRPr lang="pt-BR" dirty="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2090496" y="3446868"/>
                <a:ext cx="201067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Império Romano</a:t>
                </a:r>
                <a:br>
                  <a:rPr lang="pt-BR" dirty="0" smtClean="0"/>
                </a:br>
                <a:r>
                  <a:rPr lang="pt-BR" dirty="0" smtClean="0"/>
                  <a:t> expulsa os Judeus </a:t>
                </a:r>
                <a:br>
                  <a:rPr lang="pt-BR" dirty="0" smtClean="0"/>
                </a:br>
                <a:r>
                  <a:rPr lang="pt-BR" dirty="0" smtClean="0"/>
                  <a:t>da região. Início da </a:t>
                </a:r>
                <a:br>
                  <a:rPr lang="pt-BR" dirty="0" smtClean="0"/>
                </a:br>
                <a:r>
                  <a:rPr lang="pt-BR" dirty="0" smtClean="0"/>
                  <a:t>Diáspora.</a:t>
                </a:r>
                <a:endParaRPr lang="pt-BR" dirty="0"/>
              </a:p>
            </p:txBody>
          </p:sp>
          <p:cxnSp>
            <p:nvCxnSpPr>
              <p:cNvPr id="16" name="Conector reto 15"/>
              <p:cNvCxnSpPr/>
              <p:nvPr/>
            </p:nvCxnSpPr>
            <p:spPr>
              <a:xfrm>
                <a:off x="4644008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ixaDeTexto 16"/>
              <p:cNvSpPr txBox="1"/>
              <p:nvPr/>
            </p:nvSpPr>
            <p:spPr>
              <a:xfrm>
                <a:off x="4373978" y="2601897"/>
                <a:ext cx="54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638</a:t>
                </a:r>
                <a:endParaRPr lang="pt-BR" dirty="0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4103948" y="3446868"/>
                <a:ext cx="213321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Árabes Palestinos </a:t>
                </a:r>
                <a:br>
                  <a:rPr lang="pt-BR" dirty="0" smtClean="0"/>
                </a:br>
                <a:r>
                  <a:rPr lang="pt-BR" dirty="0" smtClean="0"/>
                  <a:t>conquistam a região </a:t>
                </a:r>
                <a:br>
                  <a:rPr lang="pt-BR" dirty="0" smtClean="0"/>
                </a:br>
                <a:r>
                  <a:rPr lang="pt-BR" dirty="0" smtClean="0"/>
                  <a:t>da Palestina.</a:t>
                </a:r>
                <a:endParaRPr lang="pt-BR" dirty="0"/>
              </a:p>
            </p:txBody>
          </p:sp>
          <p:cxnSp>
            <p:nvCxnSpPr>
              <p:cNvPr id="19" name="Conector reto 18"/>
              <p:cNvCxnSpPr/>
              <p:nvPr/>
            </p:nvCxnSpPr>
            <p:spPr>
              <a:xfrm>
                <a:off x="7020272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/>
              <p:cNvSpPr txBox="1"/>
              <p:nvPr/>
            </p:nvSpPr>
            <p:spPr>
              <a:xfrm>
                <a:off x="6642230" y="2571430"/>
                <a:ext cx="756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1896</a:t>
                </a:r>
                <a:endParaRPr lang="pt-BR" dirty="0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391601" y="3446868"/>
                <a:ext cx="13681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Início do </a:t>
                </a:r>
                <a:br>
                  <a:rPr lang="pt-BR" dirty="0" smtClean="0"/>
                </a:br>
                <a:r>
                  <a:rPr lang="pt-BR" dirty="0" smtClean="0"/>
                  <a:t>movimento </a:t>
                </a:r>
                <a:br>
                  <a:rPr lang="pt-BR" dirty="0" smtClean="0"/>
                </a:br>
                <a:r>
                  <a:rPr lang="pt-BR" dirty="0" smtClean="0"/>
                  <a:t>sionista</a:t>
                </a:r>
                <a:endParaRPr lang="pt-BR" dirty="0"/>
              </a:p>
            </p:txBody>
          </p:sp>
        </p:grpSp>
      </p:grpSp>
      <p:grpSp>
        <p:nvGrpSpPr>
          <p:cNvPr id="35" name="Grupo 34"/>
          <p:cNvGrpSpPr/>
          <p:nvPr/>
        </p:nvGrpSpPr>
        <p:grpSpPr>
          <a:xfrm>
            <a:off x="64574" y="4219866"/>
            <a:ext cx="8755898" cy="1842100"/>
            <a:chOff x="64574" y="4814486"/>
            <a:chExt cx="8755898" cy="1842100"/>
          </a:xfrm>
        </p:grpSpPr>
        <p:cxnSp>
          <p:nvCxnSpPr>
            <p:cNvPr id="25" name="Conector de seta reta 24"/>
            <p:cNvCxnSpPr/>
            <p:nvPr/>
          </p:nvCxnSpPr>
          <p:spPr>
            <a:xfrm>
              <a:off x="107504" y="5373216"/>
              <a:ext cx="871296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845269" y="537321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/>
            <p:cNvSpPr txBox="1"/>
            <p:nvPr/>
          </p:nvSpPr>
          <p:spPr>
            <a:xfrm>
              <a:off x="467227" y="4814486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 1917</a:t>
              </a:r>
              <a:endParaRPr lang="pt-BR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4574" y="5733256"/>
              <a:ext cx="15613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Declaração de </a:t>
              </a:r>
              <a:br>
                <a:rPr lang="pt-BR" dirty="0" smtClean="0"/>
              </a:br>
              <a:r>
                <a:rPr lang="pt-BR" dirty="0" smtClean="0"/>
                <a:t>Balfour pela </a:t>
              </a:r>
              <a:br>
                <a:rPr lang="pt-BR" dirty="0" smtClean="0"/>
              </a:br>
              <a:r>
                <a:rPr lang="pt-BR" dirty="0" smtClean="0"/>
                <a:t>Inglaterra</a:t>
              </a:r>
              <a:endParaRPr lang="pt-BR" dirty="0"/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2398833" y="537321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2020791" y="4814486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 1947</a:t>
              </a:r>
              <a:endParaRPr lang="pt-BR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516925" y="5758439"/>
              <a:ext cx="1763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ONU propõe </a:t>
              </a:r>
              <a:br>
                <a:rPr lang="pt-BR" dirty="0" smtClean="0"/>
              </a:br>
              <a:r>
                <a:rPr lang="pt-BR" dirty="0" smtClean="0"/>
                <a:t>divisão da região</a:t>
              </a:r>
              <a:endParaRPr lang="pt-BR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952345" y="4814486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 1948</a:t>
              </a:r>
              <a:endParaRPr lang="pt-BR" dirty="0"/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5330387" y="539012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3612481" y="5733256"/>
              <a:ext cx="34358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Proclamação do Estado de Israel </a:t>
              </a:r>
              <a:br>
                <a:rPr lang="pt-BR" dirty="0" smtClean="0"/>
              </a:br>
              <a:r>
                <a:rPr lang="pt-BR" dirty="0" smtClean="0"/>
                <a:t>e primeira guerra Árabe-Israelense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7524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lasdelabiblia.files.wordpress.com/2013/04/image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43" y="980728"/>
            <a:ext cx="9185843" cy="48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60122" y="27111"/>
            <a:ext cx="6981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/>
              <a:t>Diáspora Judaica (130 </a:t>
            </a:r>
            <a:r>
              <a:rPr lang="pt-BR" sz="4800" b="1" dirty="0" err="1" smtClean="0"/>
              <a:t>d.c.</a:t>
            </a:r>
            <a:r>
              <a:rPr lang="pt-BR" sz="4800" b="1" dirty="0" smtClean="0"/>
              <a:t>)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13062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90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Linha do tempo dos acontecimentos</a:t>
            </a:r>
            <a:endParaRPr lang="pt-BR" dirty="0"/>
          </a:p>
        </p:txBody>
      </p:sp>
      <p:grpSp>
        <p:nvGrpSpPr>
          <p:cNvPr id="23" name="Grupo 22"/>
          <p:cNvGrpSpPr/>
          <p:nvPr/>
        </p:nvGrpSpPr>
        <p:grpSpPr>
          <a:xfrm>
            <a:off x="251520" y="1490673"/>
            <a:ext cx="8445241" cy="2075767"/>
            <a:chOff x="0" y="2577614"/>
            <a:chExt cx="8445241" cy="2075767"/>
          </a:xfrm>
        </p:grpSpPr>
        <p:sp>
          <p:nvSpPr>
            <p:cNvPr id="9" name="CaixaDeTexto 8"/>
            <p:cNvSpPr txBox="1"/>
            <p:nvPr/>
          </p:nvSpPr>
          <p:spPr>
            <a:xfrm>
              <a:off x="0" y="3429000"/>
              <a:ext cx="189737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Hebreus (Judeus) </a:t>
              </a:r>
              <a:br>
                <a:rPr lang="pt-BR" dirty="0" smtClean="0"/>
              </a:br>
              <a:r>
                <a:rPr lang="pt-BR" dirty="0" smtClean="0"/>
                <a:t>chegam na</a:t>
              </a:r>
              <a:r>
                <a:rPr lang="pt-BR" dirty="0"/>
                <a:t> </a:t>
              </a:r>
              <a:r>
                <a:rPr lang="pt-BR" dirty="0" smtClean="0"/>
                <a:t>região </a:t>
              </a:r>
              <a:br>
                <a:rPr lang="pt-BR" dirty="0" smtClean="0"/>
              </a:br>
              <a:r>
                <a:rPr lang="pt-BR" dirty="0" smtClean="0"/>
                <a:t>da Palestina após </a:t>
              </a:r>
              <a:br>
                <a:rPr lang="pt-BR" dirty="0" smtClean="0"/>
              </a:br>
              <a:r>
                <a:rPr lang="pt-BR" dirty="0" smtClean="0"/>
                <a:t>fugirem do Egito.</a:t>
              </a:r>
              <a:endParaRPr lang="pt-BR" dirty="0"/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272333" y="2577614"/>
              <a:ext cx="8172908" cy="2075767"/>
              <a:chOff x="215516" y="2571430"/>
              <a:chExt cx="8172908" cy="2075767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539552" y="3068960"/>
                <a:ext cx="78488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>
                <a:off x="755576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CaixaDeTexto 7"/>
              <p:cNvSpPr txBox="1"/>
              <p:nvPr/>
            </p:nvSpPr>
            <p:spPr>
              <a:xfrm>
                <a:off x="215516" y="2601897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~1200 a.c.</a:t>
                </a:r>
                <a:endParaRPr lang="pt-BR" dirty="0"/>
              </a:p>
            </p:txBody>
          </p:sp>
          <p:cxnSp>
            <p:nvCxnSpPr>
              <p:cNvPr id="10" name="Conector reto 9"/>
              <p:cNvCxnSpPr/>
              <p:nvPr/>
            </p:nvCxnSpPr>
            <p:spPr>
              <a:xfrm>
                <a:off x="3095836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ixaDeTexto 10"/>
              <p:cNvSpPr txBox="1"/>
              <p:nvPr/>
            </p:nvSpPr>
            <p:spPr>
              <a:xfrm>
                <a:off x="2825806" y="2601897"/>
                <a:ext cx="54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130 </a:t>
                </a:r>
                <a:endParaRPr lang="pt-BR" dirty="0"/>
              </a:p>
            </p:txBody>
          </p:sp>
          <p:cxnSp>
            <p:nvCxnSpPr>
              <p:cNvPr id="12" name="Conector reto 11"/>
              <p:cNvCxnSpPr/>
              <p:nvPr/>
            </p:nvCxnSpPr>
            <p:spPr>
              <a:xfrm>
                <a:off x="1871095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ixaDeTexto 13"/>
              <p:cNvSpPr txBox="1"/>
              <p:nvPr/>
            </p:nvSpPr>
            <p:spPr>
              <a:xfrm>
                <a:off x="1331035" y="2601897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 Ano 0</a:t>
                </a:r>
                <a:endParaRPr lang="pt-BR" dirty="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2090496" y="3446868"/>
                <a:ext cx="201067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Império Romano</a:t>
                </a:r>
                <a:br>
                  <a:rPr lang="pt-BR" dirty="0" smtClean="0"/>
                </a:br>
                <a:r>
                  <a:rPr lang="pt-BR" dirty="0" smtClean="0"/>
                  <a:t> expulsa os Judeus </a:t>
                </a:r>
                <a:br>
                  <a:rPr lang="pt-BR" dirty="0" smtClean="0"/>
                </a:br>
                <a:r>
                  <a:rPr lang="pt-BR" dirty="0" smtClean="0"/>
                  <a:t>da região. Início da </a:t>
                </a:r>
                <a:br>
                  <a:rPr lang="pt-BR" dirty="0" smtClean="0"/>
                </a:br>
                <a:r>
                  <a:rPr lang="pt-BR" dirty="0" smtClean="0"/>
                  <a:t>Diáspora.</a:t>
                </a:r>
                <a:endParaRPr lang="pt-BR" dirty="0"/>
              </a:p>
            </p:txBody>
          </p:sp>
          <p:cxnSp>
            <p:nvCxnSpPr>
              <p:cNvPr id="16" name="Conector reto 15"/>
              <p:cNvCxnSpPr/>
              <p:nvPr/>
            </p:nvCxnSpPr>
            <p:spPr>
              <a:xfrm>
                <a:off x="4644008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ixaDeTexto 16"/>
              <p:cNvSpPr txBox="1"/>
              <p:nvPr/>
            </p:nvSpPr>
            <p:spPr>
              <a:xfrm>
                <a:off x="4373978" y="2601897"/>
                <a:ext cx="54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638</a:t>
                </a:r>
                <a:endParaRPr lang="pt-BR" dirty="0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4103948" y="3446868"/>
                <a:ext cx="213321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Árabes Palestinos </a:t>
                </a:r>
                <a:br>
                  <a:rPr lang="pt-BR" dirty="0" smtClean="0"/>
                </a:br>
                <a:r>
                  <a:rPr lang="pt-BR" dirty="0" smtClean="0"/>
                  <a:t>conquistam a região </a:t>
                </a:r>
                <a:br>
                  <a:rPr lang="pt-BR" dirty="0" smtClean="0"/>
                </a:br>
                <a:r>
                  <a:rPr lang="pt-BR" dirty="0" smtClean="0"/>
                  <a:t>da Palestina. </a:t>
                </a:r>
                <a:br>
                  <a:rPr lang="pt-BR" dirty="0" smtClean="0"/>
                </a:br>
                <a:r>
                  <a:rPr lang="pt-BR" dirty="0" smtClean="0"/>
                  <a:t>(Motivo de conflito)</a:t>
                </a:r>
                <a:endParaRPr lang="pt-BR" dirty="0"/>
              </a:p>
            </p:txBody>
          </p:sp>
          <p:cxnSp>
            <p:nvCxnSpPr>
              <p:cNvPr id="19" name="Conector reto 18"/>
              <p:cNvCxnSpPr/>
              <p:nvPr/>
            </p:nvCxnSpPr>
            <p:spPr>
              <a:xfrm>
                <a:off x="7020272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/>
              <p:cNvSpPr txBox="1"/>
              <p:nvPr/>
            </p:nvSpPr>
            <p:spPr>
              <a:xfrm>
                <a:off x="6642230" y="2571430"/>
                <a:ext cx="756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1896</a:t>
                </a:r>
                <a:endParaRPr lang="pt-BR" dirty="0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391601" y="3446868"/>
                <a:ext cx="13681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Início do </a:t>
                </a:r>
                <a:br>
                  <a:rPr lang="pt-BR" dirty="0" smtClean="0"/>
                </a:br>
                <a:r>
                  <a:rPr lang="pt-BR" dirty="0" smtClean="0"/>
                  <a:t>movimento </a:t>
                </a:r>
                <a:br>
                  <a:rPr lang="pt-BR" dirty="0" smtClean="0"/>
                </a:br>
                <a:r>
                  <a:rPr lang="pt-BR" dirty="0" smtClean="0"/>
                  <a:t>sionista</a:t>
                </a:r>
                <a:endParaRPr lang="pt-BR" dirty="0"/>
              </a:p>
            </p:txBody>
          </p:sp>
        </p:grpSp>
      </p:grpSp>
      <p:grpSp>
        <p:nvGrpSpPr>
          <p:cNvPr id="35" name="Grupo 34"/>
          <p:cNvGrpSpPr/>
          <p:nvPr/>
        </p:nvGrpSpPr>
        <p:grpSpPr>
          <a:xfrm>
            <a:off x="64574" y="4219866"/>
            <a:ext cx="8755898" cy="1842100"/>
            <a:chOff x="64574" y="4814486"/>
            <a:chExt cx="8755898" cy="1842100"/>
          </a:xfrm>
        </p:grpSpPr>
        <p:cxnSp>
          <p:nvCxnSpPr>
            <p:cNvPr id="25" name="Conector de seta reta 24"/>
            <p:cNvCxnSpPr/>
            <p:nvPr/>
          </p:nvCxnSpPr>
          <p:spPr>
            <a:xfrm>
              <a:off x="107504" y="5373216"/>
              <a:ext cx="871296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845269" y="537321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/>
            <p:cNvSpPr txBox="1"/>
            <p:nvPr/>
          </p:nvSpPr>
          <p:spPr>
            <a:xfrm>
              <a:off x="467227" y="4814486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 1917</a:t>
              </a:r>
              <a:endParaRPr lang="pt-BR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4574" y="5733256"/>
              <a:ext cx="15613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Declaração de </a:t>
              </a:r>
              <a:br>
                <a:rPr lang="pt-BR" dirty="0" smtClean="0"/>
              </a:br>
              <a:r>
                <a:rPr lang="pt-BR" dirty="0" smtClean="0"/>
                <a:t>Balfour pela </a:t>
              </a:r>
              <a:br>
                <a:rPr lang="pt-BR" dirty="0" smtClean="0"/>
              </a:br>
              <a:r>
                <a:rPr lang="pt-BR" dirty="0" smtClean="0"/>
                <a:t>Inglaterra</a:t>
              </a:r>
              <a:endParaRPr lang="pt-BR" dirty="0"/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2398833" y="537321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2020791" y="4814486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 1947</a:t>
              </a:r>
              <a:endParaRPr lang="pt-BR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516925" y="5758439"/>
              <a:ext cx="1763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ONU propõe </a:t>
              </a:r>
              <a:br>
                <a:rPr lang="pt-BR" dirty="0" smtClean="0"/>
              </a:br>
              <a:r>
                <a:rPr lang="pt-BR" dirty="0" smtClean="0"/>
                <a:t>divisão da região</a:t>
              </a:r>
              <a:endParaRPr lang="pt-BR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952345" y="4814486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 1948</a:t>
              </a:r>
              <a:endParaRPr lang="pt-BR" dirty="0"/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5330387" y="539012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3612481" y="5733256"/>
              <a:ext cx="34358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Proclamação do Estado de Israel </a:t>
              </a:r>
              <a:br>
                <a:rPr lang="pt-BR" dirty="0" smtClean="0"/>
              </a:br>
              <a:r>
                <a:rPr lang="pt-BR" dirty="0" smtClean="0"/>
                <a:t>e primeira guerra Árabe-Israelense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9590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_dxnbK-v-CBo/SDx2i78C_MI/AAAAAAAAAsI/hIW9Hr-iRBQ/s320/Balfour_declaration_unmar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9" y="18047"/>
            <a:ext cx="5120954" cy="67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aradigmatrix.net/wp-content/uploads/2013/10/balf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11" y="3212976"/>
            <a:ext cx="3184662" cy="31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1187624" y="2636912"/>
            <a:ext cx="38164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683568" y="2924944"/>
            <a:ext cx="44644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83568" y="3140968"/>
            <a:ext cx="115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355976" y="3389870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83568" y="3717032"/>
            <a:ext cx="44644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83568" y="3933056"/>
            <a:ext cx="40684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45348" y="4221088"/>
            <a:ext cx="36826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90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Linha do tempo dos acontecimentos</a:t>
            </a:r>
            <a:endParaRPr lang="pt-BR" dirty="0"/>
          </a:p>
        </p:txBody>
      </p:sp>
      <p:grpSp>
        <p:nvGrpSpPr>
          <p:cNvPr id="23" name="Grupo 22"/>
          <p:cNvGrpSpPr/>
          <p:nvPr/>
        </p:nvGrpSpPr>
        <p:grpSpPr>
          <a:xfrm>
            <a:off x="251520" y="1490673"/>
            <a:ext cx="8445241" cy="2075767"/>
            <a:chOff x="0" y="2577614"/>
            <a:chExt cx="8445241" cy="2075767"/>
          </a:xfrm>
        </p:grpSpPr>
        <p:sp>
          <p:nvSpPr>
            <p:cNvPr id="9" name="CaixaDeTexto 8"/>
            <p:cNvSpPr txBox="1"/>
            <p:nvPr/>
          </p:nvSpPr>
          <p:spPr>
            <a:xfrm>
              <a:off x="0" y="3429000"/>
              <a:ext cx="189737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Hebreus (Judeus) </a:t>
              </a:r>
              <a:br>
                <a:rPr lang="pt-BR" dirty="0" smtClean="0"/>
              </a:br>
              <a:r>
                <a:rPr lang="pt-BR" dirty="0" smtClean="0"/>
                <a:t>chegam na</a:t>
              </a:r>
              <a:r>
                <a:rPr lang="pt-BR" dirty="0"/>
                <a:t> </a:t>
              </a:r>
              <a:r>
                <a:rPr lang="pt-BR" dirty="0" smtClean="0"/>
                <a:t>região </a:t>
              </a:r>
              <a:br>
                <a:rPr lang="pt-BR" dirty="0" smtClean="0"/>
              </a:br>
              <a:r>
                <a:rPr lang="pt-BR" dirty="0" smtClean="0"/>
                <a:t>da Palestina após </a:t>
              </a:r>
              <a:br>
                <a:rPr lang="pt-BR" dirty="0" smtClean="0"/>
              </a:br>
              <a:r>
                <a:rPr lang="pt-BR" dirty="0" smtClean="0"/>
                <a:t>fugirem do Egito.</a:t>
              </a:r>
              <a:endParaRPr lang="pt-BR" dirty="0"/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272333" y="2577614"/>
              <a:ext cx="8172908" cy="2075767"/>
              <a:chOff x="215516" y="2571430"/>
              <a:chExt cx="8172908" cy="2075767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539552" y="3068960"/>
                <a:ext cx="78488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>
                <a:off x="755576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CaixaDeTexto 7"/>
              <p:cNvSpPr txBox="1"/>
              <p:nvPr/>
            </p:nvSpPr>
            <p:spPr>
              <a:xfrm>
                <a:off x="215516" y="2601897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~1200 a.c.</a:t>
                </a:r>
                <a:endParaRPr lang="pt-BR" dirty="0"/>
              </a:p>
            </p:txBody>
          </p:sp>
          <p:cxnSp>
            <p:nvCxnSpPr>
              <p:cNvPr id="10" name="Conector reto 9"/>
              <p:cNvCxnSpPr/>
              <p:nvPr/>
            </p:nvCxnSpPr>
            <p:spPr>
              <a:xfrm>
                <a:off x="3095836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ixaDeTexto 10"/>
              <p:cNvSpPr txBox="1"/>
              <p:nvPr/>
            </p:nvSpPr>
            <p:spPr>
              <a:xfrm>
                <a:off x="2825806" y="2601897"/>
                <a:ext cx="54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130 </a:t>
                </a:r>
                <a:endParaRPr lang="pt-BR" dirty="0"/>
              </a:p>
            </p:txBody>
          </p:sp>
          <p:cxnSp>
            <p:nvCxnSpPr>
              <p:cNvPr id="12" name="Conector reto 11"/>
              <p:cNvCxnSpPr/>
              <p:nvPr/>
            </p:nvCxnSpPr>
            <p:spPr>
              <a:xfrm>
                <a:off x="1871095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ixaDeTexto 13"/>
              <p:cNvSpPr txBox="1"/>
              <p:nvPr/>
            </p:nvSpPr>
            <p:spPr>
              <a:xfrm>
                <a:off x="1331035" y="2601897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 Ano 0</a:t>
                </a:r>
                <a:endParaRPr lang="pt-BR" dirty="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2090496" y="3446868"/>
                <a:ext cx="201067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Império Romano</a:t>
                </a:r>
                <a:br>
                  <a:rPr lang="pt-BR" dirty="0" smtClean="0"/>
                </a:br>
                <a:r>
                  <a:rPr lang="pt-BR" dirty="0" smtClean="0"/>
                  <a:t> expulsa os Judeus </a:t>
                </a:r>
                <a:br>
                  <a:rPr lang="pt-BR" dirty="0" smtClean="0"/>
                </a:br>
                <a:r>
                  <a:rPr lang="pt-BR" dirty="0" smtClean="0"/>
                  <a:t>da região. Início da </a:t>
                </a:r>
                <a:br>
                  <a:rPr lang="pt-BR" dirty="0" smtClean="0"/>
                </a:br>
                <a:r>
                  <a:rPr lang="pt-BR" dirty="0" smtClean="0"/>
                  <a:t>Diáspora.</a:t>
                </a:r>
                <a:endParaRPr lang="pt-BR" dirty="0"/>
              </a:p>
            </p:txBody>
          </p:sp>
          <p:cxnSp>
            <p:nvCxnSpPr>
              <p:cNvPr id="16" name="Conector reto 15"/>
              <p:cNvCxnSpPr/>
              <p:nvPr/>
            </p:nvCxnSpPr>
            <p:spPr>
              <a:xfrm>
                <a:off x="4644008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ixaDeTexto 16"/>
              <p:cNvSpPr txBox="1"/>
              <p:nvPr/>
            </p:nvSpPr>
            <p:spPr>
              <a:xfrm>
                <a:off x="4373978" y="2601897"/>
                <a:ext cx="540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638</a:t>
                </a:r>
                <a:endParaRPr lang="pt-BR" dirty="0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4103948" y="3446868"/>
                <a:ext cx="213321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Árabes Palestinos </a:t>
                </a:r>
                <a:br>
                  <a:rPr lang="pt-BR" dirty="0" smtClean="0"/>
                </a:br>
                <a:r>
                  <a:rPr lang="pt-BR" dirty="0" smtClean="0"/>
                  <a:t>conquistam a região </a:t>
                </a:r>
                <a:br>
                  <a:rPr lang="pt-BR" dirty="0" smtClean="0"/>
                </a:br>
                <a:r>
                  <a:rPr lang="pt-BR" dirty="0" smtClean="0"/>
                  <a:t>da Palestina.</a:t>
                </a:r>
                <a:endParaRPr lang="pt-BR" dirty="0"/>
              </a:p>
            </p:txBody>
          </p:sp>
          <p:cxnSp>
            <p:nvCxnSpPr>
              <p:cNvPr id="19" name="Conector reto 18"/>
              <p:cNvCxnSpPr/>
              <p:nvPr/>
            </p:nvCxnSpPr>
            <p:spPr>
              <a:xfrm>
                <a:off x="7020272" y="3068960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/>
              <p:cNvSpPr txBox="1"/>
              <p:nvPr/>
            </p:nvSpPr>
            <p:spPr>
              <a:xfrm>
                <a:off x="6642230" y="2571430"/>
                <a:ext cx="756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1896</a:t>
                </a:r>
                <a:endParaRPr lang="pt-BR" dirty="0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391601" y="3446868"/>
                <a:ext cx="13681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Início do </a:t>
                </a:r>
                <a:br>
                  <a:rPr lang="pt-BR" dirty="0" smtClean="0"/>
                </a:br>
                <a:r>
                  <a:rPr lang="pt-BR" dirty="0" smtClean="0"/>
                  <a:t>movimento </a:t>
                </a:r>
                <a:br>
                  <a:rPr lang="pt-BR" dirty="0" smtClean="0"/>
                </a:br>
                <a:r>
                  <a:rPr lang="pt-BR" dirty="0" smtClean="0"/>
                  <a:t>sionista</a:t>
                </a:r>
                <a:endParaRPr lang="pt-BR" dirty="0"/>
              </a:p>
            </p:txBody>
          </p:sp>
        </p:grpSp>
      </p:grpSp>
      <p:grpSp>
        <p:nvGrpSpPr>
          <p:cNvPr id="35" name="Grupo 34"/>
          <p:cNvGrpSpPr/>
          <p:nvPr/>
        </p:nvGrpSpPr>
        <p:grpSpPr>
          <a:xfrm>
            <a:off x="64574" y="4219866"/>
            <a:ext cx="8755898" cy="1842100"/>
            <a:chOff x="64574" y="4814486"/>
            <a:chExt cx="8755898" cy="1842100"/>
          </a:xfrm>
        </p:grpSpPr>
        <p:cxnSp>
          <p:nvCxnSpPr>
            <p:cNvPr id="25" name="Conector de seta reta 24"/>
            <p:cNvCxnSpPr/>
            <p:nvPr/>
          </p:nvCxnSpPr>
          <p:spPr>
            <a:xfrm>
              <a:off x="107504" y="5373216"/>
              <a:ext cx="871296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845269" y="537321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/>
            <p:cNvSpPr txBox="1"/>
            <p:nvPr/>
          </p:nvSpPr>
          <p:spPr>
            <a:xfrm>
              <a:off x="467227" y="4814486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 1917</a:t>
              </a:r>
              <a:endParaRPr lang="pt-BR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4574" y="5733256"/>
              <a:ext cx="15613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Declaração de </a:t>
              </a:r>
              <a:br>
                <a:rPr lang="pt-BR" dirty="0" smtClean="0"/>
              </a:br>
              <a:r>
                <a:rPr lang="pt-BR" dirty="0" smtClean="0"/>
                <a:t>Balfour pela </a:t>
              </a:r>
              <a:br>
                <a:rPr lang="pt-BR" dirty="0" smtClean="0"/>
              </a:br>
              <a:r>
                <a:rPr lang="pt-BR" dirty="0" smtClean="0"/>
                <a:t>Inglaterra</a:t>
              </a:r>
              <a:endParaRPr lang="pt-BR" dirty="0"/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2398833" y="537321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2020791" y="4814486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 1947</a:t>
              </a:r>
              <a:endParaRPr lang="pt-BR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516925" y="5758439"/>
              <a:ext cx="1763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ONU propõe </a:t>
              </a:r>
              <a:br>
                <a:rPr lang="pt-BR" dirty="0" smtClean="0"/>
              </a:br>
              <a:r>
                <a:rPr lang="pt-BR" dirty="0" smtClean="0"/>
                <a:t>divisão da região</a:t>
              </a:r>
              <a:endParaRPr lang="pt-BR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952345" y="4814486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 1948</a:t>
              </a:r>
              <a:endParaRPr lang="pt-BR" dirty="0"/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5330387" y="539012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/>
            <p:cNvSpPr txBox="1"/>
            <p:nvPr/>
          </p:nvSpPr>
          <p:spPr>
            <a:xfrm>
              <a:off x="3612481" y="5733256"/>
              <a:ext cx="34358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Proclamação do Estado de Israel </a:t>
              </a:r>
              <a:br>
                <a:rPr lang="pt-BR" dirty="0" smtClean="0"/>
              </a:br>
              <a:r>
                <a:rPr lang="pt-BR" dirty="0" smtClean="0"/>
                <a:t>e primeira guerra Árabe-Israelense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79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ispit.com.br/site/wp-content/uploads/2013/05/MAPA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0"/>
          <a:stretch/>
        </p:blipFill>
        <p:spPr bwMode="auto">
          <a:xfrm>
            <a:off x="179511" y="87153"/>
            <a:ext cx="8547961" cy="66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MAPA-ORIENTE-MÉDIO-2.jpg (788×56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Geografia Física do Oriente Médio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u="sng" dirty="0" smtClean="0"/>
              <a:t>Clima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-Árido e </a:t>
            </a:r>
            <a:r>
              <a:rPr lang="pt-BR" dirty="0" err="1" smtClean="0"/>
              <a:t>Semi-Árido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u="sng" dirty="0" smtClean="0"/>
              <a:t>Vegetação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-Xerófilas e Estepes</a:t>
            </a:r>
          </a:p>
          <a:p>
            <a:pPr marL="0" indent="0">
              <a:buNone/>
            </a:pPr>
            <a:r>
              <a:rPr lang="pt-BR" u="sng" dirty="0" smtClean="0"/>
              <a:t>Hidrografia</a:t>
            </a:r>
          </a:p>
          <a:p>
            <a:pPr marL="0" indent="0">
              <a:buNone/>
            </a:pPr>
            <a:r>
              <a:rPr lang="pt-BR" dirty="0" smtClean="0"/>
              <a:t>	-Poucos rios, sendo os mais importantes: Tigres, Eufrates (Mesopotâmia) e Jordão.</a:t>
            </a:r>
          </a:p>
          <a:p>
            <a:pPr marL="0" indent="0">
              <a:buNone/>
            </a:pPr>
            <a:r>
              <a:rPr lang="pt-BR" u="sng" dirty="0" smtClean="0"/>
              <a:t>Relevo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-Planície da Mesopotâmia circundada por Planaltos</a:t>
            </a:r>
          </a:p>
        </p:txBody>
      </p:sp>
    </p:spTree>
    <p:extLst>
      <p:ext uri="{BB962C8B-B14F-4D97-AF65-F5344CB8AC3E}">
        <p14:creationId xmlns:p14="http://schemas.microsoft.com/office/powerpoint/2010/main" val="593118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pt-BR" dirty="0" smtClean="0"/>
              <a:t>O que é a Questão Palestina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09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Gamal</a:t>
            </a:r>
            <a:r>
              <a:rPr lang="pt-BR" dirty="0" smtClean="0"/>
              <a:t> Abdel Nasser</a:t>
            </a:r>
            <a:endParaRPr lang="pt-BR" dirty="0"/>
          </a:p>
        </p:txBody>
      </p:sp>
      <p:pic>
        <p:nvPicPr>
          <p:cNvPr id="2050" name="Picture 2" descr="http://jerusalem24.com/wp-content/uploads/2016/04/gamal-abdel-nas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8" y="1268760"/>
            <a:ext cx="9199258" cy="57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86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564x/84/be/c0/84bec0fc889c21e30e66e117acc78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6268"/>
            <a:ext cx="6884268" cy="68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3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Pan-Arabismo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União dos países árabes em um só</a:t>
            </a:r>
          </a:p>
          <a:p>
            <a:r>
              <a:rPr lang="pt-BR" dirty="0" smtClean="0"/>
              <a:t>Estado forte</a:t>
            </a:r>
          </a:p>
          <a:p>
            <a:r>
              <a:rPr lang="pt-BR" dirty="0" smtClean="0"/>
              <a:t>Rejeição aos ideais ocidentais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67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68356"/>
            <a:ext cx="8229600" cy="1143000"/>
          </a:xfrm>
        </p:spPr>
        <p:txBody>
          <a:bodyPr/>
          <a:lstStyle/>
          <a:p>
            <a:r>
              <a:rPr lang="pt-BR" dirty="0" smtClean="0"/>
              <a:t>O Canal de Suez</a:t>
            </a:r>
            <a:endParaRPr lang="pt-BR" dirty="0"/>
          </a:p>
        </p:txBody>
      </p:sp>
      <p:pic>
        <p:nvPicPr>
          <p:cNvPr id="1026" name="Picture 2" descr="http://www.khanelkhalili.com.br/imagesnew3/mapas/Suez/the-suez-cana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74644"/>
            <a:ext cx="5399112" cy="59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1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web.britannica.com/eb-media/34/89934-050-F200F3B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5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Guerra dos Seis Dias</a:t>
            </a:r>
            <a:br>
              <a:rPr lang="pt-BR" dirty="0" smtClean="0"/>
            </a:br>
            <a:r>
              <a:rPr lang="pt-BR" dirty="0" smtClean="0"/>
              <a:t>1967</a:t>
            </a:r>
            <a:endParaRPr lang="pt-BR" dirty="0"/>
          </a:p>
        </p:txBody>
      </p:sp>
      <p:pic>
        <p:nvPicPr>
          <p:cNvPr id="5122" name="Picture 2" descr="https://cdn-images-1.medium.com/max/1910/1*O2u1EdTet7_BqyrjEFfPL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25" y="1484783"/>
            <a:ext cx="9515278" cy="404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1.comicvine.com/uploads/original/13/135592/5270582-4644160274-vs.p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24" y="1772816"/>
            <a:ext cx="252678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uapesquisa.com/uploads/site/156x133_bandeira_de_isra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58" y="2319892"/>
            <a:ext cx="14859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eo5.net/imagens/Bandeira-do-Egi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72080"/>
            <a:ext cx="1422073" cy="9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bandeira.vlajky.org/nahled-velky/sir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1422073" cy="94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bandeirasnacionais.com/data/flags/big/j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7"/>
            <a:ext cx="1454121" cy="72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40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ortaldejornalismo-rj.espm.br/blog/wp-content/uploads/2013/10/Mapa-Oriente-Me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" y="620688"/>
            <a:ext cx="916405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49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Israel ataca alegando sua própria defesa diante da mobilização dos exércitos Egípcios, Sírios e Jordanos.</a:t>
            </a:r>
          </a:p>
          <a:p>
            <a:r>
              <a:rPr lang="pt-BR" dirty="0" smtClean="0"/>
              <a:t>Ataque aéreo surpresa por parte de Israel</a:t>
            </a:r>
          </a:p>
          <a:p>
            <a:r>
              <a:rPr lang="pt-BR" dirty="0" smtClean="0"/>
              <a:t>Superioridade Israelense no quesito militar e tático</a:t>
            </a:r>
          </a:p>
          <a:p>
            <a:r>
              <a:rPr lang="pt-BR" dirty="0" smtClean="0"/>
              <a:t>Comunidade Internacional, incomodada com a postura de Israel, requisita a devolução dos territórios anexados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46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1.png (1600×127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88475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bGrrIFLYx24/UhSAPtc13xI/AAAAAAAALqo/XZK7JyM1FWM/s1600/Guerra+dos+seis+d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891"/>
            <a:ext cx="7661920" cy="68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81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Yom</a:t>
            </a:r>
            <a:r>
              <a:rPr lang="pt-BR" dirty="0" smtClean="0"/>
              <a:t> </a:t>
            </a:r>
            <a:r>
              <a:rPr lang="pt-BR" dirty="0" err="1" smtClean="0"/>
              <a:t>Kippur</a:t>
            </a:r>
            <a:r>
              <a:rPr lang="pt-BR" dirty="0" smtClean="0"/>
              <a:t> (Dia do Perdão)</a:t>
            </a:r>
            <a:br>
              <a:rPr lang="pt-BR" dirty="0" smtClean="0"/>
            </a:br>
            <a:r>
              <a:rPr lang="pt-BR" dirty="0" smtClean="0"/>
              <a:t>1973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Revanche dos países Árabes após a guerra dos Seis Anos</a:t>
            </a:r>
          </a:p>
          <a:p>
            <a:r>
              <a:rPr lang="pt-BR" dirty="0" smtClean="0"/>
              <a:t>Busca pelos territórios perdidos</a:t>
            </a:r>
          </a:p>
          <a:p>
            <a:r>
              <a:rPr lang="pt-BR" dirty="0" smtClean="0"/>
              <a:t>Ataque surpresa </a:t>
            </a:r>
            <a:r>
              <a:rPr lang="pt-BR" dirty="0" smtClean="0"/>
              <a:t>do Egito e da Síria</a:t>
            </a:r>
            <a:endParaRPr lang="pt-BR" dirty="0" smtClean="0"/>
          </a:p>
          <a:p>
            <a:r>
              <a:rPr lang="pt-BR" dirty="0" smtClean="0"/>
              <a:t>Egito ataca a península do Sinai e Síria ataca as Colinas de </a:t>
            </a:r>
            <a:r>
              <a:rPr lang="pt-BR" dirty="0" err="1" smtClean="0"/>
              <a:t>Golã</a:t>
            </a:r>
            <a:endParaRPr lang="pt-BR" dirty="0" smtClean="0"/>
          </a:p>
          <a:p>
            <a:r>
              <a:rPr lang="pt-BR" dirty="0" smtClean="0"/>
              <a:t>Países Árabes muito bem </a:t>
            </a:r>
            <a:r>
              <a:rPr lang="pt-BR" dirty="0" smtClean="0"/>
              <a:t>equipados</a:t>
            </a:r>
          </a:p>
          <a:p>
            <a:r>
              <a:rPr lang="pt-BR" dirty="0" smtClean="0"/>
              <a:t>Israel apoiado pelos EUA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47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d/df/Bridge_Cros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" y="332656"/>
            <a:ext cx="9115174" cy="63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52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a/aa/Egyptian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0728"/>
            <a:ext cx="9466525" cy="46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upload.wikimedia.org/wikipedia/commons/thumb/9/97/Six_Day_War_Territories.svg/2000px-Six_Day_War_Territori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747573" cy="71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Crise do Petróleo - 1973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Países Árabes diminuem a produção de petróleo como forma de retaliação ao mundo Ocidental</a:t>
            </a:r>
          </a:p>
          <a:p>
            <a:r>
              <a:rPr lang="pt-BR" dirty="0" smtClean="0"/>
              <a:t>Ocidente passa a buscar outras fontes de energia e procurar descobrir petróleo em seus próprios territórios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6013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os Bertolini\Downloads\ABAAAfO8IAB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42" y="404664"/>
            <a:ext cx="9187442" cy="60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pt-BR" dirty="0" smtClean="0"/>
              <a:t>Acordo de </a:t>
            </a:r>
            <a:r>
              <a:rPr lang="pt-BR" dirty="0" err="1" smtClean="0"/>
              <a:t>Camp</a:t>
            </a:r>
            <a:r>
              <a:rPr lang="pt-BR" dirty="0" smtClean="0"/>
              <a:t> David - 1978</a:t>
            </a:r>
            <a:endParaRPr lang="pt-BR" dirty="0"/>
          </a:p>
        </p:txBody>
      </p:sp>
      <p:pic>
        <p:nvPicPr>
          <p:cNvPr id="2050" name="Picture 2" descr="https://upload.wikimedia.org/wikipedia/commons/f/f8/Begin%2C_Carter_and_Sadat_at_Camp_David_1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472908" cy="49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991" y="6093296"/>
            <a:ext cx="646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Menachen</a:t>
            </a:r>
            <a:r>
              <a:rPr lang="pt-BR" dirty="0" smtClean="0"/>
              <a:t> </a:t>
            </a:r>
            <a:r>
              <a:rPr lang="pt-BR" dirty="0" err="1" smtClean="0"/>
              <a:t>Bengin</a:t>
            </a:r>
            <a:r>
              <a:rPr lang="pt-BR" dirty="0" smtClean="0"/>
              <a:t> (Israel), Jimmy Carter (EUA), Anwar Sadat (Egito)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701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Acordo de </a:t>
            </a:r>
            <a:r>
              <a:rPr lang="pt-BR" dirty="0" err="1" smtClean="0"/>
              <a:t>Camp</a:t>
            </a:r>
            <a:r>
              <a:rPr lang="pt-BR" dirty="0" smtClean="0"/>
              <a:t> David - 1978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Egito reconhece Israel como país</a:t>
            </a:r>
          </a:p>
          <a:p>
            <a:r>
              <a:rPr lang="pt-BR" dirty="0" smtClean="0"/>
              <a:t>Devolução da Península do Sinai ao Egito</a:t>
            </a:r>
          </a:p>
          <a:p>
            <a:r>
              <a:rPr lang="pt-BR" dirty="0" smtClean="0"/>
              <a:t>Acordo de paz entre os países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372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pade.org/wp-content/uploads/mapa-de-pales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31" y="0"/>
            <a:ext cx="92672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8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lfredojunior.files.wordpress.com/2013/03/riojor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" y="188640"/>
            <a:ext cx="9124767" cy="60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67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Grupo pertencente à OLP (Organização para a Libertação Palestina)</a:t>
            </a:r>
          </a:p>
          <a:p>
            <a:r>
              <a:rPr lang="pt-BR" dirty="0" smtClean="0"/>
              <a:t>Não reconhece Israel como Estado</a:t>
            </a:r>
          </a:p>
          <a:p>
            <a:r>
              <a:rPr lang="pt-BR" dirty="0" smtClean="0"/>
              <a:t>Ocupa a faixa de Gaza</a:t>
            </a:r>
          </a:p>
          <a:p>
            <a:r>
              <a:rPr lang="pt-BR" dirty="0" smtClean="0"/>
              <a:t>Se utiliza de diversas ações bélicas, visando enfraquecer Israel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422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Fatah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Grupo pertencente à Organização para a Libertação Palestina</a:t>
            </a:r>
          </a:p>
          <a:p>
            <a:r>
              <a:rPr lang="pt-BR" dirty="0" smtClean="0"/>
              <a:t>Reconhece Israel como Estado</a:t>
            </a:r>
          </a:p>
          <a:p>
            <a:r>
              <a:rPr lang="pt-BR" dirty="0" smtClean="0"/>
              <a:t>Ocupa algumas partes da Cisjordânia</a:t>
            </a:r>
          </a:p>
          <a:p>
            <a:r>
              <a:rPr lang="pt-BR" dirty="0" smtClean="0"/>
              <a:t>Se utiliza do discurso de paz, juntamente com a comunidade internacional, para a resolução do conflito</a:t>
            </a:r>
          </a:p>
          <a:p>
            <a:r>
              <a:rPr lang="pt-BR" dirty="0" smtClean="0"/>
              <a:t>Líder: Yasser Arafat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82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Intifadas</a:t>
            </a:r>
            <a:endParaRPr lang="pt-BR" dirty="0"/>
          </a:p>
        </p:txBody>
      </p:sp>
      <p:pic>
        <p:nvPicPr>
          <p:cNvPr id="3074" name="Picture 2" descr="http://www.islamicity.org/wp-content/plugins/blueprint-timthumb/timthumb.php?src=http://media.islamicity.org/wp-content/uploads/2015/12/intifada-3rd.jpg&amp;w=1080&amp;h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71353" cy="50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27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Primeira Intifada - 1987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Manifestação espontânea da população palestina contra os Israelenses</a:t>
            </a:r>
          </a:p>
          <a:p>
            <a:r>
              <a:rPr lang="pt-BR" dirty="0" smtClean="0"/>
              <a:t>Se utilizavam de pedras e paus</a:t>
            </a:r>
          </a:p>
          <a:p>
            <a:r>
              <a:rPr lang="pt-BR" dirty="0" smtClean="0"/>
              <a:t>Desigualdade de forças</a:t>
            </a:r>
          </a:p>
          <a:p>
            <a:r>
              <a:rPr lang="pt-BR" dirty="0" smtClean="0"/>
              <a:t>Termina em 1993 com o Acordo de Oslo</a:t>
            </a:r>
          </a:p>
        </p:txBody>
      </p:sp>
    </p:spTree>
    <p:extLst>
      <p:ext uri="{BB962C8B-B14F-4D97-AF65-F5344CB8AC3E}">
        <p14:creationId xmlns:p14="http://schemas.microsoft.com/office/powerpoint/2010/main" val="3702823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046" y="-243408"/>
            <a:ext cx="8229600" cy="1143000"/>
          </a:xfrm>
        </p:spPr>
        <p:txBody>
          <a:bodyPr/>
          <a:lstStyle/>
          <a:p>
            <a:r>
              <a:rPr lang="pt-BR" dirty="0" smtClean="0"/>
              <a:t>Acordo de Oslo - 1993</a:t>
            </a:r>
            <a:endParaRPr lang="pt-BR" dirty="0"/>
          </a:p>
        </p:txBody>
      </p:sp>
      <p:pic>
        <p:nvPicPr>
          <p:cNvPr id="5122" name="Picture 2" descr="https://upload.wikimedia.org/wikipedia/commons/f/f2/Bill_Clinton%2C_Yitzhak_Rabin%2C_Yasser_Arafat_at_the_White_House_1993-09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073082" cy="55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0677" y="6381328"/>
            <a:ext cx="592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Isaac Rabin (Israel), Bill Clinton (EUA), Yasser Arafat (Palestina)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889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Acordo de Oslo - 1993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Deu fim à primeira Intifada</a:t>
            </a:r>
          </a:p>
          <a:p>
            <a:r>
              <a:rPr lang="pt-BR" dirty="0" smtClean="0"/>
              <a:t>Grande importância internacional</a:t>
            </a:r>
          </a:p>
          <a:p>
            <a:r>
              <a:rPr lang="pt-BR" dirty="0" smtClean="0"/>
              <a:t>Israel se compromete a retirar as tropas das regiões palestinas</a:t>
            </a:r>
          </a:p>
          <a:p>
            <a:r>
              <a:rPr lang="pt-BR" dirty="0" smtClean="0"/>
              <a:t>Acordos de paz firmados</a:t>
            </a:r>
          </a:p>
        </p:txBody>
      </p:sp>
    </p:spTree>
    <p:extLst>
      <p:ext uri="{BB962C8B-B14F-4D97-AF65-F5344CB8AC3E}">
        <p14:creationId xmlns:p14="http://schemas.microsoft.com/office/powerpoint/2010/main" val="376422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0/06/Tigr-euph.png/800px-Tigr-eu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257"/>
            <a:ext cx="7620000" cy="76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0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do Oriente Médio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u="sng" dirty="0" smtClean="0"/>
              <a:t>Indústria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-Dependente do </a:t>
            </a:r>
            <a:r>
              <a:rPr lang="pt-BR" b="1" dirty="0" smtClean="0">
                <a:solidFill>
                  <a:srgbClr val="FF0000"/>
                </a:solidFill>
              </a:rPr>
              <a:t>Petróleo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-Fraca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-Aos poucos se moderniza</a:t>
            </a:r>
          </a:p>
          <a:p>
            <a:pPr marL="0" indent="0">
              <a:buNone/>
            </a:pPr>
            <a:r>
              <a:rPr lang="pt-BR" dirty="0" smtClean="0"/>
              <a:t>Destaques para Israel (bélica) e Turquia (de base: aço e cimento)</a:t>
            </a:r>
          </a:p>
          <a:p>
            <a:pPr marL="0" indent="0">
              <a:buNone/>
            </a:pPr>
            <a:r>
              <a:rPr lang="pt-BR" u="sng" dirty="0" smtClean="0"/>
              <a:t>Agricultura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-Pequena produção devido ao clima seco e solos pobres. Irrigação como solução.</a:t>
            </a:r>
            <a:r>
              <a:rPr lang="pt-BR" dirty="0"/>
              <a:t> </a:t>
            </a:r>
            <a:r>
              <a:rPr lang="pt-BR" dirty="0" smtClean="0"/>
              <a:t>Israel como destaque</a:t>
            </a:r>
          </a:p>
          <a:p>
            <a:pPr marL="0" indent="0">
              <a:buNone/>
            </a:pPr>
            <a:r>
              <a:rPr lang="pt-BR" u="sng" dirty="0" smtClean="0"/>
              <a:t>Pecuária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-Tradicional – Extensiva.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-Transeunte ou nômade devido ao conforto térmico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-Destaques: Ovinos e Caprinos</a:t>
            </a:r>
          </a:p>
        </p:txBody>
      </p:sp>
    </p:spTree>
    <p:extLst>
      <p:ext uri="{BB962C8B-B14F-4D97-AF65-F5344CB8AC3E}">
        <p14:creationId xmlns:p14="http://schemas.microsoft.com/office/powerpoint/2010/main" val="35993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3.jpg (668×51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899"/>
            <a:ext cx="8388424" cy="65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0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e/e3/Oil_Reserves.png/480px-Oil_Reser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51" y="1079288"/>
            <a:ext cx="10473983" cy="47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0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588"/>
            <a:ext cx="8229600" cy="1143000"/>
          </a:xfrm>
        </p:spPr>
        <p:txBody>
          <a:bodyPr/>
          <a:lstStyle/>
          <a:p>
            <a:r>
              <a:rPr lang="pt-BR" dirty="0" smtClean="0"/>
              <a:t>População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68863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Predominantemente Árabe. Também há Turcos (Turquia), Persas(Irã), Judeus(Israel) e Curdos(Turquia, Síria, Iraque, Irã).</a:t>
            </a:r>
          </a:p>
          <a:p>
            <a:r>
              <a:rPr lang="pt-BR" dirty="0" smtClean="0"/>
              <a:t>Sunitas e Xiitas espalhados ao longo do território. Maioria do O.M. é Sunita, sendo os Xiitas mais expressivos no Irã.</a:t>
            </a:r>
          </a:p>
          <a:p>
            <a:r>
              <a:rPr lang="pt-BR" dirty="0" smtClean="0"/>
              <a:t>Xiita: Corresponde a cerca de 10% da população Islâmica e acreditam que Ali, primo de Maomé, seria o sucessor legítimo deste.</a:t>
            </a:r>
          </a:p>
          <a:p>
            <a:r>
              <a:rPr lang="pt-BR" dirty="0" smtClean="0"/>
              <a:t>Sunita: Corresponde a 90% da população Islâmica e se utilizam de outras fontes para se guiarem na religião, como a </a:t>
            </a:r>
            <a:r>
              <a:rPr lang="pt-BR" dirty="0" err="1" smtClean="0">
                <a:solidFill>
                  <a:srgbClr val="FF0000"/>
                </a:solidFill>
              </a:rPr>
              <a:t>Suna</a:t>
            </a:r>
            <a:r>
              <a:rPr lang="pt-BR" dirty="0" smtClean="0"/>
              <a:t>. Acreditam ser legítimos os 3 profetas sunitas que assumiram a religião após a morte do profeta.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0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613</Words>
  <Application>Microsoft Office PowerPoint</Application>
  <PresentationFormat>Apresentação na tela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Apresentação do PowerPoint</vt:lpstr>
      <vt:lpstr>Geografia Física do Oriente Médio</vt:lpstr>
      <vt:lpstr>Apresentação do PowerPoint</vt:lpstr>
      <vt:lpstr>Apresentação do PowerPoint</vt:lpstr>
      <vt:lpstr>Apresentação do PowerPoint</vt:lpstr>
      <vt:lpstr>Economia do Oriente Médio</vt:lpstr>
      <vt:lpstr>Apresentação do PowerPoint</vt:lpstr>
      <vt:lpstr>Apresentação do PowerPoint</vt:lpstr>
      <vt:lpstr>População</vt:lpstr>
      <vt:lpstr>Apresentação do PowerPoint</vt:lpstr>
      <vt:lpstr>A Questão Palestina</vt:lpstr>
      <vt:lpstr>Apresentação do PowerPoint</vt:lpstr>
      <vt:lpstr>Linha do tempo dos acontecimentos</vt:lpstr>
      <vt:lpstr>Apresentação do PowerPoint</vt:lpstr>
      <vt:lpstr>Linha do tempo dos acontecimentos</vt:lpstr>
      <vt:lpstr>Apresentação do PowerPoint</vt:lpstr>
      <vt:lpstr>Linha do tempo dos acontecimentos</vt:lpstr>
      <vt:lpstr>Apresentação do PowerPoint</vt:lpstr>
      <vt:lpstr>Apresentação do PowerPoint</vt:lpstr>
      <vt:lpstr>O que é a Questão Palestina ?</vt:lpstr>
      <vt:lpstr>Gamal Abdel Nasser</vt:lpstr>
      <vt:lpstr>Apresentação do PowerPoint</vt:lpstr>
      <vt:lpstr>Pan-Arabismo</vt:lpstr>
      <vt:lpstr>O Canal de Suez</vt:lpstr>
      <vt:lpstr>Apresentação do PowerPoint</vt:lpstr>
      <vt:lpstr>Guerra dos Seis Dias 1967</vt:lpstr>
      <vt:lpstr>Apresentação do PowerPoint</vt:lpstr>
      <vt:lpstr>Apresentação do PowerPoint</vt:lpstr>
      <vt:lpstr>Apresentação do PowerPoint</vt:lpstr>
      <vt:lpstr>Apresentação do PowerPoint</vt:lpstr>
      <vt:lpstr>Yom Kippur (Dia do Perdão) 1973</vt:lpstr>
      <vt:lpstr>Apresentação do PowerPoint</vt:lpstr>
      <vt:lpstr>Apresentação do PowerPoint</vt:lpstr>
      <vt:lpstr>Apresentação do PowerPoint</vt:lpstr>
      <vt:lpstr>Crise do Petróleo - 1973</vt:lpstr>
      <vt:lpstr>Apresentação do PowerPoint</vt:lpstr>
      <vt:lpstr>Acordo de Camp David - 1978</vt:lpstr>
      <vt:lpstr>Acordo de Camp David - 1978</vt:lpstr>
      <vt:lpstr>Apresentação do PowerPoint</vt:lpstr>
      <vt:lpstr>Hamas</vt:lpstr>
      <vt:lpstr>Fatah</vt:lpstr>
      <vt:lpstr>Intifadas</vt:lpstr>
      <vt:lpstr>Primeira Intifada - 1987</vt:lpstr>
      <vt:lpstr>Acordo de Oslo - 1993</vt:lpstr>
      <vt:lpstr>Acordo de Oslo - 1993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Questão Palestina</dc:title>
  <dc:creator>Guest</dc:creator>
  <cp:lastModifiedBy>Marcos Bertolini</cp:lastModifiedBy>
  <cp:revision>34</cp:revision>
  <dcterms:created xsi:type="dcterms:W3CDTF">2016-07-28T19:47:28Z</dcterms:created>
  <dcterms:modified xsi:type="dcterms:W3CDTF">2016-08-24T20:22:59Z</dcterms:modified>
</cp:coreProperties>
</file>