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4" r:id="rId8"/>
    <p:sldId id="261" r:id="rId9"/>
    <p:sldId id="263" r:id="rId10"/>
    <p:sldId id="276" r:id="rId11"/>
    <p:sldId id="264" r:id="rId12"/>
    <p:sldId id="272" r:id="rId13"/>
    <p:sldId id="271" r:id="rId14"/>
    <p:sldId id="265" r:id="rId15"/>
    <p:sldId id="266" r:id="rId16"/>
    <p:sldId id="267" r:id="rId17"/>
    <p:sldId id="273" r:id="rId18"/>
    <p:sldId id="269" r:id="rId19"/>
    <p:sldId id="270" r:id="rId20"/>
    <p:sldId id="26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2" y="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1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54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4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D97F-AE9A-42C6-AC54-71E089874DE7}" type="datetimeFigureOut">
              <a:rPr lang="pt-BR" smtClean="0"/>
              <a:t>04/09/2016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6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JuVdTqcnT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iniopublico.gov.br/download/texto/bv00011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ntalvoeascinciasdonossotempo.blogspot.com.br/2011/02/camoes-e-infanta-d-maria-parte-viii-deu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93"/>
            <a:ext cx="9036496" cy="68217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Humanismo em Portugal</a:t>
            </a:r>
            <a:endParaRPr lang="pt-B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000" dirty="0" smtClean="0"/>
              <a:t>Temáticas do Humanismo</a:t>
            </a:r>
            <a:br>
              <a:rPr lang="pt-BR" sz="3000" dirty="0" smtClean="0"/>
            </a:br>
            <a:r>
              <a:rPr lang="pt-BR" sz="3100" b="1" dirty="0" smtClean="0">
                <a:latin typeface="Calibri" charset="0"/>
                <a:cs typeface="Times New Roman" charset="0"/>
              </a:rPr>
              <a:t>Poesia </a:t>
            </a:r>
            <a:r>
              <a:rPr lang="pt-BR" sz="3100" b="1" dirty="0" smtClean="0">
                <a:latin typeface="Calibri" charset="0"/>
                <a:cs typeface="Times New Roman" charset="0"/>
              </a:rPr>
              <a:t>Palaciana – Cancioneiro Geral (Garcia Resende)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Calibri" charset="0"/>
                <a:cs typeface="Times New Roman" charset="0"/>
              </a:rPr>
              <a:t>Uso da métrica redondilha menor </a:t>
            </a:r>
            <a:r>
              <a:rPr lang="pt-BR" dirty="0">
                <a:latin typeface="Calibri" charset="0"/>
                <a:cs typeface="Times New Roman" charset="0"/>
              </a:rPr>
              <a:t>(5 sílabas poéticas)</a:t>
            </a:r>
            <a:r>
              <a:rPr lang="pt-BR" dirty="0" smtClean="0">
                <a:latin typeface="Calibri" charset="0"/>
                <a:cs typeface="Times New Roman" charset="0"/>
              </a:rPr>
              <a:t> e, em sua maioria, uso de redondilha maior (7 sílabas poéticas);</a:t>
            </a:r>
          </a:p>
          <a:p>
            <a:pPr lvl="1"/>
            <a:r>
              <a:rPr lang="pt-BR" dirty="0">
                <a:latin typeface="Calibri" charset="0"/>
                <a:cs typeface="Times New Roman" charset="0"/>
              </a:rPr>
              <a:t>A Trova dá lugar à </a:t>
            </a:r>
            <a:r>
              <a:rPr lang="pt-BR" b="1" dirty="0">
                <a:latin typeface="Calibri" charset="0"/>
                <a:cs typeface="Times New Roman" charset="0"/>
              </a:rPr>
              <a:t>declamação</a:t>
            </a:r>
            <a:r>
              <a:rPr lang="pt-BR" dirty="0">
                <a:latin typeface="Calibri" charset="0"/>
                <a:cs typeface="Times New Roman" charset="0"/>
              </a:rPr>
              <a:t> (A música dissocia-se da palavra</a:t>
            </a:r>
            <a:r>
              <a:rPr lang="pt-BR" dirty="0" smtClean="0">
                <a:latin typeface="Calibri" charset="0"/>
                <a:cs typeface="Times New Roman" charset="0"/>
              </a:rPr>
              <a:t>);</a:t>
            </a:r>
          </a:p>
          <a:p>
            <a:endParaRPr lang="pt-BR" dirty="0" smtClean="0">
              <a:latin typeface="Calibri" charset="0"/>
              <a:cs typeface="Times New Roman" charset="0"/>
            </a:endParaRPr>
          </a:p>
          <a:p>
            <a:r>
              <a:rPr lang="pt-BR" dirty="0" smtClean="0">
                <a:latin typeface="Calibri" charset="0"/>
                <a:cs typeface="Times New Roman" charset="0"/>
              </a:rPr>
              <a:t>Surgimento do Lirismo (Eu): Temas de d</a:t>
            </a:r>
            <a:r>
              <a:rPr lang="pt-BR" dirty="0" smtClean="0">
                <a:latin typeface="Calibri" charset="0"/>
                <a:cs typeface="Times New Roman" charset="0"/>
              </a:rPr>
              <a:t>esilusão </a:t>
            </a:r>
            <a:r>
              <a:rPr lang="pt-BR" dirty="0" smtClean="0">
                <a:latin typeface="Calibri" charset="0"/>
                <a:cs typeface="Times New Roman" charset="0"/>
              </a:rPr>
              <a:t>amorosa, deslumbramentos com a vida na Corte, ganância econômica e a degradação dos costumes.  </a:t>
            </a:r>
          </a:p>
          <a:p>
            <a:endParaRPr lang="pt-BR" dirty="0" smtClean="0">
              <a:latin typeface="Calibri" charset="0"/>
              <a:cs typeface="Times New Roman" charset="0"/>
            </a:endParaRPr>
          </a:p>
          <a:p>
            <a:r>
              <a:rPr lang="pt-BR" dirty="0" smtClean="0">
                <a:latin typeface="Calibri" charset="0"/>
              </a:rPr>
              <a:t>Poetas: Henrique da Mota, Jorge Aguiar, </a:t>
            </a:r>
            <a:r>
              <a:rPr lang="pt-BR" dirty="0" err="1" smtClean="0">
                <a:latin typeface="Calibri" charset="0"/>
              </a:rPr>
              <a:t>Bernardim</a:t>
            </a:r>
            <a:r>
              <a:rPr lang="pt-BR" dirty="0" smtClean="0">
                <a:latin typeface="Calibri" charset="0"/>
              </a:rPr>
              <a:t> Ribeiro, </a:t>
            </a:r>
            <a:r>
              <a:rPr lang="pt-BR" b="1" dirty="0" smtClean="0">
                <a:latin typeface="Calibri" charset="0"/>
              </a:rPr>
              <a:t>Garcia de </a:t>
            </a:r>
            <a:r>
              <a:rPr lang="pt-BR" b="1" dirty="0" smtClean="0">
                <a:latin typeface="Calibri" charset="0"/>
              </a:rPr>
              <a:t>Resende </a:t>
            </a:r>
            <a:r>
              <a:rPr lang="pt-BR" dirty="0" smtClean="0">
                <a:latin typeface="Calibri" charset="0"/>
              </a:rPr>
              <a:t>(Cancioneiro com mil poemas de 300 autores)</a:t>
            </a:r>
            <a:r>
              <a:rPr lang="pt-BR" b="1" dirty="0" smtClean="0">
                <a:latin typeface="Calibri" charset="0"/>
              </a:rPr>
              <a:t>:</a:t>
            </a:r>
            <a:r>
              <a:rPr lang="pt-BR" dirty="0" smtClean="0">
                <a:latin typeface="Calibri" charset="0"/>
              </a:rPr>
              <a:t> </a:t>
            </a:r>
            <a:endParaRPr lang="pt-BR" dirty="0" smtClean="0">
              <a:latin typeface="Calibri" charset="0"/>
            </a:endParaRPr>
          </a:p>
          <a:p>
            <a:pPr lvl="1"/>
            <a:r>
              <a:rPr lang="pt-BR" b="1" dirty="0" smtClean="0"/>
              <a:t>Garcia </a:t>
            </a:r>
            <a:r>
              <a:rPr lang="pt-BR" b="1" dirty="0" smtClean="0"/>
              <a:t>Resende</a:t>
            </a:r>
            <a:r>
              <a:rPr lang="pt-BR" dirty="0" smtClean="0"/>
              <a:t>: Além de escrever poemas, em </a:t>
            </a:r>
            <a:r>
              <a:rPr lang="pt-BR" dirty="0" smtClean="0"/>
              <a:t>1516, </a:t>
            </a:r>
            <a:r>
              <a:rPr lang="pt-BR" dirty="0" smtClean="0"/>
              <a:t>compilou o </a:t>
            </a:r>
            <a:r>
              <a:rPr lang="pt-BR" b="1" i="1" dirty="0" smtClean="0"/>
              <a:t>Cancioneiro geral</a:t>
            </a:r>
            <a:r>
              <a:rPr lang="pt-BR" b="1" dirty="0" smtClean="0"/>
              <a:t> </a:t>
            </a:r>
            <a:r>
              <a:rPr lang="pt-BR" dirty="0" smtClean="0"/>
              <a:t>(reunião de boa parte da poesia humanista portuguesa).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35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dirty="0" smtClean="0"/>
              <a:t>Estando </a:t>
            </a:r>
            <a:r>
              <a:rPr lang="pt-BR" sz="1500" dirty="0" err="1" smtClean="0"/>
              <a:t>el</a:t>
            </a:r>
            <a:r>
              <a:rPr lang="pt-BR" sz="1500" dirty="0" smtClean="0"/>
              <a:t> rei em Almeirim, a Manuel de </a:t>
            </a:r>
            <a:r>
              <a:rPr lang="pt-BR" sz="1500" dirty="0" err="1" smtClean="0"/>
              <a:t>Goios</a:t>
            </a:r>
            <a:r>
              <a:rPr lang="pt-BR" sz="1500" dirty="0" smtClean="0"/>
              <a:t>, que estava por capitão na Mina e lhe mandou pedir que lhe escrevesse novas da corte.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Novas </a:t>
            </a:r>
            <a:r>
              <a:rPr lang="pt-BR" sz="2000" dirty="0"/>
              <a:t>da Corte</a:t>
            </a:r>
          </a:p>
          <a:p>
            <a:pPr marL="0" indent="0">
              <a:buNone/>
            </a:pPr>
            <a:r>
              <a:rPr lang="pt-BR" sz="2000" dirty="0"/>
              <a:t>As damas nunca parecem </a:t>
            </a:r>
            <a:br>
              <a:rPr lang="pt-BR" sz="2000" dirty="0"/>
            </a:br>
            <a:r>
              <a:rPr lang="pt-BR" sz="2000" dirty="0"/>
              <a:t>os galantes poucos são </a:t>
            </a:r>
            <a:br>
              <a:rPr lang="pt-BR" sz="2000" dirty="0"/>
            </a:br>
            <a:r>
              <a:rPr lang="pt-BR" sz="2000" dirty="0"/>
              <a:t>cousas de prazer esquecem </a:t>
            </a:r>
            <a:br>
              <a:rPr lang="pt-BR" sz="2000" dirty="0"/>
            </a:br>
            <a:r>
              <a:rPr lang="pt-BR" sz="2000" dirty="0"/>
              <a:t>os negócios vêm e vão </a:t>
            </a:r>
            <a:br>
              <a:rPr lang="pt-BR" sz="2000" dirty="0"/>
            </a:br>
            <a:r>
              <a:rPr lang="pt-BR" sz="2000" dirty="0"/>
              <a:t>nunca minguam, sempre crescem. </a:t>
            </a:r>
            <a:br>
              <a:rPr lang="pt-BR" sz="2000" dirty="0"/>
            </a:br>
            <a:r>
              <a:rPr lang="pt-BR" sz="2000" dirty="0"/>
              <a:t>Não há já nenhum folgar </a:t>
            </a:r>
            <a:br>
              <a:rPr lang="pt-BR" sz="2000" dirty="0"/>
            </a:br>
            <a:r>
              <a:rPr lang="pt-BR" sz="2000" dirty="0"/>
              <a:t>nem manhas exercitar </a:t>
            </a:r>
            <a:br>
              <a:rPr lang="pt-BR" sz="2000" dirty="0"/>
            </a:br>
            <a:r>
              <a:rPr lang="pt-BR" sz="2000" dirty="0"/>
              <a:t>é tanto o requerimento </a:t>
            </a:r>
            <a:br>
              <a:rPr lang="pt-BR" sz="2000" dirty="0"/>
            </a:br>
            <a:r>
              <a:rPr lang="pt-BR" sz="2000" dirty="0"/>
              <a:t>que ninguém não traz o tento </a:t>
            </a:r>
            <a:br>
              <a:rPr lang="pt-BR" sz="2000" dirty="0"/>
            </a:br>
            <a:r>
              <a:rPr lang="pt-BR" sz="2000" dirty="0"/>
              <a:t>senão em querer medrar. </a:t>
            </a:r>
            <a:br>
              <a:rPr lang="pt-BR" sz="2000" dirty="0"/>
            </a:br>
            <a:r>
              <a:rPr lang="pt-BR" sz="2000" dirty="0" smtClean="0"/>
              <a:t> 		</a:t>
            </a:r>
          </a:p>
          <a:p>
            <a:pPr marL="0" indent="0">
              <a:buNone/>
            </a:pPr>
            <a:r>
              <a:rPr lang="pt-BR" sz="2000" dirty="0"/>
              <a:t>		</a:t>
            </a:r>
            <a:r>
              <a:rPr lang="pt-BR" sz="2000" dirty="0" smtClean="0"/>
              <a:t>[...]</a:t>
            </a:r>
            <a:endParaRPr lang="pt-BR" sz="20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88024" y="1600200"/>
            <a:ext cx="3898776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 smtClean="0"/>
              <a:t>[...] Cabo</a:t>
            </a:r>
            <a:r>
              <a:rPr lang="pt-BR" sz="3600" dirty="0"/>
              <a:t>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Porque sei </a:t>
            </a:r>
            <a:r>
              <a:rPr lang="pt-BR" sz="3600" dirty="0" err="1"/>
              <a:t>qu'esperareis</a:t>
            </a:r>
            <a:r>
              <a:rPr lang="pt-BR" sz="3600" dirty="0"/>
              <a:t>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que vos dê novas de mim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vos dou estas </a:t>
            </a:r>
            <a:r>
              <a:rPr lang="pt-BR" sz="3600" dirty="0" err="1"/>
              <a:t>qu'ouvireis</a:t>
            </a:r>
            <a:r>
              <a:rPr lang="pt-BR" sz="3600" dirty="0"/>
              <a:t>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err="1"/>
              <a:t>qu'estou</a:t>
            </a:r>
            <a:r>
              <a:rPr lang="pt-BR" sz="3600" dirty="0"/>
              <a:t> são em Almeirim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da sorte </a:t>
            </a:r>
            <a:r>
              <a:rPr lang="pt-BR" sz="3600" dirty="0" err="1"/>
              <a:t>qu'aqui</a:t>
            </a:r>
            <a:r>
              <a:rPr lang="pt-BR" sz="3600" dirty="0"/>
              <a:t> vereis.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Nunca mais saí daqui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err="1"/>
              <a:t>üa</a:t>
            </a:r>
            <a:r>
              <a:rPr lang="pt-BR" sz="3600" dirty="0"/>
              <a:t> hora nem parti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de servir e d'aguardar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e acerca do medrar 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>tal m'estou qual me </a:t>
            </a:r>
            <a:r>
              <a:rPr lang="pt-BR" sz="3600" dirty="0" err="1"/>
              <a:t>naci</a:t>
            </a:r>
            <a:r>
              <a:rPr lang="pt-BR" sz="3600" dirty="0"/>
              <a:t>. </a:t>
            </a:r>
            <a:r>
              <a:rPr lang="pt-BR" sz="4200" dirty="0" smtClean="0"/>
              <a:t/>
            </a:r>
            <a:br>
              <a:rPr lang="pt-BR" sz="4200" dirty="0" smtClean="0"/>
            </a:br>
            <a:r>
              <a:rPr lang="pt-BR" sz="4200" dirty="0" smtClean="0"/>
              <a:t/>
            </a:r>
            <a:br>
              <a:rPr lang="pt-BR" sz="4200" dirty="0" smtClean="0"/>
            </a:br>
            <a:endParaRPr lang="pt-BR" sz="4200" dirty="0" smtClean="0"/>
          </a:p>
          <a:p>
            <a:pPr marL="0" indent="0">
              <a:buNone/>
            </a:pPr>
            <a:r>
              <a:rPr lang="pt-BR" sz="2700" dirty="0" smtClean="0"/>
              <a:t>Excerto de Garcia de Resende </a:t>
            </a:r>
          </a:p>
          <a:p>
            <a:pPr marL="0" indent="0">
              <a:buNone/>
            </a:pPr>
            <a:r>
              <a:rPr lang="pt-BR" sz="2700" i="1" dirty="0" smtClean="0"/>
              <a:t>Garcia </a:t>
            </a:r>
            <a:r>
              <a:rPr lang="pt-BR" sz="2700" i="1" dirty="0"/>
              <a:t>de Resende, in 'Cancioneiro Geral de Garcia de Resende'</a:t>
            </a:r>
            <a:r>
              <a:rPr lang="pt-BR" sz="2700" dirty="0"/>
              <a:t>  </a:t>
            </a:r>
            <a:r>
              <a:rPr lang="pt-BR" sz="2700" dirty="0" smtClean="0"/>
              <a:t> </a:t>
            </a:r>
            <a:r>
              <a:rPr lang="pt-BR" sz="3800" dirty="0" smtClean="0"/>
              <a:t/>
            </a:r>
            <a:br>
              <a:rPr lang="pt-BR" sz="3800" dirty="0" smtClean="0"/>
            </a:b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62229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70022"/>
            <a:ext cx="3528392" cy="4966651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39752" y="5936673"/>
            <a:ext cx="4608512" cy="445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dirty="0" smtClean="0"/>
              <a:t>Estatua de Gil Vicente | Portugal</a:t>
            </a:r>
            <a:endParaRPr lang="pt-BR" sz="25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79812" y="260648"/>
            <a:ext cx="3276364" cy="445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dirty="0" smtClean="0"/>
              <a:t>O teatro Vicentino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43859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5949280"/>
            <a:ext cx="4330824" cy="792088"/>
          </a:xfrm>
        </p:spPr>
        <p:txBody>
          <a:bodyPr anchor="t">
            <a:normAutofit/>
          </a:bodyPr>
          <a:lstStyle/>
          <a:p>
            <a:pPr algn="l"/>
            <a:r>
              <a:rPr lang="pt-BR" sz="1500" dirty="0" smtClean="0"/>
              <a:t>Rosto da primeira edição da </a:t>
            </a:r>
            <a:r>
              <a:rPr lang="pt-BR" sz="1500" i="1" dirty="0" err="1" smtClean="0"/>
              <a:t>Compilaçam</a:t>
            </a:r>
            <a:r>
              <a:rPr lang="pt-BR" sz="1500" i="1" dirty="0" smtClean="0"/>
              <a:t> de todas as </a:t>
            </a:r>
            <a:br>
              <a:rPr lang="pt-BR" sz="1500" i="1" dirty="0" smtClean="0"/>
            </a:br>
            <a:r>
              <a:rPr lang="pt-BR" sz="1500" i="1" dirty="0" smtClean="0"/>
              <a:t>obras de Gil Vicente</a:t>
            </a:r>
            <a:r>
              <a:rPr lang="pt-BR" sz="1500" dirty="0" smtClean="0"/>
              <a:t>, 1562 – Fundação Casa Bragança, </a:t>
            </a:r>
            <a:br>
              <a:rPr lang="pt-BR" sz="1500" dirty="0" smtClean="0"/>
            </a:br>
            <a:r>
              <a:rPr lang="pt-BR" sz="1500" dirty="0" smtClean="0"/>
              <a:t>Vila Viçosa.</a:t>
            </a:r>
            <a:endParaRPr lang="pt-BR" sz="15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672408" cy="52072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4716016" cy="6669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Gil Vicente</a:t>
            </a:r>
          </a:p>
          <a:p>
            <a:pPr algn="l"/>
            <a:endParaRPr lang="pt-BR" sz="2000" dirty="0" smtClean="0"/>
          </a:p>
          <a:p>
            <a:pPr algn="l"/>
            <a:r>
              <a:rPr lang="pt-BR" sz="2000" dirty="0" smtClean="0"/>
              <a:t>A obra de Gil Vicente foi organizada por seus filhos Paula e </a:t>
            </a:r>
            <a:r>
              <a:rPr lang="pt-BR" sz="2000" dirty="0" err="1" smtClean="0"/>
              <a:t>Luis</a:t>
            </a:r>
            <a:r>
              <a:rPr lang="pt-BR" sz="2000" dirty="0" smtClean="0"/>
              <a:t> Vicente, após sua morte, a partir da publicação: </a:t>
            </a:r>
            <a:r>
              <a:rPr lang="pt-BR" sz="2000" b="1" i="1" dirty="0" err="1" smtClean="0"/>
              <a:t>Copilaçam</a:t>
            </a:r>
            <a:r>
              <a:rPr lang="pt-BR" sz="2000" b="1" i="1" dirty="0" smtClean="0"/>
              <a:t> de todas as obras de Gil Vicente</a:t>
            </a:r>
            <a:r>
              <a:rPr lang="pt-BR" sz="2000" b="1" dirty="0" smtClean="0"/>
              <a:t> </a:t>
            </a:r>
            <a:r>
              <a:rPr lang="pt-BR" sz="2000" dirty="0" smtClean="0"/>
              <a:t>(1562).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 smtClean="0"/>
              <a:t>A obra é organizada em cinco tipos: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Obras </a:t>
            </a:r>
            <a:r>
              <a:rPr lang="pt-BR" sz="2000" dirty="0" smtClean="0"/>
              <a:t>de devoção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Comedias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Tragicomédias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Farsas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Obras </a:t>
            </a:r>
            <a:r>
              <a:rPr lang="pt-BR" sz="2000" dirty="0" smtClean="0"/>
              <a:t>miúdas</a:t>
            </a:r>
          </a:p>
          <a:p>
            <a:pPr algn="l"/>
            <a:endParaRPr lang="pt-BR" sz="2000" dirty="0" smtClean="0"/>
          </a:p>
          <a:p>
            <a:pPr algn="l"/>
            <a:r>
              <a:rPr lang="pt-BR" sz="2000" dirty="0" smtClean="0"/>
              <a:t>Conteúdo das obras (</a:t>
            </a:r>
            <a:r>
              <a:rPr lang="pt-BR" sz="2000" dirty="0" err="1" smtClean="0"/>
              <a:t>Bifrontista</a:t>
            </a:r>
            <a:r>
              <a:rPr lang="pt-BR" sz="2000" dirty="0" smtClean="0"/>
              <a:t>/</a:t>
            </a:r>
            <a:r>
              <a:rPr lang="pt-BR" sz="2000" b="1" dirty="0" smtClean="0"/>
              <a:t>Dualista</a:t>
            </a:r>
            <a:r>
              <a:rPr lang="pt-BR" sz="2000" dirty="0" smtClean="0"/>
              <a:t>):</a:t>
            </a:r>
          </a:p>
          <a:p>
            <a:pPr algn="l"/>
            <a:endParaRPr lang="pt-BR" sz="2000" dirty="0" smtClean="0"/>
          </a:p>
          <a:p>
            <a:pPr marL="342900" indent="-342900" algn="l">
              <a:buFontTx/>
              <a:buChar char="-"/>
            </a:pPr>
            <a:r>
              <a:rPr lang="pt-BR" sz="2000" b="1" dirty="0" smtClean="0"/>
              <a:t>Medieval</a:t>
            </a:r>
            <a:r>
              <a:rPr lang="pt-BR" sz="2000" dirty="0" smtClean="0"/>
              <a:t>	X	</a:t>
            </a:r>
            <a:r>
              <a:rPr lang="pt-BR" sz="2000" b="1" dirty="0" smtClean="0"/>
              <a:t>Humanista</a:t>
            </a:r>
          </a:p>
          <a:p>
            <a:pPr algn="l"/>
            <a:r>
              <a:rPr lang="pt-BR" sz="2000" dirty="0"/>
              <a:t> </a:t>
            </a:r>
            <a:r>
              <a:rPr lang="pt-BR" sz="2000" dirty="0" smtClean="0"/>
              <a:t>     Religião		Pagão</a:t>
            </a:r>
          </a:p>
          <a:p>
            <a:pPr algn="l"/>
            <a:r>
              <a:rPr lang="pt-BR" sz="2000" dirty="0"/>
              <a:t> </a:t>
            </a:r>
            <a:r>
              <a:rPr lang="pt-BR" sz="2000" dirty="0" smtClean="0"/>
              <a:t>     Moralismo		Críticas sociais</a:t>
            </a:r>
          </a:p>
          <a:p>
            <a:pPr algn="l"/>
            <a:r>
              <a:rPr lang="pt-BR" sz="2000" dirty="0"/>
              <a:t> </a:t>
            </a:r>
            <a:r>
              <a:rPr lang="pt-BR" sz="2000" dirty="0" smtClean="0"/>
              <a:t>     Catequista		Satírico</a:t>
            </a:r>
          </a:p>
          <a:p>
            <a:pPr algn="l"/>
            <a:r>
              <a:rPr lang="pt-BR" sz="2000" dirty="0"/>
              <a:t> </a:t>
            </a:r>
            <a:r>
              <a:rPr lang="pt-BR" sz="2000" dirty="0" smtClean="0"/>
              <a:t>     Místico		Cotidiano</a:t>
            </a:r>
          </a:p>
          <a:p>
            <a:pPr algn="l"/>
            <a:r>
              <a:rPr lang="pt-BR" sz="2000" dirty="0"/>
              <a:t> </a:t>
            </a:r>
            <a:r>
              <a:rPr lang="pt-BR" sz="2000" dirty="0" smtClean="0"/>
              <a:t>     Sagrado		Profano 			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10386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teatro de Gil Vicente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Gil Vicente:</a:t>
            </a:r>
          </a:p>
          <a:p>
            <a:r>
              <a:rPr lang="pt-BR" dirty="0" smtClean="0"/>
              <a:t> acredita-se que tenha nascido em 1465 e morrido em 1537.</a:t>
            </a:r>
          </a:p>
          <a:p>
            <a:r>
              <a:rPr lang="pt-BR" dirty="0" smtClean="0"/>
              <a:t>Sua primeira peça foi </a:t>
            </a:r>
            <a:r>
              <a:rPr lang="pt-BR" b="1" i="1" dirty="0" smtClean="0"/>
              <a:t>Auto da visitação </a:t>
            </a:r>
            <a:r>
              <a:rPr lang="pt-BR" dirty="0" smtClean="0"/>
              <a:t>(ou </a:t>
            </a:r>
            <a:r>
              <a:rPr lang="pt-BR" i="1" dirty="0" smtClean="0"/>
              <a:t>Monólogo do Vaqueiro</a:t>
            </a:r>
            <a:r>
              <a:rPr lang="pt-BR" dirty="0" smtClean="0"/>
              <a:t>) em que homenageava o nascimento de D. João II.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Por causa de seu sucesso, foi nomeado organizador das festas palaciana e, para cada data relevante, encenava uma peça inédita.</a:t>
            </a:r>
          </a:p>
          <a:p>
            <a:endParaRPr lang="pt-BR" dirty="0" smtClean="0"/>
          </a:p>
          <a:p>
            <a:r>
              <a:rPr lang="pt-BR" dirty="0" smtClean="0"/>
              <a:t>Suas peças eram compostas em versos (redondilhas maiores) e apresentavam um discurso moralizante e conservador. </a:t>
            </a:r>
            <a:endParaRPr lang="pt-BR" dirty="0" smtClean="0"/>
          </a:p>
          <a:p>
            <a:pPr lvl="1"/>
            <a:r>
              <a:rPr lang="pt-BR" dirty="0" smtClean="0"/>
              <a:t>De cunho Popular (Feito por pessoas de diferentes camadas sociais e apresentados para todas as camadas sociais.)</a:t>
            </a:r>
          </a:p>
          <a:p>
            <a:pPr lvl="1"/>
            <a:r>
              <a:rPr lang="pt-BR" dirty="0" smtClean="0"/>
              <a:t>Critica todas as classes sociais (Moralizante. Não tem o intuito de rebaixar as instituições, mas  sim para lembrar os preceitos e valores religiosos, da vida após a morte.)</a:t>
            </a:r>
          </a:p>
          <a:p>
            <a:pPr lvl="1"/>
            <a:r>
              <a:rPr lang="pt-BR" dirty="0" smtClean="0"/>
              <a:t>Uso da ironia (Humor: </a:t>
            </a:r>
            <a:r>
              <a:rPr lang="pt-BR" i="1" dirty="0" smtClean="0"/>
              <a:t>“Rides castiga mores” Ao rir se castigam/resgatam os valores);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Suas peças podem ser divididas em </a:t>
            </a:r>
            <a:r>
              <a:rPr lang="pt-BR" b="1" dirty="0" smtClean="0"/>
              <a:t>duas frentes</a:t>
            </a:r>
            <a:r>
              <a:rPr lang="pt-BR" dirty="0" smtClean="0"/>
              <a:t>: Teatro </a:t>
            </a:r>
            <a:r>
              <a:rPr lang="pt-BR" b="1" dirty="0" smtClean="0"/>
              <a:t>narrativo (Farsas  e éclogas) </a:t>
            </a:r>
            <a:r>
              <a:rPr lang="pt-BR" dirty="0" smtClean="0"/>
              <a:t>e Teatro </a:t>
            </a:r>
            <a:r>
              <a:rPr lang="pt-BR" b="1" dirty="0" smtClean="0"/>
              <a:t>alegórico (Autos)</a:t>
            </a:r>
            <a:r>
              <a:rPr lang="pt-BR" dirty="0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28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Teatro Narrativo </a:t>
            </a:r>
            <a:br>
              <a:rPr lang="pt-BR" dirty="0" smtClean="0"/>
            </a:br>
            <a:r>
              <a:rPr lang="pt-BR" sz="3300" dirty="0" smtClean="0"/>
              <a:t>de Gil Vicente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ação dramática </a:t>
            </a:r>
            <a:r>
              <a:rPr lang="pt-BR" dirty="0" smtClean="0"/>
              <a:t>possui "começo, meio e fim" </a:t>
            </a:r>
          </a:p>
          <a:p>
            <a:endParaRPr lang="pt-BR" dirty="0" smtClean="0"/>
          </a:p>
          <a:p>
            <a:r>
              <a:rPr lang="pt-BR" dirty="0" smtClean="0"/>
              <a:t>Por meio de conflitos </a:t>
            </a:r>
            <a:r>
              <a:rPr lang="pt-BR" b="1" dirty="0" smtClean="0"/>
              <a:t>satiriza costumes </a:t>
            </a:r>
            <a:r>
              <a:rPr lang="pt-BR" dirty="0" smtClean="0"/>
              <a:t>da época.</a:t>
            </a:r>
          </a:p>
          <a:p>
            <a:endParaRPr lang="pt-BR" dirty="0" smtClean="0"/>
          </a:p>
          <a:p>
            <a:pPr lvl="1"/>
            <a:r>
              <a:rPr lang="pt-BR" b="1" dirty="0" smtClean="0"/>
              <a:t>Éclogas:</a:t>
            </a:r>
            <a:r>
              <a:rPr lang="pt-BR" dirty="0" smtClean="0"/>
              <a:t> peças pastoris. Conversa entre pastores que tinham como objetivo voltar para suas origens. </a:t>
            </a:r>
          </a:p>
          <a:p>
            <a:endParaRPr lang="pt-BR" dirty="0" smtClean="0"/>
          </a:p>
          <a:p>
            <a:pPr lvl="1"/>
            <a:r>
              <a:rPr lang="pt-BR" b="1" dirty="0" smtClean="0"/>
              <a:t>Farsa:</a:t>
            </a:r>
            <a:r>
              <a:rPr lang="pt-BR" dirty="0" smtClean="0"/>
              <a:t> comédia sobre o cotidiano, folclore e valores da sociedade.  (</a:t>
            </a:r>
            <a:r>
              <a:rPr lang="pt-BR" i="1" dirty="0" smtClean="0"/>
              <a:t>Farsa da Inês Pereira (1523) - </a:t>
            </a:r>
            <a:r>
              <a:rPr lang="pt-BR" dirty="0" smtClean="0"/>
              <a:t>mote: "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Mais quero um asno que me carregue do que cavalo que me derrube")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06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Teatro Alegórico</a:t>
            </a:r>
            <a:br>
              <a:rPr lang="pt-BR" dirty="0" smtClean="0"/>
            </a:br>
            <a:r>
              <a:rPr lang="pt-BR" sz="3300" dirty="0" smtClean="0"/>
              <a:t>de Gil Vicente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Temos </a:t>
            </a:r>
            <a:r>
              <a:rPr lang="pt-BR" b="1" dirty="0" smtClean="0"/>
              <a:t>conceitos</a:t>
            </a:r>
            <a:r>
              <a:rPr lang="pt-BR" dirty="0" smtClean="0"/>
              <a:t> </a:t>
            </a:r>
            <a:r>
              <a:rPr lang="pt-BR" b="1" dirty="0" smtClean="0"/>
              <a:t>personificados</a:t>
            </a:r>
            <a:r>
              <a:rPr lang="pt-BR" dirty="0" smtClean="0"/>
              <a:t> por personagens. Assim, há personagens que representam </a:t>
            </a:r>
            <a:r>
              <a:rPr lang="pt-BR" b="1" dirty="0" smtClean="0"/>
              <a:t>bondade, maldade, ganância, etc.</a:t>
            </a:r>
          </a:p>
          <a:p>
            <a:endParaRPr lang="pt-BR" dirty="0" smtClean="0"/>
          </a:p>
          <a:p>
            <a:r>
              <a:rPr lang="pt-BR" dirty="0" smtClean="0"/>
              <a:t>Não possui unidade dramática (sem "começo, meio e fim").</a:t>
            </a:r>
          </a:p>
          <a:p>
            <a:endParaRPr lang="pt-BR" dirty="0" smtClean="0"/>
          </a:p>
          <a:p>
            <a:r>
              <a:rPr lang="pt-BR" i="1" dirty="0" smtClean="0"/>
              <a:t>Auto da Lusitânia, Auto da alma e Auto da barca do inferno.</a:t>
            </a:r>
          </a:p>
          <a:p>
            <a:endParaRPr lang="pt-BR" i="1" dirty="0" smtClean="0"/>
          </a:p>
          <a:p>
            <a:r>
              <a:rPr lang="pt-BR" dirty="0" smtClean="0"/>
              <a:t>Auto: 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De linguagem simples, os autos, em sua maioria, têm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elementos cômicos 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e intenção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moralizadora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. Suas personagens simbolizam as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virtudes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, os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pecados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, ou representam anjos, demônios e santos.</a:t>
            </a:r>
          </a:p>
          <a:p>
            <a:r>
              <a:rPr lang="pt-BR" dirty="0">
                <a:hlinkClick r:id="rId2"/>
              </a:rPr>
              <a:t>https://www.youtube.com/watch?v=_</a:t>
            </a:r>
            <a:r>
              <a:rPr lang="pt-BR" dirty="0" smtClean="0">
                <a:hlinkClick r:id="rId2"/>
              </a:rPr>
              <a:t>JuVdTqcnT0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24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/>
          <a:p>
            <a:r>
              <a:rPr lang="pt-BR" sz="3000" dirty="0" smtClean="0"/>
              <a:t>Farsa ou auto de Inês Pereira | Gil Vicente</a:t>
            </a:r>
            <a:endParaRPr lang="pt-BR" sz="3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032448" cy="516198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83768" y="6151910"/>
            <a:ext cx="4176464" cy="44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 smtClean="0"/>
              <a:t>Reprodução do frontispício da Farsa de Inês Pereira, </a:t>
            </a:r>
          </a:p>
          <a:p>
            <a:pPr algn="l"/>
            <a:r>
              <a:rPr lang="pt-BR" sz="1500" dirty="0" smtClean="0"/>
              <a:t>de Gil Vicente (Biblioteca Nacional).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3797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Contexto </a:t>
            </a:r>
            <a:br>
              <a:rPr lang="pt-BR" dirty="0" smtClean="0"/>
            </a:br>
            <a:r>
              <a:rPr lang="pt-BR" dirty="0" smtClean="0"/>
              <a:t>Farsa de Inês Pereira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Gil </a:t>
            </a:r>
            <a:r>
              <a:rPr lang="pt-BR" dirty="0"/>
              <a:t>Vicente </a:t>
            </a:r>
            <a:r>
              <a:rPr lang="pt-BR" dirty="0" smtClean="0"/>
              <a:t>, tendo chegado à corte </a:t>
            </a:r>
            <a:r>
              <a:rPr lang="pt-BR" dirty="0" smtClean="0"/>
              <a:t>sem que ninguém soubesse de sua origem ou fama de prosador, </a:t>
            </a:r>
            <a:r>
              <a:rPr lang="pt-BR" dirty="0" smtClean="0"/>
              <a:t>foi </a:t>
            </a:r>
            <a:r>
              <a:rPr lang="pt-BR" dirty="0"/>
              <a:t>acusado de </a:t>
            </a:r>
            <a:r>
              <a:rPr lang="pt-BR" dirty="0" smtClean="0"/>
              <a:t>plagio. Pediu, </a:t>
            </a:r>
            <a:r>
              <a:rPr lang="pt-BR" dirty="0"/>
              <a:t>para que aqueles que o </a:t>
            </a:r>
            <a:r>
              <a:rPr lang="pt-BR" dirty="0" smtClean="0"/>
              <a:t>acusavam, um tema. </a:t>
            </a:r>
            <a:r>
              <a:rPr lang="pt-BR" dirty="0"/>
              <a:t>Deram-lhe </a:t>
            </a:r>
            <a:r>
              <a:rPr lang="pt-BR" dirty="0" smtClean="0"/>
              <a:t>um </a:t>
            </a:r>
            <a:r>
              <a:rPr lang="pt-BR" dirty="0"/>
              <a:t>ditado popular como tema: </a:t>
            </a:r>
            <a:r>
              <a:rPr lang="pt-BR" b="1" dirty="0"/>
              <a:t>“Mais vale asno que me leve que cavalo que me derrube</a:t>
            </a:r>
            <a:r>
              <a:rPr lang="pt-BR" b="1" dirty="0" smtClean="0"/>
              <a:t>”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Gil </a:t>
            </a:r>
            <a:r>
              <a:rPr lang="pt-BR" dirty="0"/>
              <a:t>Vicente </a:t>
            </a:r>
            <a:r>
              <a:rPr lang="pt-BR" dirty="0" smtClean="0"/>
              <a:t>cria </a:t>
            </a:r>
            <a:r>
              <a:rPr lang="pt-BR" b="1" dirty="0"/>
              <a:t>A Farsa de Inês </a:t>
            </a:r>
            <a:r>
              <a:rPr lang="pt-BR" b="1" dirty="0" smtClean="0"/>
              <a:t>Pereira</a:t>
            </a:r>
            <a:r>
              <a:rPr lang="pt-BR" dirty="0" smtClean="0"/>
              <a:t> em resposta. </a:t>
            </a:r>
            <a:r>
              <a:rPr lang="pt-BR" dirty="0"/>
              <a:t>A peça foi apresentada pela primeira vez para o rei D. João III, em </a:t>
            </a:r>
            <a:r>
              <a:rPr lang="pt-BR" dirty="0" smtClean="0"/>
              <a:t>1523.</a:t>
            </a:r>
          </a:p>
          <a:p>
            <a:pPr marL="0" indent="0" algn="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Forte </a:t>
            </a:r>
            <a:r>
              <a:rPr lang="pt-BR" dirty="0"/>
              <a:t>aspecto humanístico da obra vê-se pelo fato de que a protagonista trai o marido e não recebe por isso nenhuma punição ou censura, diferentemente de personagens de O Auto da Barca do Inferno e O Velho da Horta, que são castigadas por fatos moralmente parecidos.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78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FARSA OU AUTO DE INÊS PEREIRA | Gil Vicente</a:t>
            </a: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2291520" y="17728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Mote: “mais vale asno que me leve que cavalo que me derrube”, Gil Vicente escreveu esta comédia de costumes retratando o comportamento amoral da degradante sociedade da época.</a:t>
            </a:r>
          </a:p>
          <a:p>
            <a:endParaRPr lang="pt-BR" dirty="0"/>
          </a:p>
          <a:p>
            <a:r>
              <a:rPr lang="pt-BR" sz="2400" dirty="0"/>
              <a:t>A Farsa de Inês Pereira é composta de </a:t>
            </a:r>
            <a:r>
              <a:rPr lang="pt-BR" sz="2400" b="1" dirty="0"/>
              <a:t>três</a:t>
            </a:r>
            <a:r>
              <a:rPr lang="pt-BR" sz="2400" dirty="0"/>
              <a:t> partes:</a:t>
            </a:r>
          </a:p>
          <a:p>
            <a:r>
              <a:rPr lang="pt-BR" dirty="0"/>
              <a:t>1. Inês fantasiosa</a:t>
            </a:r>
          </a:p>
          <a:p>
            <a:r>
              <a:rPr lang="pt-BR" dirty="0"/>
              <a:t>2. </a:t>
            </a:r>
            <a:r>
              <a:rPr lang="pt-BR" dirty="0" err="1"/>
              <a:t>mal-maridada</a:t>
            </a:r>
            <a:endParaRPr lang="pt-BR" dirty="0"/>
          </a:p>
          <a:p>
            <a:r>
              <a:rPr lang="pt-BR" dirty="0"/>
              <a:t>3. Inês quite e desforrada.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http://www.dominiopublico.gov.br/download/texto/bv000111.pdf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42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dirty="0" smtClean="0"/>
              <a:t>Humanismo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300" dirty="0" smtClean="0"/>
              <a:t>Fim da idade média início do Renascimento</a:t>
            </a:r>
            <a:endParaRPr lang="pt-BR" sz="33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2003"/>
            <a:ext cx="4748758" cy="4247317"/>
          </a:xfrm>
        </p:spPr>
      </p:pic>
      <p:sp>
        <p:nvSpPr>
          <p:cNvPr id="5" name="CaixaDeTexto 4"/>
          <p:cNvSpPr txBox="1"/>
          <p:nvPr/>
        </p:nvSpPr>
        <p:spPr>
          <a:xfrm>
            <a:off x="5220072" y="191683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Trovadorismo </a:t>
            </a:r>
            <a:r>
              <a:rPr lang="pt-BR" dirty="0" smtClean="0"/>
              <a:t>(XI ao XIII): </a:t>
            </a:r>
            <a:r>
              <a:rPr lang="pt-BR" b="1" dirty="0" smtClean="0"/>
              <a:t>Provençal,</a:t>
            </a:r>
            <a:r>
              <a:rPr lang="pt-BR" dirty="0" smtClean="0"/>
              <a:t> </a:t>
            </a:r>
            <a:r>
              <a:rPr lang="pt-BR" b="1" dirty="0" smtClean="0"/>
              <a:t>Idade média</a:t>
            </a:r>
            <a:r>
              <a:rPr lang="pt-BR" dirty="0" smtClean="0"/>
              <a:t>, Península Ibérica, Formação de Portugal e Espanha, Guerras de </a:t>
            </a:r>
            <a:r>
              <a:rPr lang="pt-BR" b="1" dirty="0" smtClean="0"/>
              <a:t>reconquista</a:t>
            </a:r>
            <a:r>
              <a:rPr lang="pt-BR" dirty="0" smtClean="0"/>
              <a:t>, Feudalismo, </a:t>
            </a:r>
            <a:r>
              <a:rPr lang="pt-BR" b="1" dirty="0" smtClean="0"/>
              <a:t>Vassalagem</a:t>
            </a:r>
            <a:r>
              <a:rPr lang="pt-BR" dirty="0" smtClean="0"/>
              <a:t> e suserania,  </a:t>
            </a:r>
            <a:r>
              <a:rPr lang="pt-BR" b="1" dirty="0" smtClean="0"/>
              <a:t>Teocentrismo</a:t>
            </a:r>
            <a:r>
              <a:rPr lang="pt-BR" dirty="0" smtClean="0"/>
              <a:t>, </a:t>
            </a:r>
            <a:r>
              <a:rPr lang="pt-BR" b="1" dirty="0" smtClean="0"/>
              <a:t>Nobreza</a:t>
            </a:r>
            <a:r>
              <a:rPr lang="pt-BR" dirty="0" smtClean="0"/>
              <a:t>, cavalaria, </a:t>
            </a:r>
            <a:r>
              <a:rPr lang="pt-BR" b="1" dirty="0" smtClean="0"/>
              <a:t>Religião</a:t>
            </a:r>
            <a:r>
              <a:rPr lang="pt-BR" dirty="0" smtClean="0"/>
              <a:t>, cavalheiros (épico), escolástica (textos sagrados + logica Aristotélica)</a:t>
            </a:r>
            <a:r>
              <a:rPr lang="pt-BR" b="1" dirty="0" smtClean="0"/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B050"/>
                </a:solidFill>
              </a:rPr>
              <a:t>Humanismo </a:t>
            </a:r>
            <a:r>
              <a:rPr lang="pt-BR" b="1" dirty="0" smtClean="0"/>
              <a:t>(XIII ao XIV): </a:t>
            </a:r>
            <a:r>
              <a:rPr lang="pt-BR" dirty="0" smtClean="0"/>
              <a:t>Transição da idade média para o renascimento. </a:t>
            </a:r>
            <a:r>
              <a:rPr lang="pt-BR" b="1" dirty="0" smtClean="0"/>
              <a:t>Expansão marítima, Mercantilismo,  antropocentrismo,</a:t>
            </a:r>
            <a:r>
              <a:rPr lang="pt-BR" dirty="0" smtClean="0"/>
              <a:t> </a:t>
            </a:r>
            <a:r>
              <a:rPr lang="pt-BR" b="1" dirty="0" smtClean="0"/>
              <a:t>ciência</a:t>
            </a:r>
            <a:r>
              <a:rPr lang="pt-BR" dirty="0" smtClean="0"/>
              <a:t>, liberdade intelectual (homem e natureza), (Valorização do homem</a:t>
            </a:r>
            <a:r>
              <a:rPr lang="pt-BR" b="1" dirty="0" smtClean="0"/>
              <a:t> </a:t>
            </a:r>
            <a:r>
              <a:rPr lang="pt-BR" dirty="0" smtClean="0"/>
              <a:t>como centro de tudo), </a:t>
            </a:r>
            <a:r>
              <a:rPr lang="pt-BR" b="1" dirty="0" smtClean="0"/>
              <a:t>Burguesia</a:t>
            </a:r>
            <a:r>
              <a:rPr lang="pt-BR" dirty="0" smtClean="0"/>
              <a:t>, Marinha. </a:t>
            </a:r>
            <a:endParaRPr lang="pt-BR" b="1" dirty="0"/>
          </a:p>
        </p:txBody>
      </p:sp>
      <p:sp>
        <p:nvSpPr>
          <p:cNvPr id="7" name="Chave direita 6"/>
          <p:cNvSpPr/>
          <p:nvPr/>
        </p:nvSpPr>
        <p:spPr>
          <a:xfrm>
            <a:off x="8802724" y="1917987"/>
            <a:ext cx="233772" cy="4751373"/>
          </a:xfrm>
          <a:prstGeom prst="rightBrace">
            <a:avLst>
              <a:gd name="adj1" fmla="val 8333"/>
              <a:gd name="adj2" fmla="val 50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10800000">
            <a:off x="5076057" y="1917985"/>
            <a:ext cx="233772" cy="4751373"/>
          </a:xfrm>
          <a:prstGeom prst="rightBrace">
            <a:avLst>
              <a:gd name="adj1" fmla="val 8333"/>
              <a:gd name="adj2" fmla="val 50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987824" y="400506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267744" y="38610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835696" y="37890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331640" y="3755985"/>
            <a:ext cx="72008" cy="786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99592" y="3861048"/>
            <a:ext cx="144016" cy="740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2771800" y="3825044"/>
            <a:ext cx="144016" cy="717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>
            <a:off x="3419872" y="4725144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em curva 29"/>
          <p:cNvCxnSpPr/>
          <p:nvPr/>
        </p:nvCxnSpPr>
        <p:spPr>
          <a:xfrm>
            <a:off x="2915816" y="5157192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ector em curva 30"/>
          <p:cNvCxnSpPr/>
          <p:nvPr/>
        </p:nvCxnSpPr>
        <p:spPr>
          <a:xfrm rot="5400000">
            <a:off x="1277634" y="5643246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ector em curva 32"/>
          <p:cNvCxnSpPr/>
          <p:nvPr/>
        </p:nvCxnSpPr>
        <p:spPr>
          <a:xfrm>
            <a:off x="2483768" y="5529663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 rot="5400000">
            <a:off x="515053" y="5211198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ector em curva 35"/>
          <p:cNvCxnSpPr/>
          <p:nvPr/>
        </p:nvCxnSpPr>
        <p:spPr>
          <a:xfrm rot="5400000">
            <a:off x="329226" y="4748028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0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farsa de Inês Pereira | Gil Vicente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23928" y="1484784"/>
            <a:ext cx="2934072" cy="27397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683568" y="1556792"/>
            <a:ext cx="77768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 smtClean="0"/>
              <a:t>	[...]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 smtClean="0"/>
              <a:t>Põe-se </a:t>
            </a:r>
            <a:r>
              <a:rPr lang="pt-BR" sz="1000" dirty="0"/>
              <a:t>Inês Pereira às costas do marido, e diz: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Marido, </a:t>
            </a:r>
            <a:r>
              <a:rPr lang="pt-BR" sz="1000" dirty="0" err="1"/>
              <a:t>assi</a:t>
            </a:r>
            <a:r>
              <a:rPr lang="pt-BR" sz="1000" dirty="0"/>
              <a:t> me </a:t>
            </a:r>
            <a:r>
              <a:rPr lang="pt-BR" sz="1000" dirty="0" err="1"/>
              <a:t>levade</a:t>
            </a:r>
            <a:r>
              <a:rPr lang="pt-BR" sz="1000" dirty="0"/>
              <a:t>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PÊRO Ides à vossa vontade?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Como estar no Paraíso!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PÊRO Muito folgo eu com isso.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</a:t>
            </a:r>
            <a:r>
              <a:rPr lang="pt-BR" sz="1000" dirty="0" err="1"/>
              <a:t>Esperade</a:t>
            </a:r>
            <a:r>
              <a:rPr lang="pt-BR" sz="1000" dirty="0"/>
              <a:t> ora, </a:t>
            </a:r>
            <a:r>
              <a:rPr lang="pt-BR" sz="1000" dirty="0" err="1"/>
              <a:t>esperade</a:t>
            </a:r>
            <a:r>
              <a:rPr lang="pt-BR" sz="1000" dirty="0"/>
              <a:t>!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Olhai que lousas aquelas,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Pera </a:t>
            </a:r>
            <a:r>
              <a:rPr lang="pt-BR" sz="1000" dirty="0" err="1"/>
              <a:t>poer</a:t>
            </a:r>
            <a:r>
              <a:rPr lang="pt-BR" sz="1000" dirty="0"/>
              <a:t> as talhas nelas!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PÊRO Quereis que as leve?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Si.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Uma aqui e outra aqui.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Oh como folgo com elas!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Cantemos, marido, quereis?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PÊRO Eu não saberei entoar..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Pois eu hei só de cantar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E vós me respondereis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Cada vez que eu acabar: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«Pois </a:t>
            </a:r>
            <a:r>
              <a:rPr lang="pt-BR" sz="1000" dirty="0" err="1"/>
              <a:t>assi</a:t>
            </a:r>
            <a:r>
              <a:rPr lang="pt-BR" sz="1000" dirty="0"/>
              <a:t> se fazem as cousas».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Canta Inês Pereira: </a:t>
            </a:r>
            <a:endParaRPr lang="pt-BR" sz="1000" dirty="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 smtClean="0"/>
              <a:t>INÊS </a:t>
            </a:r>
            <a:r>
              <a:rPr lang="pt-BR" sz="1000" dirty="0"/>
              <a:t>«Marido cuco me </a:t>
            </a:r>
            <a:r>
              <a:rPr lang="pt-BR" sz="1000" dirty="0" err="1"/>
              <a:t>levades</a:t>
            </a:r>
            <a:endParaRPr lang="pt-BR" sz="1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E mais duas lousas.»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PÊRO «Pois </a:t>
            </a:r>
            <a:r>
              <a:rPr lang="pt-BR" sz="1000" dirty="0" err="1"/>
              <a:t>assi</a:t>
            </a:r>
            <a:r>
              <a:rPr lang="pt-BR" sz="1000" dirty="0"/>
              <a:t> se fazem as cousas.»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INÊS «Bem </a:t>
            </a:r>
            <a:r>
              <a:rPr lang="pt-BR" sz="1000" dirty="0" err="1"/>
              <a:t>sabedes</a:t>
            </a:r>
            <a:r>
              <a:rPr lang="pt-BR" sz="1000" dirty="0"/>
              <a:t> vós, marido,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1000" dirty="0"/>
              <a:t> Quanto vos amo.</a:t>
            </a:r>
          </a:p>
          <a:p>
            <a:pPr>
              <a:spcBef>
                <a:spcPct val="20000"/>
              </a:spcBef>
            </a:pPr>
            <a:r>
              <a:rPr lang="pt-BR" sz="1000" dirty="0"/>
              <a:t> 	[...]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4417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Teocentrismo, temática amor cortês, Relação Vassalagem</a:t>
            </a:r>
            <a:endParaRPr lang="pt-BR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33664" y="5115256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dirty="0" smtClean="0"/>
              <a:t>Antropocentrismo, Temática viagens e conquistas </a:t>
            </a:r>
          </a:p>
          <a:p>
            <a:pPr algn="l"/>
            <a:r>
              <a:rPr lang="pt-BR" sz="2500" dirty="0" smtClean="0"/>
              <a:t>(Grandes feitos da Nobreza) </a:t>
            </a:r>
            <a:endParaRPr lang="pt-BR" sz="2500" dirty="0"/>
          </a:p>
        </p:txBody>
      </p:sp>
      <p:pic>
        <p:nvPicPr>
          <p:cNvPr id="1026" name="Picture 2" descr="Resultado de imagem para huma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13052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teocentrismo medie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8926"/>
            <a:ext cx="3377952" cy="42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6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anchor="t">
            <a:normAutofit fontScale="90000"/>
          </a:bodyPr>
          <a:lstStyle/>
          <a:p>
            <a:r>
              <a:rPr lang="de-DE" b="1" dirty="0" smtClean="0"/>
              <a:t>Contexto histórico Humanismo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pt-BR" sz="3300" dirty="0" smtClean="0"/>
              <a:t>Um período de </a:t>
            </a:r>
            <a:r>
              <a:rPr lang="pt-BR" sz="3300" dirty="0" smtClean="0"/>
              <a:t>transição (Idade média – Moderna)</a:t>
            </a:r>
            <a:br>
              <a:rPr lang="pt-BR" sz="3300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800" b="1" dirty="0" smtClean="0"/>
              <a:t>Retorno ao cristianismo original </a:t>
            </a:r>
            <a:r>
              <a:rPr lang="pt-BR" sz="2800" dirty="0" smtClean="0"/>
              <a:t>(repudio ao comportamento da igreja Romana). Revalorização da </a:t>
            </a:r>
            <a:r>
              <a:rPr lang="pt-BR" sz="2800" b="1" dirty="0" smtClean="0"/>
              <a:t>antiguidade clássica</a:t>
            </a:r>
            <a:r>
              <a:rPr lang="pt-BR" sz="2800" dirty="0" smtClean="0"/>
              <a:t> (Difusão dos estudos da língua, filosofia, religião), </a:t>
            </a:r>
          </a:p>
          <a:p>
            <a:endParaRPr lang="pt-BR" sz="2800" dirty="0" smtClean="0"/>
          </a:p>
          <a:p>
            <a:r>
              <a:rPr lang="pt-BR" sz="2800" dirty="0" smtClean="0"/>
              <a:t>Na Europa, o teocentrismo medieval estava perdendo sua força. Literatura pré-renascentista: Dante Alighieri e Francesco Petrarca.</a:t>
            </a:r>
          </a:p>
          <a:p>
            <a:endParaRPr lang="pt-BR" sz="2800" dirty="0" smtClean="0"/>
          </a:p>
          <a:p>
            <a:r>
              <a:rPr lang="pt-BR" sz="2800" dirty="0" smtClean="0"/>
              <a:t>Em Portugal (1418 – 1527) um dos países mais rico do século XV conquistas </a:t>
            </a:r>
            <a:r>
              <a:rPr lang="pt-BR" sz="2800" dirty="0" smtClean="0"/>
              <a:t>marítimas – (Grandes navegações/Comercio/ Mercantilismo)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Portugal estava no centro das rotas comerciais. Transformou-se em um dos grandes centros de pesquisa cientifica da </a:t>
            </a:r>
            <a:r>
              <a:rPr lang="pt-BR" sz="2800" dirty="0" smtClean="0"/>
              <a:t>época, Ascensão da Burguesia (</a:t>
            </a:r>
            <a:r>
              <a:rPr lang="pt-BR" sz="2800" b="1" dirty="0" smtClean="0"/>
              <a:t>BURGOS</a:t>
            </a:r>
            <a:r>
              <a:rPr lang="pt-BR" sz="2800" dirty="0" smtClean="0"/>
              <a:t>)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Isto auxiliou à superação dos valores teocêntricos do Trovadorismo.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55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Contexto histórico </a:t>
            </a:r>
            <a:r>
              <a:rPr lang="de-DE" b="1" dirty="0" smtClean="0"/>
              <a:t>Humanismo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pt-BR" sz="3300" dirty="0" smtClean="0"/>
              <a:t>Segunda escola literária de Portugal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Expansão marítima. Preocupação com a documentação de Portugal, fundação da </a:t>
            </a:r>
            <a:r>
              <a:rPr lang="pt-BR" b="1" dirty="0" smtClean="0"/>
              <a:t>torre do tombo </a:t>
            </a:r>
            <a:r>
              <a:rPr lang="pt-BR" dirty="0" smtClean="0"/>
              <a:t>(Centro de documentação histórica</a:t>
            </a:r>
            <a:r>
              <a:rPr lang="pt-BR" dirty="0" smtClean="0"/>
              <a:t>), Divulgação da cultura (</a:t>
            </a:r>
            <a:r>
              <a:rPr lang="pt-BR" b="1" dirty="0" smtClean="0"/>
              <a:t>Imprensa</a:t>
            </a:r>
            <a:r>
              <a:rPr lang="pt-BR" dirty="0" smtClean="0"/>
              <a:t>).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Fernão Lopes</a:t>
            </a:r>
            <a:r>
              <a:rPr lang="pt-BR" dirty="0" smtClean="0"/>
              <a:t> foi nomeado pelo rei D. Duarte como guardador-mor da Torre do Tombo.</a:t>
            </a:r>
          </a:p>
          <a:p>
            <a:endParaRPr lang="pt-BR" dirty="0" smtClean="0"/>
          </a:p>
          <a:p>
            <a:r>
              <a:rPr lang="pt-BR" dirty="0" smtClean="0"/>
              <a:t>Esta nomeação é considerada o inicio da segunda escola literária de Portugal: o </a:t>
            </a:r>
            <a:r>
              <a:rPr lang="pt-BR" b="1" dirty="0" smtClean="0"/>
              <a:t>Humanismo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Humanismo</a:t>
            </a:r>
            <a:r>
              <a:rPr lang="pt-BR" dirty="0" smtClean="0"/>
              <a:t> </a:t>
            </a: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88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Fernão Lopes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Primeiro grande </a:t>
            </a:r>
            <a:r>
              <a:rPr lang="pt-BR" b="1" dirty="0" smtClean="0"/>
              <a:t>prosador </a:t>
            </a:r>
            <a:r>
              <a:rPr lang="pt-BR" dirty="0" smtClean="0"/>
              <a:t>da língua portuguesa: narrava os principais </a:t>
            </a:r>
            <a:r>
              <a:rPr lang="pt-BR" b="1" dirty="0" smtClean="0"/>
              <a:t>acontecimentos históricos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Após 16 anos como </a:t>
            </a:r>
            <a:r>
              <a:rPr lang="pt-BR" b="1" dirty="0" smtClean="0"/>
              <a:t>guardador-mor</a:t>
            </a:r>
            <a:r>
              <a:rPr lang="pt-BR" dirty="0" smtClean="0"/>
              <a:t>, foi nomeado </a:t>
            </a:r>
            <a:r>
              <a:rPr lang="pt-BR" b="1" dirty="0" smtClean="0"/>
              <a:t>cronista-mor </a:t>
            </a:r>
            <a:r>
              <a:rPr lang="pt-BR" dirty="0" smtClean="0"/>
              <a:t>(em 1434), assim, tornou-se responsável por escrever a </a:t>
            </a:r>
            <a:r>
              <a:rPr lang="pt-BR" b="1" dirty="0" smtClean="0"/>
              <a:t>História oficial de Portugal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Contribuiu para o desenvolvimento da língua portuguesa, sua prosa influenciou a literatura portuguesa posterior ao Humanismo.</a:t>
            </a:r>
          </a:p>
          <a:p>
            <a:endParaRPr lang="pt-BR" dirty="0" smtClean="0"/>
          </a:p>
          <a:p>
            <a:r>
              <a:rPr lang="pt-BR" dirty="0" smtClean="0"/>
              <a:t>Baseava seus trabalhos em documentação; não tinha o costume de seguir imposições eclesiásticas, nem escrever ficcionalmente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Poder da igreja decai – Resgate dos valores Greco-Romanos para valorizar o homem acima de tudo.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2835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Características do Humanismo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7666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Período </a:t>
            </a:r>
            <a:r>
              <a:rPr lang="pt-BR" dirty="0"/>
              <a:t>de transição entre Idade Média e </a:t>
            </a:r>
            <a:r>
              <a:rPr lang="pt-BR" dirty="0" smtClean="0"/>
              <a:t>Renascimento (</a:t>
            </a:r>
            <a:r>
              <a:rPr lang="pt-BR" dirty="0" err="1" smtClean="0"/>
              <a:t>Bifrontismo</a:t>
            </a:r>
            <a:r>
              <a:rPr lang="pt-BR" dirty="0" smtClean="0"/>
              <a:t>);</a:t>
            </a:r>
            <a:endParaRPr lang="pt-BR" dirty="0"/>
          </a:p>
          <a:p>
            <a:r>
              <a:rPr lang="pt-BR" dirty="0"/>
              <a:t>Valorização do ser humano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/>
              <a:t>Surgimento da burguesia;</a:t>
            </a:r>
          </a:p>
          <a:p>
            <a:r>
              <a:rPr lang="pt-BR" dirty="0"/>
              <a:t>Nascimento do antropocentrismo, ou seja, o homem no centro do universo;</a:t>
            </a:r>
          </a:p>
          <a:p>
            <a:r>
              <a:rPr lang="pt-BR" dirty="0"/>
              <a:t>As emoções humanas </a:t>
            </a:r>
            <a:r>
              <a:rPr lang="pt-BR" dirty="0" smtClean="0"/>
              <a:t>e valores éticos começaram </a:t>
            </a:r>
            <a:r>
              <a:rPr lang="pt-BR" dirty="0"/>
              <a:t>a ser mais </a:t>
            </a:r>
            <a:r>
              <a:rPr lang="pt-BR" dirty="0" smtClean="0"/>
              <a:t>valorizados;</a:t>
            </a:r>
          </a:p>
          <a:p>
            <a:endParaRPr lang="pt-BR" dirty="0" smtClean="0"/>
          </a:p>
          <a:p>
            <a:r>
              <a:rPr lang="pt-BR" b="1" dirty="0" smtClean="0"/>
              <a:t>Surgimento da Historiografia </a:t>
            </a:r>
            <a:r>
              <a:rPr lang="pt-BR" dirty="0" smtClean="0"/>
              <a:t>(Prosas </a:t>
            </a:r>
            <a:r>
              <a:rPr lang="pt-BR" dirty="0"/>
              <a:t>de Cunho </a:t>
            </a:r>
            <a:r>
              <a:rPr lang="pt-BR" b="1" dirty="0"/>
              <a:t>Histórico</a:t>
            </a:r>
            <a:r>
              <a:rPr lang="pt-BR" dirty="0"/>
              <a:t> e doutrinárias </a:t>
            </a:r>
            <a:r>
              <a:rPr lang="pt-BR" dirty="0" smtClean="0"/>
              <a:t>-Interesse </a:t>
            </a:r>
            <a:r>
              <a:rPr lang="pt-BR" dirty="0"/>
              <a:t>da nobreza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Surgimento da </a:t>
            </a:r>
            <a:r>
              <a:rPr lang="pt-BR" b="1" dirty="0" smtClean="0"/>
              <a:t>representação dramática </a:t>
            </a:r>
            <a:r>
              <a:rPr lang="pt-BR" dirty="0" smtClean="0"/>
              <a:t>de cunho moralista e doutrinário (Teatro de Gil Vicente difundindo os valores cristãos)</a:t>
            </a:r>
          </a:p>
          <a:p>
            <a:endParaRPr lang="pt-BR" dirty="0" smtClean="0"/>
          </a:p>
          <a:p>
            <a:r>
              <a:rPr lang="pt-BR" dirty="0"/>
              <a:t>Surgimento da </a:t>
            </a:r>
            <a:r>
              <a:rPr lang="pt-BR" b="1" dirty="0"/>
              <a:t>poesia palaciana </a:t>
            </a:r>
            <a:r>
              <a:rPr lang="pt-BR" dirty="0" smtClean="0"/>
              <a:t>(escrita </a:t>
            </a:r>
            <a:r>
              <a:rPr lang="pt-BR" dirty="0"/>
              <a:t>por nobres que </a:t>
            </a:r>
            <a:r>
              <a:rPr lang="pt-BR" dirty="0" smtClean="0"/>
              <a:t>retratavam (e/ou criticavam) </a:t>
            </a:r>
            <a:r>
              <a:rPr lang="pt-BR" dirty="0"/>
              <a:t>os usos e costumes da </a:t>
            </a:r>
            <a:r>
              <a:rPr lang="pt-BR" dirty="0" smtClean="0"/>
              <a:t>corte, do clero, da nobreza, etc.).</a:t>
            </a:r>
          </a:p>
          <a:p>
            <a:pPr lvl="1"/>
            <a:r>
              <a:rPr lang="pt-BR" dirty="0" smtClean="0"/>
              <a:t>Poesia Palaciana (redondilhas declamadas por Fidalgos) </a:t>
            </a:r>
          </a:p>
          <a:p>
            <a:pPr lvl="2"/>
            <a:r>
              <a:rPr lang="pt-BR" dirty="0" smtClean="0"/>
              <a:t>Autores </a:t>
            </a:r>
            <a:r>
              <a:rPr lang="pt-BR" dirty="0"/>
              <a:t>(</a:t>
            </a:r>
            <a:r>
              <a:rPr lang="pt-BR" dirty="0" smtClean="0"/>
              <a:t>poesia palaciana </a:t>
            </a:r>
            <a:r>
              <a:rPr lang="pt-BR" dirty="0"/>
              <a:t>reunida no Cancioneiro Geral de </a:t>
            </a:r>
            <a:r>
              <a:rPr lang="pt-BR" b="1" dirty="0"/>
              <a:t>Garcia de </a:t>
            </a:r>
            <a:r>
              <a:rPr lang="pt-BR" b="1" dirty="0" smtClean="0"/>
              <a:t>Resende): </a:t>
            </a:r>
            <a:r>
              <a:rPr lang="pt-BR" dirty="0" smtClean="0"/>
              <a:t>Sá </a:t>
            </a:r>
            <a:r>
              <a:rPr lang="pt-BR" dirty="0"/>
              <a:t>de Miranda, </a:t>
            </a:r>
            <a:r>
              <a:rPr lang="pt-BR" dirty="0" err="1"/>
              <a:t>Bernardim</a:t>
            </a:r>
            <a:r>
              <a:rPr lang="pt-BR" dirty="0"/>
              <a:t> Ribeiro, Jorge de Aguiar, João Ruiz de Castelo Branco, Jorge d' Aguiar, Aires Teles, Gil Vicente, entre outros.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04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Humanismo (</a:t>
            </a:r>
            <a:r>
              <a:rPr lang="pt-BR" dirty="0" smtClean="0"/>
              <a:t>1434 - 1527)</a:t>
            </a:r>
            <a:br>
              <a:rPr lang="pt-BR" dirty="0" smtClean="0"/>
            </a:br>
            <a:r>
              <a:rPr lang="pt-BR" sz="3200" dirty="0" smtClean="0"/>
              <a:t>Gêneros literários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544616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 smtClean="0"/>
              <a:t>Gênero Narrativo </a:t>
            </a:r>
            <a:r>
              <a:rPr lang="pt-BR" dirty="0" smtClean="0"/>
              <a:t>(Início dos registros  Históricos)</a:t>
            </a:r>
          </a:p>
          <a:p>
            <a:pPr lvl="1"/>
            <a:r>
              <a:rPr lang="pt-BR" dirty="0" smtClean="0"/>
              <a:t>Prosa Historiográfica (Fernão Lopes registrava os dados históricos do período na corte)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b="1" dirty="0" smtClean="0"/>
              <a:t>Gênero Lírico </a:t>
            </a:r>
            <a:r>
              <a:rPr lang="pt-BR" dirty="0" smtClean="0"/>
              <a:t>(Poesia Palaciana)</a:t>
            </a:r>
          </a:p>
          <a:p>
            <a:pPr lvl="1"/>
            <a:r>
              <a:rPr lang="pt-BR" dirty="0" smtClean="0"/>
              <a:t>Os </a:t>
            </a:r>
            <a:r>
              <a:rPr lang="pt-BR" dirty="0" smtClean="0"/>
              <a:t>versos humanistas: </a:t>
            </a:r>
            <a:r>
              <a:rPr lang="pt-BR" dirty="0"/>
              <a:t> </a:t>
            </a:r>
            <a:r>
              <a:rPr lang="pt-BR" dirty="0" smtClean="0"/>
              <a:t>Destinados à declamação; não eram musicados. Redondilhas maiores e menores eram frequentes.</a:t>
            </a:r>
          </a:p>
          <a:p>
            <a:endParaRPr lang="pt-BR" dirty="0" smtClean="0"/>
          </a:p>
          <a:p>
            <a:pPr lvl="1"/>
            <a:r>
              <a:rPr lang="pt-BR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A estrutura </a:t>
            </a:r>
            <a:r>
              <a:rPr lang="pt-BR" b="1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paralelística</a:t>
            </a:r>
            <a:r>
              <a:rPr lang="pt-BR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, comum nas can­tigas trovadorescas, é substituída pela técnica </a:t>
            </a:r>
            <a:r>
              <a:rPr lang="pt-BR" b="1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do mote glosado</a:t>
            </a:r>
            <a:r>
              <a:rPr lang="pt-BR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, ou seja, o poeta vale-se de um mote (o mesmo que tema, motivo), desenvolvido, ou "poetado", na glosa. Cada estrofe da glosa constitui uma volta e deve retomar um ou mais partes do mote (desafio poético, guiando o poeta sobre o que escrever).  </a:t>
            </a:r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  <a:p>
            <a:endParaRPr lang="pt-BR" dirty="0">
              <a:solidFill>
                <a:srgbClr val="333333"/>
              </a:solidFill>
              <a:latin typeface="Arial"/>
              <a:cs typeface="Arial"/>
            </a:endParaRPr>
          </a:p>
          <a:p>
            <a:pPr lvl="1"/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Um mesmo mote pode ser glosado por mais de um poeta. </a:t>
            </a:r>
            <a:r>
              <a:rPr lang="pt-BR" dirty="0" err="1" smtClean="0">
                <a:solidFill>
                  <a:srgbClr val="333333"/>
                </a:solidFill>
                <a:latin typeface="Arial"/>
                <a:cs typeface="Arial"/>
              </a:rPr>
              <a:t>Ex</a:t>
            </a:r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: </a:t>
            </a:r>
            <a:r>
              <a:rPr lang="pt-BR" dirty="0" smtClean="0">
                <a:solidFill>
                  <a:srgbClr val="333333"/>
                </a:solidFill>
                <a:latin typeface="Arial"/>
                <a:ea typeface="Verdana" charset="0"/>
                <a:cs typeface="Arial"/>
              </a:rPr>
              <a:t>O mote " Saudade minha/quando vos veria?" foi glosado por Camões, Sá de Miranda, dentre outros poetas da época. </a:t>
            </a:r>
          </a:p>
          <a:p>
            <a:pPr marL="0" indent="0">
              <a:buNone/>
            </a:pPr>
            <a:r>
              <a:rPr lang="pt-BR" dirty="0">
                <a:solidFill>
                  <a:srgbClr val="333333"/>
                </a:solidFill>
                <a:latin typeface="Arial"/>
                <a:ea typeface="Verdana" charset="0"/>
                <a:cs typeface="Arial"/>
              </a:rPr>
              <a:t>	</a:t>
            </a:r>
            <a:r>
              <a:rPr lang="pt-BR" dirty="0" smtClean="0">
                <a:solidFill>
                  <a:srgbClr val="333333"/>
                </a:solidFill>
                <a:latin typeface="Arial"/>
                <a:ea typeface="Verdana" charset="0"/>
                <a:cs typeface="Arial"/>
              </a:rPr>
              <a:t>(</a:t>
            </a:r>
            <a:r>
              <a:rPr lang="pt-BR" dirty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  <a:hlinkClick r:id="rId2"/>
              </a:rPr>
              <a:t>http://</a:t>
            </a:r>
            <a:r>
              <a:rPr lang="pt-BR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  <a:hlinkClick r:id="rId2"/>
              </a:rPr>
              <a:t>montalvoeascinciasdonossotempo.blogspot.com.br/2011/02/camoes-e-infanta-d-maria-parte-viii-deu.html</a:t>
            </a:r>
            <a:r>
              <a:rPr lang="pt-BR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</a:rPr>
              <a:t>) </a:t>
            </a:r>
            <a:endParaRPr lang="pt-BR" dirty="0" smtClean="0">
              <a:solidFill>
                <a:srgbClr val="333333"/>
              </a:solidFill>
              <a:latin typeface="Arial" charset="0"/>
              <a:ea typeface="Verdana" charset="0"/>
              <a:cs typeface="Arial" charset="0"/>
            </a:endParaRPr>
          </a:p>
          <a:p>
            <a:endParaRPr lang="pt-BR" dirty="0">
              <a:solidFill>
                <a:srgbClr val="333333"/>
              </a:solidFill>
              <a:latin typeface="Arial" charset="0"/>
              <a:ea typeface="Verdana" charset="0"/>
              <a:cs typeface="Arial" charset="0"/>
            </a:endParaRPr>
          </a:p>
          <a:p>
            <a:r>
              <a:rPr lang="pt-BR" b="1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</a:rPr>
              <a:t>Gênero Dramático:</a:t>
            </a:r>
          </a:p>
          <a:p>
            <a:pPr lvl="1"/>
            <a:r>
              <a:rPr lang="pt-BR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</a:rPr>
              <a:t>Teatro de Gil Vicente (Crítica social em nome dos valores cristãos)</a:t>
            </a:r>
            <a:endParaRPr lang="pt-BR" dirty="0" smtClean="0">
              <a:solidFill>
                <a:srgbClr val="333333"/>
              </a:solidFill>
              <a:latin typeface="Arial" charset="0"/>
              <a:ea typeface="Verdana" charset="0"/>
              <a:cs typeface="Arial" charset="0"/>
            </a:endParaRPr>
          </a:p>
          <a:p>
            <a:endParaRPr lang="pt-BR" dirty="0" smtClean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r>
              <a:rPr lang="pt-BR" dirty="0" smtClean="0"/>
              <a:t>Já utilizavam da língua </a:t>
            </a:r>
            <a:r>
              <a:rPr lang="pt-BR" dirty="0" smtClean="0"/>
              <a:t>portuguesa (Não mais o Galego </a:t>
            </a:r>
            <a:r>
              <a:rPr lang="pt-BR" dirty="0" err="1" smtClean="0"/>
              <a:t>Portugês</a:t>
            </a:r>
            <a:r>
              <a:rPr lang="pt-BR" dirty="0" smtClean="0"/>
              <a:t>).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07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dirty="0" smtClean="0"/>
              <a:t>Temáticas do Humanismo</a:t>
            </a:r>
            <a:br>
              <a:rPr lang="pt-BR" sz="3000" dirty="0" smtClean="0"/>
            </a:br>
            <a:r>
              <a:rPr lang="pt-BR" sz="3200" b="1" dirty="0" smtClean="0">
                <a:latin typeface="Calibri" charset="0"/>
                <a:cs typeface="Times New Roman" charset="0"/>
              </a:rPr>
              <a:t>Gênero Narrativo – Fernão Lopes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latin typeface="Calibri" charset="0"/>
                <a:cs typeface="Times New Roman" charset="0"/>
              </a:rPr>
              <a:t>Narração histórica </a:t>
            </a:r>
            <a:r>
              <a:rPr lang="pt-BR" dirty="0" smtClean="0">
                <a:latin typeface="Calibri" charset="0"/>
                <a:cs typeface="Times New Roman" charset="0"/>
              </a:rPr>
              <a:t>(Historiografia) e Narrativas artísticas (Crônicas de elogio </a:t>
            </a:r>
            <a:r>
              <a:rPr lang="pt-BR" dirty="0" smtClean="0">
                <a:latin typeface="Calibri" charset="0"/>
                <a:cs typeface="Times New Roman" charset="0"/>
              </a:rPr>
              <a:t>à nobreza ou </a:t>
            </a:r>
            <a:r>
              <a:rPr lang="pt-BR" dirty="0" smtClean="0">
                <a:latin typeface="Calibri" charset="0"/>
                <a:cs typeface="Times New Roman" charset="0"/>
              </a:rPr>
              <a:t>crítica social);  </a:t>
            </a:r>
          </a:p>
          <a:p>
            <a:r>
              <a:rPr lang="pt-BR" dirty="0" smtClean="0">
                <a:latin typeface="Calibri" charset="0"/>
                <a:cs typeface="Times New Roman" charset="0"/>
              </a:rPr>
              <a:t>Descrições detalhes do palácio e das aldeias;</a:t>
            </a:r>
          </a:p>
          <a:p>
            <a:r>
              <a:rPr lang="pt-BR" dirty="0" smtClean="0">
                <a:latin typeface="Calibri" charset="0"/>
                <a:cs typeface="Times New Roman" charset="0"/>
              </a:rPr>
              <a:t>Descreve e apresenta as festas populares;</a:t>
            </a:r>
          </a:p>
          <a:p>
            <a:r>
              <a:rPr lang="pt-BR" dirty="0" smtClean="0">
                <a:latin typeface="Calibri" charset="0"/>
                <a:cs typeface="Times New Roman" charset="0"/>
              </a:rPr>
              <a:t>Descreve e informa o papel do povo nas guerras e rebeliões;</a:t>
            </a:r>
            <a:endParaRPr lang="pt-BR" dirty="0"/>
          </a:p>
          <a:p>
            <a:r>
              <a:rPr lang="pt-BR" b="1" dirty="0" smtClean="0">
                <a:latin typeface="Calibri" charset="0"/>
                <a:cs typeface="Times New Roman" charset="0"/>
              </a:rPr>
              <a:t>Verossimilhança</a:t>
            </a:r>
            <a:r>
              <a:rPr lang="pt-BR" dirty="0" smtClean="0">
                <a:latin typeface="Calibri" charset="0"/>
                <a:cs typeface="Times New Roman" charset="0"/>
              </a:rPr>
              <a:t> (Fernão Lopes faz registros e biografias de forma realista e </a:t>
            </a:r>
            <a:r>
              <a:rPr lang="pt-BR" b="1" dirty="0" smtClean="0">
                <a:latin typeface="Calibri" charset="0"/>
                <a:cs typeface="Times New Roman" charset="0"/>
              </a:rPr>
              <a:t>historiográfica</a:t>
            </a:r>
            <a:r>
              <a:rPr lang="pt-BR" dirty="0" smtClean="0">
                <a:latin typeface="Calibri" charset="0"/>
                <a:cs typeface="Times New Roman" charset="0"/>
              </a:rPr>
              <a:t>):</a:t>
            </a:r>
          </a:p>
          <a:p>
            <a:pPr lvl="1"/>
            <a:r>
              <a:rPr lang="pt-BR" dirty="0" smtClean="0">
                <a:latin typeface="Calibri" charset="0"/>
                <a:cs typeface="Times New Roman" charset="0"/>
              </a:rPr>
              <a:t> Crônica </a:t>
            </a:r>
            <a:r>
              <a:rPr lang="pt-BR" dirty="0" err="1" smtClean="0">
                <a:latin typeface="Calibri" charset="0"/>
                <a:cs typeface="Times New Roman" charset="0"/>
              </a:rPr>
              <a:t>del</a:t>
            </a:r>
            <a:r>
              <a:rPr lang="pt-BR" dirty="0" smtClean="0">
                <a:latin typeface="Calibri" charset="0"/>
                <a:cs typeface="Times New Roman" charset="0"/>
              </a:rPr>
              <a:t> Rei D. Pedro</a:t>
            </a:r>
          </a:p>
          <a:p>
            <a:pPr lvl="1"/>
            <a:r>
              <a:rPr lang="pt-BR" dirty="0" smtClean="0">
                <a:latin typeface="Calibri" charset="0"/>
                <a:cs typeface="Times New Roman" charset="0"/>
              </a:rPr>
              <a:t>Crônica </a:t>
            </a:r>
            <a:r>
              <a:rPr lang="pt-BR" dirty="0" err="1" smtClean="0">
                <a:latin typeface="Calibri" charset="0"/>
                <a:cs typeface="Times New Roman" charset="0"/>
              </a:rPr>
              <a:t>del</a:t>
            </a:r>
            <a:r>
              <a:rPr lang="pt-BR" dirty="0" smtClean="0">
                <a:latin typeface="Calibri" charset="0"/>
                <a:cs typeface="Times New Roman" charset="0"/>
              </a:rPr>
              <a:t> Rei D. Fernando</a:t>
            </a:r>
          </a:p>
          <a:p>
            <a:pPr lvl="1"/>
            <a:r>
              <a:rPr lang="pt-BR" dirty="0" smtClean="0">
                <a:latin typeface="Calibri" charset="0"/>
                <a:cs typeface="Times New Roman" charset="0"/>
              </a:rPr>
              <a:t>Crônica </a:t>
            </a:r>
            <a:r>
              <a:rPr lang="pt-BR" dirty="0" err="1" smtClean="0">
                <a:latin typeface="Calibri" charset="0"/>
                <a:cs typeface="Times New Roman" charset="0"/>
              </a:rPr>
              <a:t>del</a:t>
            </a:r>
            <a:r>
              <a:rPr lang="pt-BR" dirty="0" smtClean="0">
                <a:latin typeface="Calibri" charset="0"/>
                <a:cs typeface="Times New Roman" charset="0"/>
              </a:rPr>
              <a:t> Rei D. João...</a:t>
            </a:r>
          </a:p>
        </p:txBody>
      </p:sp>
    </p:spTree>
    <p:extLst>
      <p:ext uri="{BB962C8B-B14F-4D97-AF65-F5344CB8AC3E}">
        <p14:creationId xmlns:p14="http://schemas.microsoft.com/office/powerpoint/2010/main" val="114428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1600</Words>
  <Application>Microsoft Office PowerPoint</Application>
  <PresentationFormat>Apresentação na tela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Humanismo em Portugal</vt:lpstr>
      <vt:lpstr>Humanismo Fim da idade média início do Renascimento</vt:lpstr>
      <vt:lpstr>Teocentrismo, temática amor cortês, Relação Vassalagem</vt:lpstr>
      <vt:lpstr>Contexto histórico Humanismo Um período de transição (Idade média – Moderna)  </vt:lpstr>
      <vt:lpstr>Contexto histórico Humanismo Segunda escola literária de Portugal</vt:lpstr>
      <vt:lpstr>Fernão Lopes</vt:lpstr>
      <vt:lpstr>Características do Humanismo</vt:lpstr>
      <vt:lpstr>Humanismo (1434 - 1527) Gêneros literários</vt:lpstr>
      <vt:lpstr>Temáticas do Humanismo Gênero Narrativo – Fernão Lopes</vt:lpstr>
      <vt:lpstr>Temáticas do Humanismo Poesia Palaciana – Cancioneiro Geral (Garcia Resende)</vt:lpstr>
      <vt:lpstr>Apresentação do PowerPoint</vt:lpstr>
      <vt:lpstr>Apresentação do PowerPoint</vt:lpstr>
      <vt:lpstr>Rosto da primeira edição da Compilaçam de todas as  obras de Gil Vicente, 1562 – Fundação Casa Bragança,  Vila Viçosa.</vt:lpstr>
      <vt:lpstr>O teatro de Gil Vicente</vt:lpstr>
      <vt:lpstr>Teatro Narrativo  de Gil Vicente</vt:lpstr>
      <vt:lpstr>Teatro Alegórico de Gil Vicente</vt:lpstr>
      <vt:lpstr>Farsa ou auto de Inês Pereira | Gil Vicente</vt:lpstr>
      <vt:lpstr>Contexto  Farsa de Inês Pereira</vt:lpstr>
      <vt:lpstr>FARSA OU AUTO DE INÊS PEREIRA | Gil Vicente</vt:lpstr>
      <vt:lpstr>A farsa de Inês Pereira | Gil Vicente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Humanismo</dc:title>
  <dc:creator>Ana Carolina</dc:creator>
  <cp:lastModifiedBy>Ana Carolina</cp:lastModifiedBy>
  <cp:revision>53</cp:revision>
  <dcterms:created xsi:type="dcterms:W3CDTF">2016-04-10T01:21:33Z</dcterms:created>
  <dcterms:modified xsi:type="dcterms:W3CDTF">2016-09-04T16:49:44Z</dcterms:modified>
</cp:coreProperties>
</file>