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61" r:id="rId12"/>
    <p:sldId id="265" r:id="rId13"/>
    <p:sldId id="262" r:id="rId14"/>
    <p:sldId id="263" r:id="rId15"/>
    <p:sldId id="264" r:id="rId16"/>
    <p:sldId id="257" r:id="rId17"/>
    <p:sldId id="258" r:id="rId18"/>
    <p:sldId id="259" r:id="rId19"/>
    <p:sldId id="266" r:id="rId20"/>
    <p:sldId id="267" r:id="rId21"/>
    <p:sldId id="268" r:id="rId22"/>
    <p:sldId id="270" r:id="rId23"/>
    <p:sldId id="271" r:id="rId24"/>
    <p:sldId id="269" r:id="rId25"/>
    <p:sldId id="273" r:id="rId26"/>
    <p:sldId id="274" r:id="rId27"/>
    <p:sldId id="275" r:id="rId28"/>
    <p:sldId id="276" r:id="rId29"/>
    <p:sldId id="278" r:id="rId30"/>
    <p:sldId id="272" r:id="rId31"/>
    <p:sldId id="277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28775AD-B180-43B6-B3B6-29D8B8D26F42}">
          <p14:sldIdLst>
            <p14:sldId id="256"/>
            <p14:sldId id="261"/>
            <p14:sldId id="265"/>
            <p14:sldId id="262"/>
            <p14:sldId id="263"/>
            <p14:sldId id="264"/>
            <p14:sldId id="257"/>
            <p14:sldId id="258"/>
            <p14:sldId id="259"/>
            <p14:sldId id="266"/>
            <p14:sldId id="267"/>
            <p14:sldId id="268"/>
            <p14:sldId id="270"/>
            <p14:sldId id="271"/>
            <p14:sldId id="269"/>
            <p14:sldId id="273"/>
            <p14:sldId id="274"/>
            <p14:sldId id="275"/>
            <p14:sldId id="276"/>
            <p14:sldId id="278"/>
            <p14:sldId id="272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41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009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584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133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38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45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339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981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1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743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76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9188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6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5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1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82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8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3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4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566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9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2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1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20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3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6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63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74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68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3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3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91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14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53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2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1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4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5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45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0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99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34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60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89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2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6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9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20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3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40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59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23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5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8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02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6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349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42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63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50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41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95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2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78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45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3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626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228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49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3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01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15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473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2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51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6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460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662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6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66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2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90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14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34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365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24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8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21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56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1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325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079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98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358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8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02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853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7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42F4-0EA9-4228-AA7F-E534020335D0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0778-0D28-4033-B30E-2702353E4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4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8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3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3200" dirty="0" smtClean="0"/>
              <a:t>GEOGRAFIA DO BRASIL</a:t>
            </a:r>
          </a:p>
          <a:p>
            <a:r>
              <a:rPr lang="pt-BR" sz="3200" dirty="0" smtClean="0"/>
              <a:t>Aula 1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55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1171977"/>
          </a:xfrm>
        </p:spPr>
        <p:txBody>
          <a:bodyPr anchor="t">
            <a:noAutofit/>
          </a:bodyPr>
          <a:lstStyle/>
          <a:p>
            <a:pPr algn="ctr"/>
            <a:r>
              <a:rPr lang="pt-BR" sz="3600" dirty="0">
                <a:latin typeface="+mn-lt"/>
              </a:rPr>
              <a:t>Década de </a:t>
            </a:r>
            <a:r>
              <a:rPr lang="pt-BR" sz="3600" dirty="0" smtClean="0">
                <a:latin typeface="+mn-lt"/>
              </a:rPr>
              <a:t>1960 e 1970</a:t>
            </a:r>
            <a:br>
              <a:rPr lang="pt-BR" sz="3600" dirty="0" smtClean="0">
                <a:latin typeface="+mn-lt"/>
              </a:rPr>
            </a:br>
            <a:r>
              <a:rPr lang="pt-BR" sz="3600" dirty="0">
                <a:latin typeface="+mn-lt"/>
              </a:rPr>
              <a:t/>
            </a:r>
            <a:br>
              <a:rPr lang="pt-BR" sz="3600" dirty="0">
                <a:latin typeface="+mn-lt"/>
              </a:rPr>
            </a:br>
            <a:endParaRPr lang="pt-BR" sz="3600" dirty="0">
              <a:latin typeface="+mn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953036" y="1171977"/>
            <a:ext cx="11238963" cy="56860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</a:rPr>
              <a:t>Transferência do Distrito Federal para o Planalto Central com a criação da cidade, e capital, Brasília.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Em </a:t>
            </a:r>
            <a:r>
              <a:rPr lang="pt-BR" sz="3600" dirty="0" smtClean="0">
                <a:solidFill>
                  <a:schemeClr val="tx1"/>
                </a:solidFill>
              </a:rPr>
              <a:t>1962 o território federal do Acre ganha autonomia política e administrativa para se tornar mais um estado brasileiro</a:t>
            </a:r>
            <a:endParaRPr lang="pt-BR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</a:rPr>
              <a:t>O antigo estado do Mato Grosso foi divido em dois: Mato Grosso (capital Cuiabá) e Mato Grosso do Sul (capital Campo Grande)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6372"/>
          </a:xfrm>
        </p:spPr>
        <p:txBody>
          <a:bodyPr anchor="t">
            <a:normAutofit/>
          </a:bodyPr>
          <a:lstStyle/>
          <a:p>
            <a:pPr algn="ctr"/>
            <a:r>
              <a:rPr lang="pt-BR" sz="4000" dirty="0" smtClean="0">
                <a:latin typeface="+mn-lt"/>
              </a:rPr>
              <a:t>Constituição de 1988</a:t>
            </a:r>
            <a:endParaRPr lang="pt-BR" sz="4000" dirty="0"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43188" y="1236373"/>
            <a:ext cx="11148811" cy="562162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</a:rPr>
              <a:t> Fim da ditadura militar.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6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Os </a:t>
            </a:r>
            <a:r>
              <a:rPr lang="pt-BR" sz="3600" dirty="0">
                <a:solidFill>
                  <a:schemeClr val="tx1"/>
                </a:solidFill>
              </a:rPr>
              <a:t>territórios federais </a:t>
            </a:r>
            <a:r>
              <a:rPr lang="pt-BR" sz="3600" dirty="0" smtClean="0">
                <a:solidFill>
                  <a:schemeClr val="tx1"/>
                </a:solidFill>
              </a:rPr>
              <a:t>Rondônia, Amapá e Roraima transformam-se em estados federados.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</a:rPr>
              <a:t>Dividiu o antigo estado de Goiás formando o atual estado de Goiás (</a:t>
            </a:r>
            <a:r>
              <a:rPr lang="pt-BR" sz="3600" dirty="0">
                <a:solidFill>
                  <a:schemeClr val="tx1"/>
                </a:solidFill>
              </a:rPr>
              <a:t>capital </a:t>
            </a:r>
            <a:r>
              <a:rPr lang="pt-BR" sz="3600" dirty="0" smtClean="0">
                <a:solidFill>
                  <a:schemeClr val="tx1"/>
                </a:solidFill>
              </a:rPr>
              <a:t>Goiânia) e o estado do Tocantins (capital Palmas)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0" name="Picture 6" descr="http://www.meguiabrasil.com/mapabrasil/mapa-brasil/mapa-brasil-regi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-1"/>
            <a:ext cx="96591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3221"/>
            <a:ext cx="10515600" cy="2852737"/>
          </a:xfrm>
        </p:spPr>
        <p:txBody>
          <a:bodyPr anchor="t">
            <a:normAutofit/>
          </a:bodyPr>
          <a:lstStyle/>
          <a:p>
            <a:pPr algn="ctr"/>
            <a:r>
              <a:rPr lang="pt-BR" sz="3600" dirty="0" smtClean="0">
                <a:latin typeface="+mn-lt"/>
              </a:rPr>
              <a:t>Critérios para regionalização</a:t>
            </a:r>
            <a:br>
              <a:rPr lang="pt-BR" sz="3600" dirty="0" smtClean="0">
                <a:latin typeface="+mn-lt"/>
              </a:rPr>
            </a:br>
            <a:r>
              <a:rPr lang="pt-BR" sz="3600" dirty="0">
                <a:latin typeface="+mn-lt"/>
              </a:rPr>
              <a:t/>
            </a:r>
            <a:br>
              <a:rPr lang="pt-BR" sz="3600" dirty="0">
                <a:latin typeface="+mn-lt"/>
              </a:rPr>
            </a:br>
            <a:endParaRPr lang="pt-BR" sz="3600" dirty="0">
              <a:latin typeface="+mn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043188" y="1403797"/>
            <a:ext cx="10304261" cy="54542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</a:rPr>
              <a:t>IBGE utiliza, hoje, </a:t>
            </a:r>
            <a:r>
              <a:rPr lang="pt-BR" sz="3600" dirty="0">
                <a:solidFill>
                  <a:schemeClr val="tx1"/>
                </a:solidFill>
              </a:rPr>
              <a:t>aspectos </a:t>
            </a:r>
            <a:r>
              <a:rPr lang="pt-BR" sz="3600" dirty="0" smtClean="0">
                <a:solidFill>
                  <a:schemeClr val="tx1"/>
                </a:solidFill>
              </a:rPr>
              <a:t>econômicos, sociais e políticos como critérios para a divisão.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</a:rPr>
              <a:t>Existem outros critérios para se pensar a regionalização brasileira. Uma delas é do Professor Milton Santos em que ele utiliza o meio técnico-científico-informacional como critério, na regionalização conhecido também como “Quatro Brasis”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geografia.seed.pr.gov.br/modules/galeria/uploads/5/brasis_de_miltonsa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25" y="-113987"/>
            <a:ext cx="8885395" cy="69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www.boagaroto.com/wp-content/uploads/2011/05/novo-mapa-do-brasil-com-novos-estados-divisao-do-para-tapajos-e-caraj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6" y="196696"/>
            <a:ext cx="9361913" cy="666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Densidade demográfica (censo de 2000)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4818" name="Picture 2" descr="http://confins.revues.org/docannexe/image/3483/img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412776"/>
            <a:ext cx="8208912" cy="509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3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32" y="-239680"/>
            <a:ext cx="10972800" cy="1143000"/>
          </a:xfrm>
        </p:spPr>
        <p:txBody>
          <a:bodyPr/>
          <a:lstStyle/>
          <a:p>
            <a:r>
              <a:rPr lang="pt-BR" dirty="0" smtClean="0"/>
              <a:t>Fuso horário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386" name="Picture 2" descr="http://www.brasilescola.com/upload/e/fuso%20horario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769" y="903320"/>
            <a:ext cx="9220150" cy="595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http://www.guiageo-mapas.com/imagens/fu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45" y="118912"/>
            <a:ext cx="9710669" cy="6629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8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03797"/>
          </a:xfrm>
        </p:spPr>
        <p:txBody>
          <a:bodyPr anchor="t"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96981"/>
            <a:ext cx="12192000" cy="526101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Em relação aos horários e o dia dados nos exemplos a seguir, descubra que horas e que dia são no Brasil:</a:t>
            </a:r>
          </a:p>
          <a:p>
            <a:pPr marL="0" indent="0">
              <a:buNone/>
            </a:pPr>
            <a:r>
              <a:rPr lang="pt-BR" sz="3600" dirty="0" smtClean="0"/>
              <a:t>	</a:t>
            </a:r>
            <a:r>
              <a:rPr lang="pt-BR" dirty="0" smtClean="0"/>
              <a:t>1) Dia 5 - 20 horas em Londres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2) Dia 5 - 15 horas em Lima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3) Dia 5 - 10 horas em Moscou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4) Dia 5 - 8 horas em Pequim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5) Dia 5 - 21 horas em Los Angeles</a:t>
            </a:r>
          </a:p>
          <a:p>
            <a:pPr marL="0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321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404666"/>
            <a:ext cx="7772400" cy="936103"/>
          </a:xfrm>
        </p:spPr>
        <p:txBody>
          <a:bodyPr>
            <a:normAutofit/>
          </a:bodyPr>
          <a:lstStyle/>
          <a:p>
            <a:r>
              <a:rPr lang="pt-BR" dirty="0" smtClean="0"/>
              <a:t>Brasil: noções básicas espaciais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290" y="1569670"/>
            <a:ext cx="7354910" cy="436749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O Brasil está situado no continente Americano em sua porção sul, fragmento de uma parcela continental ligada a África no período da </a:t>
            </a:r>
            <a:r>
              <a:rPr lang="pt-BR" dirty="0" err="1" smtClean="0">
                <a:solidFill>
                  <a:schemeClr val="tx1"/>
                </a:solidFill>
              </a:rPr>
              <a:t>Pangéia</a:t>
            </a:r>
            <a:r>
              <a:rPr lang="pt-BR" dirty="0" smtClean="0">
                <a:solidFill>
                  <a:schemeClr val="tx1"/>
                </a:solidFill>
              </a:rPr>
              <a:t>. Quinto maior país do mundo em territorialidade, constitui-se por uma República Federativa composta de 26 estados e um distrito federal.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a dos estados que adotam o horário de verã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0"/>
            <a:ext cx="8099308" cy="69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psofworld.com/lat_long/maps/brazil-lat-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78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78084" y="0"/>
            <a:ext cx="4013916" cy="6857999"/>
          </a:xfrm>
        </p:spPr>
        <p:txBody>
          <a:bodyPr anchor="t">
            <a:normAutofit/>
          </a:bodyPr>
          <a:lstStyle/>
          <a:p>
            <a:r>
              <a:rPr lang="pt-BR" sz="2000" dirty="0" smtClean="0">
                <a:latin typeface="+mn-lt"/>
              </a:rPr>
              <a:t>												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 Linha do Equador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 Trópico </a:t>
            </a:r>
            <a:r>
              <a:rPr lang="pt-BR" sz="2000" dirty="0">
                <a:latin typeface="+mn-lt"/>
              </a:rPr>
              <a:t>de Capricórnio (</a:t>
            </a:r>
            <a:r>
              <a:rPr lang="pt-BR" sz="2000" dirty="0" smtClean="0">
                <a:latin typeface="+mn-lt"/>
              </a:rPr>
              <a:t>23º 26</a:t>
            </a:r>
            <a:r>
              <a:rPr lang="pt-BR" sz="2000" dirty="0">
                <a:latin typeface="+mn-lt"/>
              </a:rPr>
              <a:t>' </a:t>
            </a:r>
            <a:r>
              <a:rPr lang="pt-BR" sz="2000" dirty="0" smtClean="0">
                <a:latin typeface="+mn-lt"/>
              </a:rPr>
              <a:t>14“)				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São Paulo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Latitude e Longitude média: </a:t>
            </a:r>
            <a:r>
              <a:rPr lang="pt-BR" dirty="0" smtClean="0"/>
              <a:t>23° S </a:t>
            </a:r>
            <a:r>
              <a:rPr lang="pt-BR" dirty="0" smtClean="0"/>
              <a:t>e </a:t>
            </a:r>
            <a:r>
              <a:rPr lang="pt-BR" dirty="0" smtClean="0"/>
              <a:t>46° W</a:t>
            </a:r>
            <a:endParaRPr lang="pt-BR" dirty="0"/>
          </a:p>
        </p:txBody>
      </p:sp>
      <p:pic>
        <p:nvPicPr>
          <p:cNvPr id="27650" name="Picture 2" descr="http://www.scielo.br/img/revistas/rbeaa/v14n6/a08tab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3212977"/>
            <a:ext cx="4476750" cy="2952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Pangéia</a:t>
            </a:r>
            <a:r>
              <a:rPr lang="pt-BR" dirty="0" smtClean="0"/>
              <a:t> (há 200milhões de anos)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http://hypescience.com/wp-content/uploads/2013/06/mapa-politico-pange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43" y="0"/>
            <a:ext cx="105220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37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Maiores países em extensão territorial do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Rússia: 17.075.000 km²</a:t>
            </a:r>
          </a:p>
          <a:p>
            <a:r>
              <a:rPr lang="pt-BR" dirty="0" smtClean="0"/>
              <a:t>Canadá: 9.975.000 km²</a:t>
            </a:r>
          </a:p>
          <a:p>
            <a:r>
              <a:rPr lang="pt-BR" dirty="0" smtClean="0"/>
              <a:t>China: 9.600.000 km²</a:t>
            </a:r>
          </a:p>
          <a:p>
            <a:r>
              <a:rPr lang="pt-BR" dirty="0" smtClean="0"/>
              <a:t>EUA: 9.364.000 km²</a:t>
            </a:r>
          </a:p>
          <a:p>
            <a:r>
              <a:rPr lang="pt-BR" b="1" dirty="0" smtClean="0"/>
              <a:t>Brasil: 8.512.000 km²</a:t>
            </a:r>
          </a:p>
          <a:p>
            <a:r>
              <a:rPr lang="pt-BR" dirty="0" smtClean="0"/>
              <a:t>Austrália: 7.700.000 km²</a:t>
            </a:r>
          </a:p>
          <a:p>
            <a:r>
              <a:rPr lang="pt-BR" dirty="0" smtClean="0"/>
              <a:t>Argentina: 3.761.274 km²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5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http://2.bp.blogspot.com/-uNDnhHcSFYs/TeavELB0D9I/AAAAAAAACho/3v8rfZqzjPU/s1600/OS+MAIORES+PA%25C3%258DSES+DO+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012" y="-12879"/>
            <a:ext cx="88349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3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evistaescola.abril.com.br/img/geografia/mapa-brasil-politico-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227" y="-50037"/>
            <a:ext cx="8939812" cy="6908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" y="1"/>
            <a:ext cx="5164428" cy="2150771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Configuração política do Brasil no início da </a:t>
            </a:r>
            <a:r>
              <a:rPr lang="pt-BR" sz="3600" dirty="0" smtClean="0"/>
              <a:t>República, </a:t>
            </a:r>
            <a:r>
              <a:rPr lang="pt-BR" sz="3600" dirty="0" smtClean="0"/>
              <a:t>em 1889.</a:t>
            </a:r>
            <a:endParaRPr lang="pt-BR" sz="3600" dirty="0"/>
          </a:p>
        </p:txBody>
      </p:sp>
      <p:pic>
        <p:nvPicPr>
          <p:cNvPr id="1026" name="Picture 2" descr="http://i4.photobucket.com/albums/y147/jan_sobieskiii/mitologia/mapas/brasil1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49" y="-243715"/>
            <a:ext cx="7327051" cy="73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35650"/>
          </a:xfrm>
        </p:spPr>
        <p:txBody>
          <a:bodyPr anchor="t">
            <a:normAutofit/>
          </a:bodyPr>
          <a:lstStyle/>
          <a:p>
            <a:r>
              <a:rPr lang="pt-BR" sz="2800" dirty="0">
                <a:latin typeface="+mn-lt"/>
              </a:rPr>
              <a:t/>
            </a:r>
            <a:br>
              <a:rPr lang="pt-BR" sz="2800" dirty="0">
                <a:latin typeface="+mn-lt"/>
              </a:rPr>
            </a:br>
            <a:r>
              <a:rPr lang="pt-BR" sz="2800" dirty="0" smtClean="0">
                <a:latin typeface="+mn-lt"/>
              </a:rPr>
              <a:t>	</a:t>
            </a:r>
            <a:r>
              <a:rPr lang="pt-BR" sz="3600" dirty="0" smtClean="0">
                <a:latin typeface="+mn-lt"/>
              </a:rPr>
              <a:t>- </a:t>
            </a:r>
            <a:r>
              <a:rPr lang="pt-BR" sz="3600" dirty="0" smtClean="0">
                <a:latin typeface="+mn-lt"/>
              </a:rPr>
              <a:t>Era Vargas (1930 – 1945): Busca a centralização do poder nacional e a integração do território.</a:t>
            </a: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>
                <a:latin typeface="+mn-lt"/>
              </a:rPr>
              <a:t>	</a:t>
            </a:r>
            <a:r>
              <a:rPr lang="pt-BR" sz="3200" dirty="0" smtClean="0">
                <a:latin typeface="+mn-lt"/>
              </a:rPr>
              <a:t>° Cria o IBGE (Instituto Brasileiro de Geografia e Estatística) em 1937, com a finalidade de levantar e organizar informações cartográficas, demográficas, econômicas e sociais para desenvolver o planejamento territorial.</a:t>
            </a:r>
            <a:r>
              <a:rPr lang="pt-BR" sz="2800" dirty="0">
                <a:latin typeface="+mn-lt"/>
              </a:rPr>
              <a:t/>
            </a:r>
            <a:br>
              <a:rPr lang="pt-BR" sz="2800" dirty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>
                <a:latin typeface="+mn-lt"/>
              </a:rPr>
              <a:t/>
            </a:r>
            <a:br>
              <a:rPr lang="pt-BR" sz="2800" dirty="0">
                <a:latin typeface="+mn-lt"/>
              </a:rPr>
            </a:br>
            <a:r>
              <a:rPr lang="pt-BR" sz="2800" dirty="0" smtClean="0">
                <a:latin typeface="+mn-lt"/>
              </a:rPr>
              <a:t>	</a:t>
            </a:r>
            <a:r>
              <a:rPr lang="pt-BR" sz="3200" dirty="0" smtClean="0">
                <a:latin typeface="+mn-lt"/>
              </a:rPr>
              <a:t>Primeiro mapa </a:t>
            </a:r>
            <a:r>
              <a:rPr lang="pt-BR" sz="3200" dirty="0">
                <a:latin typeface="+mn-lt"/>
              </a:rPr>
              <a:t>regional brasileiro foi criado em </a:t>
            </a:r>
            <a:r>
              <a:rPr lang="pt-BR" sz="3200" dirty="0" smtClean="0">
                <a:latin typeface="+mn-lt"/>
              </a:rPr>
              <a:t>1946, o método de divisão utilizado foi a de Zonas </a:t>
            </a:r>
            <a:r>
              <a:rPr lang="pt-BR" sz="3200" dirty="0" err="1" smtClean="0">
                <a:latin typeface="+mn-lt"/>
              </a:rPr>
              <a:t>Fisiográficas</a:t>
            </a:r>
            <a:r>
              <a:rPr lang="pt-BR" sz="3200" dirty="0" smtClean="0">
                <a:latin typeface="+mn-lt"/>
              </a:rPr>
              <a:t>,</a:t>
            </a:r>
            <a:r>
              <a:rPr lang="pt-BR" sz="3200" dirty="0">
                <a:latin typeface="+mn-lt"/>
              </a:rPr>
              <a:t> baseadas em critérios econômicos do agrupamento de </a:t>
            </a:r>
            <a:r>
              <a:rPr lang="pt-BR" sz="3200" dirty="0" smtClean="0">
                <a:latin typeface="+mn-lt"/>
              </a:rPr>
              <a:t>municípios.</a:t>
            </a:r>
            <a:endParaRPr lang="pt-B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2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76598" cy="689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309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7_Tema do Office</vt:lpstr>
      <vt:lpstr>8_Tema do Office</vt:lpstr>
      <vt:lpstr>Apresentação do PowerPoint</vt:lpstr>
      <vt:lpstr>Brasil: noções básicas espaciais</vt:lpstr>
      <vt:lpstr>Pangéia (há 200milhões de anos) </vt:lpstr>
      <vt:lpstr>Maiores países em extensão territorial do mundo</vt:lpstr>
      <vt:lpstr>Apresentação do PowerPoint</vt:lpstr>
      <vt:lpstr>Apresentação do PowerPoint</vt:lpstr>
      <vt:lpstr> </vt:lpstr>
      <vt:lpstr>  - Era Vargas (1930 – 1945): Busca a centralização do poder nacional e a integração do território.    ° Cria o IBGE (Instituto Brasileiro de Geografia e Estatística) em 1937, com a finalidade de levantar e organizar informações cartográficas, demográficas, econômicas e sociais para desenvolver o planejamento territorial.    Primeiro mapa regional brasileiro foi criado em 1946, o método de divisão utilizado foi a de Zonas Fisiográficas, baseadas em critérios econômicos do agrupamento de municípios.</vt:lpstr>
      <vt:lpstr>Apresentação do PowerPoint</vt:lpstr>
      <vt:lpstr>Década de 1960 e 1970  </vt:lpstr>
      <vt:lpstr>Constituição de 1988</vt:lpstr>
      <vt:lpstr>Apresentação do PowerPoint</vt:lpstr>
      <vt:lpstr>Critérios para regionalização  </vt:lpstr>
      <vt:lpstr>Apresentação do PowerPoint</vt:lpstr>
      <vt:lpstr>Apresentação do PowerPoint</vt:lpstr>
      <vt:lpstr>Densidade demográfica (censo de 2000)</vt:lpstr>
      <vt:lpstr>Fuso horário</vt:lpstr>
      <vt:lpstr>Apresentação do PowerPoint</vt:lpstr>
      <vt:lpstr>Exercício</vt:lpstr>
      <vt:lpstr>Apresentação do PowerPoint</vt:lpstr>
      <vt:lpstr>                Linha do Equador               Trópico de Capricórnio (23º 26' 14“)    </vt:lpstr>
      <vt:lpstr>São Paulo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Serra</dc:creator>
  <cp:lastModifiedBy>Rosangela</cp:lastModifiedBy>
  <cp:revision>22</cp:revision>
  <dcterms:created xsi:type="dcterms:W3CDTF">2016-03-14T18:15:05Z</dcterms:created>
  <dcterms:modified xsi:type="dcterms:W3CDTF">2016-03-16T03:42:53Z</dcterms:modified>
</cp:coreProperties>
</file>