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87" r:id="rId7"/>
    <p:sldId id="270" r:id="rId8"/>
    <p:sldId id="268" r:id="rId9"/>
    <p:sldId id="273" r:id="rId10"/>
    <p:sldId id="274" r:id="rId11"/>
    <p:sldId id="275" r:id="rId12"/>
    <p:sldId id="272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5274" autoAdjust="0"/>
  </p:normalViewPr>
  <p:slideViewPr>
    <p:cSldViewPr>
      <p:cViewPr>
        <p:scale>
          <a:sx n="80" d="100"/>
          <a:sy n="80" d="100"/>
        </p:scale>
        <p:origin x="-240" y="33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184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2F89CD5A-1831-4DC0-9195-F8BC54E562A6}" type="datetime1">
              <a:rPr lang="pt-BR" smtClean="0"/>
              <a:t>01/10/2015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A850423A-8BCE-448E-A97B-03A88B2B12C1}" type="slidenum">
              <a:rPr lang="pt-BR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854802EC-CF9F-4AE3-9B40-B01A31CE7788}" type="datetime1">
              <a:rPr lang="pt-BR" smtClean="0"/>
              <a:pPr/>
              <a:t>01/10/2015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01F2A70B-78F2-4DCF-B53B-C990D2FAFB8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latinLnBrk="0">
              <a:defRPr lang="pt-BR" sz="5400"/>
            </a:lvl1pPr>
          </a:lstStyle>
          <a:p>
            <a:r>
              <a:rPr lang="pt-BR" noProof="0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/>
              <a:t>Clique para editar o estilo do Subtítulo mestre</a:t>
            </a:r>
          </a:p>
        </p:txBody>
      </p:sp>
      <p:grpSp>
        <p:nvGrpSpPr>
          <p:cNvPr id="256" name="linh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58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59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60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61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62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63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64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65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66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67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68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69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70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71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72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73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74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75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76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77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78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79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80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81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82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83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84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85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86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87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88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89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90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91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92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93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94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95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96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97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98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99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00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01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02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03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04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05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06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07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08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09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10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11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12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13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14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15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16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17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18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19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20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21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22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23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24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25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26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27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28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29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30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31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32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33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34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35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36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37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38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39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40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41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42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43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44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45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46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47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48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49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50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51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52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53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54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55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56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57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58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59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60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61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62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63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64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65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66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67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68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69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70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71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72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73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74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75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76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77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78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79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h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orma Liv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9" name="Forma Liv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0" name="Forma Liv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pt-BR"/>
            </a:lvl5pPr>
            <a:lvl6pPr marL="1956816" latinLnBrk="0">
              <a:defRPr lang="pt-BR"/>
            </a:lvl6pPr>
            <a:lvl7pPr marL="1956816" latinLnBrk="0">
              <a:defRPr lang="pt-BR"/>
            </a:lvl7pPr>
            <a:lvl8pPr marL="1956816" latinLnBrk="0">
              <a:defRPr lang="pt-BR"/>
            </a:lvl8pPr>
            <a:lvl9pPr marL="1956816" latinLnBrk="0">
              <a:defRPr lang="pt-BR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565F2D-A096-4FD5-BD83-797F6E0C1C72}" type="datetime1">
              <a:rPr lang="pt-BR" smtClean="0"/>
              <a:pPr/>
              <a:t>01/10/2015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ha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 baseline="0"/>
            </a:lvl8pPr>
            <a:lvl9pPr latinLnBrk="0">
              <a:defRPr lang="pt-BR" baseline="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1C6A9-EE6A-4780-8FCE-4F20EFD8D41A}" type="datetime1">
              <a:rPr lang="pt-BR" smtClean="0"/>
              <a:pPr/>
              <a:t>01/10/2015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h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 latinLnBrk="0">
              <a:defRPr lang="pt-BR"/>
            </a:lvl2pPr>
            <a:lvl3pPr marL="777240" latinLnBrk="0">
              <a:defRPr lang="pt-BR"/>
            </a:lvl3pPr>
            <a:lvl4pPr marL="1005840" latinLnBrk="0">
              <a:defRPr lang="pt-BR"/>
            </a:lvl4pPr>
            <a:lvl5pPr marL="1234440" latinLnBrk="0">
              <a:defRPr lang="pt-BR"/>
            </a:lvl5pPr>
            <a:lvl6pPr marL="1463040" latinLnBrk="0">
              <a:defRPr lang="pt-BR" baseline="0"/>
            </a:lvl6pPr>
            <a:lvl7pPr marL="1691640" latinLnBrk="0">
              <a:defRPr lang="pt-BR" baseline="0"/>
            </a:lvl7pPr>
            <a:lvl8pPr marL="1920240" latinLnBrk="0">
              <a:defRPr lang="pt-BR" baseline="0"/>
            </a:lvl8pPr>
            <a:lvl9pPr marL="2148840" latinLnBrk="0">
              <a:defRPr lang="pt-BR" baseline="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6DE052-B9FE-4956-B39E-0CFB4A212035}" type="datetime1">
              <a:rPr lang="pt-BR" smtClean="0"/>
              <a:pPr/>
              <a:t>01/10/2015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h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57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58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59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60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61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62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63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64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65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66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67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68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69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70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71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72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73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74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75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76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77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78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79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80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81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82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83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84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85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86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87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88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89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90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91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92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93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94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95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96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97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98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99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00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01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02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03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04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05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06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07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08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09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10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11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12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13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14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15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16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17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18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19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20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21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22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23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24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25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26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27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28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29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30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31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32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33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34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35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36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37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38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39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40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41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42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43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44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45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46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47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48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49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50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51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52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53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54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55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56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57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58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59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60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61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62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63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64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65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66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67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68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69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70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71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72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73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74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75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76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77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78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 latinLnBrk="0">
              <a:defRPr lang="pt-BR" sz="4400" b="0" cap="none" baseline="0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pt-BR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699F8-C4FC-48E5-BA27-425104BB4F74}" type="datetime1">
              <a:rPr lang="pt-BR" smtClean="0"/>
              <a:pPr/>
              <a:t>01/10/2015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h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0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1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 latinLnBrk="0">
              <a:defRPr lang="pt-BR" sz="2400"/>
            </a:lvl1pPr>
            <a:lvl2pPr latinLnBrk="0">
              <a:defRPr lang="pt-BR" sz="2000"/>
            </a:lvl2pPr>
            <a:lvl3pPr latinLnBrk="0">
              <a:defRPr lang="pt-BR" sz="1800"/>
            </a:lvl3pPr>
            <a:lvl4pPr latinLnBrk="0">
              <a:defRPr lang="pt-BR" sz="1600"/>
            </a:lvl4pPr>
            <a:lvl5pPr latinLnBrk="0">
              <a:defRPr lang="pt-BR" sz="1600"/>
            </a:lvl5pPr>
            <a:lvl6pPr marL="1956816" latinLnBrk="0">
              <a:defRPr lang="pt-BR" sz="1600"/>
            </a:lvl6pPr>
            <a:lvl7pPr marL="1956816" latinLnBrk="0">
              <a:defRPr lang="pt-BR" sz="1600" baseline="0"/>
            </a:lvl7pPr>
            <a:lvl8pPr marL="1956816" latinLnBrk="0">
              <a:defRPr lang="pt-BR" sz="1600" baseline="0"/>
            </a:lvl8pPr>
            <a:lvl9pPr marL="1956816" latinLnBrk="0">
              <a:defRPr lang="pt-BR" sz="1600" baseline="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 latinLnBrk="0">
              <a:defRPr lang="pt-BR" sz="2400"/>
            </a:lvl1pPr>
            <a:lvl2pPr latinLnBrk="0">
              <a:defRPr lang="pt-BR" sz="2000"/>
            </a:lvl2pPr>
            <a:lvl3pPr latinLnBrk="0">
              <a:defRPr lang="pt-BR" sz="1800"/>
            </a:lvl3pPr>
            <a:lvl4pPr latinLnBrk="0">
              <a:defRPr lang="pt-BR" sz="1600"/>
            </a:lvl4pPr>
            <a:lvl5pPr latinLnBrk="0">
              <a:defRPr lang="pt-BR" sz="1600"/>
            </a:lvl5pPr>
            <a:lvl6pPr marL="1956816" latinLnBrk="0">
              <a:defRPr lang="pt-BR" sz="1600"/>
            </a:lvl6pPr>
            <a:lvl7pPr marL="1956816" latinLnBrk="0">
              <a:defRPr lang="pt-BR" sz="1600"/>
            </a:lvl7pPr>
            <a:lvl8pPr marL="1956816" latinLnBrk="0">
              <a:defRPr lang="pt-BR" sz="1600" baseline="0"/>
            </a:lvl8pPr>
            <a:lvl9pPr marL="1956816" latinLnBrk="0">
              <a:defRPr lang="pt-BR" sz="1600" baseline="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3EE65-E307-45F3-986F-88E625972388}" type="datetime1">
              <a:rPr lang="pt-BR" smtClean="0"/>
              <a:pPr/>
              <a:t>01/10/2015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h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orma Liv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3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4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 latinLnBrk="0">
              <a:defRPr lang="pt-BR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pt-BR" sz="2400" b="0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 latinLnBrk="0">
              <a:defRPr lang="pt-BR" sz="2400"/>
            </a:lvl1pPr>
            <a:lvl2pPr latinLnBrk="0">
              <a:defRPr lang="pt-BR" sz="2000"/>
            </a:lvl2pPr>
            <a:lvl3pPr latinLnBrk="0">
              <a:defRPr lang="pt-BR" sz="1800"/>
            </a:lvl3pPr>
            <a:lvl4pPr latinLnBrk="0">
              <a:defRPr lang="pt-BR" sz="1600"/>
            </a:lvl4pPr>
            <a:lvl5pPr latinLnBrk="0">
              <a:defRPr lang="pt-BR" sz="1600"/>
            </a:lvl5pPr>
            <a:lvl6pPr marL="1956816" latinLnBrk="0">
              <a:defRPr lang="pt-BR" sz="1600"/>
            </a:lvl6pPr>
            <a:lvl7pPr marL="1956816" latinLnBrk="0">
              <a:defRPr lang="pt-BR" sz="1600" baseline="0"/>
            </a:lvl7pPr>
            <a:lvl8pPr marL="1956816" latinLnBrk="0">
              <a:defRPr lang="pt-BR" sz="1600" baseline="0"/>
            </a:lvl8pPr>
            <a:lvl9pPr marL="1956816" latinLnBrk="0">
              <a:defRPr lang="pt-BR" sz="1600" baseline="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pt-BR" sz="2400" b="0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 latinLnBrk="0">
              <a:defRPr lang="pt-BR" sz="2400"/>
            </a:lvl1pPr>
            <a:lvl2pPr latinLnBrk="0">
              <a:defRPr lang="pt-BR" sz="2000"/>
            </a:lvl2pPr>
            <a:lvl3pPr latinLnBrk="0">
              <a:defRPr lang="pt-BR" sz="1800"/>
            </a:lvl3pPr>
            <a:lvl4pPr latinLnBrk="0">
              <a:defRPr lang="pt-BR" sz="1600"/>
            </a:lvl4pPr>
            <a:lvl5pPr marL="1956816" latinLnBrk="0">
              <a:defRPr lang="pt-BR" sz="1600"/>
            </a:lvl5pPr>
            <a:lvl6pPr marL="1956816" latinLnBrk="0">
              <a:defRPr lang="pt-BR" sz="1600"/>
            </a:lvl6pPr>
            <a:lvl7pPr marL="1956816" latinLnBrk="0">
              <a:defRPr lang="pt-BR" sz="1600"/>
            </a:lvl7pPr>
            <a:lvl8pPr marL="1956816" latinLnBrk="0">
              <a:defRPr lang="pt-BR" sz="1600"/>
            </a:lvl8pPr>
            <a:lvl9pPr marL="1956816" latinLnBrk="0">
              <a:defRPr lang="pt-BR" sz="16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5F6F60-E19F-415B-B493-7696EA6A1BCD}" type="datetime1">
              <a:rPr lang="pt-BR" smtClean="0"/>
              <a:pPr/>
              <a:t>01/10/2015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h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8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9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0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1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EC0B1C-FC4B-46DA-958E-71E71332DE93}" type="datetime1">
              <a:rPr lang="pt-BR" smtClean="0"/>
              <a:pPr/>
              <a:t>01/10/2015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BF38EE-0305-4714-B48C-0C264EDC3538}" type="datetime1">
              <a:rPr lang="pt-BR" smtClean="0"/>
              <a:pPr/>
              <a:t>01/10/2015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quadro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0">
              <a:defRPr lang="pt-BR" sz="3200" b="0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 latinLnBrk="0">
              <a:defRPr lang="pt-BR" sz="2400"/>
            </a:lvl1pPr>
            <a:lvl2pPr latinLnBrk="0">
              <a:defRPr lang="pt-BR" sz="2000"/>
            </a:lvl2pPr>
            <a:lvl3pPr latinLnBrk="0">
              <a:defRPr lang="pt-BR" sz="1800"/>
            </a:lvl3pPr>
            <a:lvl4pPr latinLnBrk="0">
              <a:defRPr lang="pt-BR" sz="1600"/>
            </a:lvl4pPr>
            <a:lvl5pPr latinLnBrk="0">
              <a:defRPr lang="pt-BR" sz="1600"/>
            </a:lvl5pPr>
            <a:lvl6pPr latinLnBrk="0">
              <a:defRPr lang="pt-BR" sz="1600"/>
            </a:lvl6pPr>
            <a:lvl7pPr latinLnBrk="0">
              <a:defRPr lang="pt-BR" sz="1600" baseline="0"/>
            </a:lvl7pPr>
            <a:lvl8pPr latinLnBrk="0">
              <a:defRPr lang="pt-BR" sz="1600" baseline="0"/>
            </a:lvl8pPr>
            <a:lvl9pPr latinLnBrk="0">
              <a:defRPr lang="pt-BR" sz="1600" baseline="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pt-BR" sz="1600"/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764EF-E11C-4CF3-A97A-A032911788B2}" type="datetime1">
              <a:rPr lang="pt-BR" smtClean="0"/>
              <a:pPr/>
              <a:t>01/10/2015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quadro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v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v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v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v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0">
              <a:defRPr lang="pt-BR" sz="3200" b="0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pt-BR" sz="24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r>
              <a:rPr lang="pt-BR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pt-BR" sz="1600"/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1F5944-B68E-420C-BCE9-A1D94A6D9546}" type="datetime1">
              <a:rPr lang="pt-BR" smtClean="0"/>
              <a:pPr/>
              <a:t>01/10/2015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B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E53ED-8EB4-421A-86DA-2AC5937C1338}" type="datetime1">
              <a:rPr lang="pt-BR" smtClean="0"/>
              <a:pPr/>
              <a:t>01/10/2015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t-B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B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7200" dirty="0" smtClean="0"/>
              <a:t>Karl Marx</a:t>
            </a:r>
            <a:endParaRPr lang="pt-BR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3200" i="1" dirty="0" smtClean="0"/>
              <a:t>Tudo o que era sólido e estável se desmancha no ar.</a:t>
            </a:r>
            <a:endParaRPr lang="pt-BR" sz="3200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1219200"/>
            <a:ext cx="5263979" cy="350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5400" dirty="0" smtClean="0"/>
              <a:t>	</a:t>
            </a:r>
            <a:r>
              <a:rPr lang="pt-BR" sz="5400" dirty="0" smtClean="0"/>
              <a:t>Materialismo Dialético</a:t>
            </a:r>
            <a:endParaRPr lang="pt-BR" sz="5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836612" y="1905000"/>
            <a:ext cx="4800600" cy="42672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solidFill>
                  <a:srgbClr val="FFFF00"/>
                </a:solidFill>
              </a:rPr>
              <a:t>Premissa</a:t>
            </a:r>
            <a:r>
              <a:rPr lang="pt-BR" dirty="0" smtClean="0"/>
              <a:t>: a ciência positiva da história são os indivíduos humanos reais, sua ação e condições de vida. 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>
                <a:solidFill>
                  <a:srgbClr val="FFFF00"/>
                </a:solidFill>
              </a:rPr>
              <a:t>O que os indivíduos são depende das condições materiais de sua produção.</a:t>
            </a:r>
            <a:endParaRPr lang="pt-BR" dirty="0">
              <a:solidFill>
                <a:srgbClr val="FFFF0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3122612" y="3352800"/>
            <a:ext cx="0" cy="1295400"/>
          </a:xfrm>
          <a:prstGeom prst="straightConnector1">
            <a:avLst/>
          </a:prstGeom>
          <a:ln w="25400">
            <a:solidFill>
              <a:srgbClr val="FFFF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6018212" y="1905000"/>
            <a:ext cx="5562599" cy="4800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100" dirty="0" smtClean="0"/>
              <a:t>“</a:t>
            </a:r>
            <a:r>
              <a:rPr lang="pt-BR" sz="2100" dirty="0" smtClean="0">
                <a:solidFill>
                  <a:srgbClr val="FF0000"/>
                </a:solidFill>
              </a:rPr>
              <a:t>Totalmente </a:t>
            </a:r>
            <a:r>
              <a:rPr lang="pt-BR" sz="2100" dirty="0">
                <a:solidFill>
                  <a:srgbClr val="FF0000"/>
                </a:solidFill>
              </a:rPr>
              <a:t>ao contrário da filosofia alemã, que desce do céu à </a:t>
            </a:r>
            <a:r>
              <a:rPr lang="pt-BR" sz="2100" dirty="0" smtClean="0">
                <a:solidFill>
                  <a:srgbClr val="FF0000"/>
                </a:solidFill>
              </a:rPr>
              <a:t>terra, aqui </a:t>
            </a:r>
            <a:r>
              <a:rPr lang="pt-BR" sz="2100" dirty="0">
                <a:solidFill>
                  <a:srgbClr val="FF0000"/>
                </a:solidFill>
              </a:rPr>
              <a:t>se eleva da terra ao céu</a:t>
            </a:r>
            <a:r>
              <a:rPr lang="pt-BR" sz="2100" dirty="0"/>
              <a:t>. Quer dizer, não se parte daquilo que os </a:t>
            </a:r>
            <a:r>
              <a:rPr lang="pt-BR" sz="2100" dirty="0" smtClean="0"/>
              <a:t>homens dizem</a:t>
            </a:r>
            <a:r>
              <a:rPr lang="pt-BR" sz="2100" dirty="0"/>
              <a:t>, imaginam ou representam, tampouco dos homens </a:t>
            </a:r>
            <a:r>
              <a:rPr lang="pt-BR" sz="2100" dirty="0" smtClean="0"/>
              <a:t>pensados, imaginados </a:t>
            </a:r>
            <a:r>
              <a:rPr lang="pt-BR" sz="2100" dirty="0"/>
              <a:t>e representados para, a partir daí, chegar aos homens de </a:t>
            </a:r>
            <a:r>
              <a:rPr lang="pt-BR" sz="2100" dirty="0" smtClean="0"/>
              <a:t>carne e </a:t>
            </a:r>
            <a:r>
              <a:rPr lang="pt-BR" sz="2100" dirty="0"/>
              <a:t>osso; parte-se dos homens realmente ativos </a:t>
            </a:r>
            <a:r>
              <a:rPr lang="pt-BR" sz="2100" dirty="0">
                <a:solidFill>
                  <a:srgbClr val="FF0000"/>
                </a:solidFill>
              </a:rPr>
              <a:t>e, a partir de seu processo </a:t>
            </a:r>
            <a:r>
              <a:rPr lang="pt-BR" sz="2100" dirty="0" smtClean="0">
                <a:solidFill>
                  <a:srgbClr val="FF0000"/>
                </a:solidFill>
              </a:rPr>
              <a:t>de vida </a:t>
            </a:r>
            <a:r>
              <a:rPr lang="pt-BR" sz="2100" dirty="0">
                <a:solidFill>
                  <a:srgbClr val="FF0000"/>
                </a:solidFill>
              </a:rPr>
              <a:t>real, expõe-se também o desenvolvimento dos reflexos ideológicos</a:t>
            </a:r>
            <a:r>
              <a:rPr lang="pt-BR" sz="2100" dirty="0"/>
              <a:t> </a:t>
            </a:r>
            <a:r>
              <a:rPr lang="pt-BR" sz="2100" dirty="0" smtClean="0"/>
              <a:t>e dos </a:t>
            </a:r>
            <a:r>
              <a:rPr lang="pt-BR" sz="2100" dirty="0"/>
              <a:t>ecos desse processo de vida. [...] Não têm história, nem </a:t>
            </a:r>
            <a:r>
              <a:rPr lang="pt-BR" sz="2100" dirty="0" smtClean="0"/>
              <a:t>desenvolvimento; mas </a:t>
            </a:r>
            <a:r>
              <a:rPr lang="pt-BR" sz="2100" dirty="0"/>
              <a:t>os homens, ao desenvolverem sua produção e </a:t>
            </a:r>
            <a:r>
              <a:rPr lang="pt-BR" sz="2100" dirty="0" smtClean="0"/>
              <a:t> seu </a:t>
            </a:r>
            <a:r>
              <a:rPr lang="pt-BR" sz="2100" dirty="0"/>
              <a:t>intercâmbio </a:t>
            </a:r>
            <a:r>
              <a:rPr lang="pt-BR" sz="2100" dirty="0" smtClean="0"/>
              <a:t>materiais, transformam </a:t>
            </a:r>
            <a:r>
              <a:rPr lang="pt-BR" sz="2100" dirty="0"/>
              <a:t>também, com esta sua realidade, seu pensar e os produtos </a:t>
            </a:r>
            <a:r>
              <a:rPr lang="pt-BR" sz="2100" dirty="0" smtClean="0"/>
              <a:t>de seu </a:t>
            </a:r>
            <a:r>
              <a:rPr lang="pt-BR" sz="2100" dirty="0"/>
              <a:t>pensar. </a:t>
            </a:r>
            <a:r>
              <a:rPr lang="pt-BR" sz="2100" dirty="0">
                <a:solidFill>
                  <a:srgbClr val="FF0000"/>
                </a:solidFill>
              </a:rPr>
              <a:t>Não é a consciência que determina a vida, mas a vida que </a:t>
            </a:r>
            <a:r>
              <a:rPr lang="pt-BR" sz="2100" dirty="0" smtClean="0">
                <a:solidFill>
                  <a:srgbClr val="FF0000"/>
                </a:solidFill>
              </a:rPr>
              <a:t>determina a </a:t>
            </a:r>
            <a:r>
              <a:rPr lang="pt-BR" sz="2100" dirty="0">
                <a:solidFill>
                  <a:srgbClr val="FF0000"/>
                </a:solidFill>
              </a:rPr>
              <a:t>consciência</a:t>
            </a:r>
            <a:r>
              <a:rPr lang="pt-BR" sz="2100" dirty="0"/>
              <a:t>." (Ideologia alemã, p. 94)</a:t>
            </a:r>
          </a:p>
          <a:p>
            <a:pPr marL="0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700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5400" dirty="0" smtClean="0"/>
              <a:t>	</a:t>
            </a:r>
            <a:r>
              <a:rPr lang="pt-BR" sz="5400" dirty="0" smtClean="0"/>
              <a:t>Materialismo Dialético</a:t>
            </a:r>
            <a:endParaRPr lang="pt-BR" sz="5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836612" y="1905000"/>
            <a:ext cx="4800600" cy="24384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história é:</a:t>
            </a:r>
          </a:p>
          <a:p>
            <a:pPr lvl="1" algn="just"/>
            <a:r>
              <a:rPr lang="pt-BR" dirty="0" smtClean="0"/>
              <a:t> a </a:t>
            </a:r>
            <a:r>
              <a:rPr lang="pt-BR" dirty="0" smtClean="0">
                <a:solidFill>
                  <a:srgbClr val="FFFF00"/>
                </a:solidFill>
              </a:rPr>
              <a:t>história da sociedade civil </a:t>
            </a:r>
            <a:r>
              <a:rPr lang="pt-BR" dirty="0" smtClean="0"/>
              <a:t>e não a história do Estado;</a:t>
            </a:r>
          </a:p>
          <a:p>
            <a:pPr lvl="1" algn="just"/>
            <a:r>
              <a:rPr lang="pt-BR" dirty="0" smtClean="0"/>
              <a:t>retrato das </a:t>
            </a:r>
            <a:r>
              <a:rPr lang="pt-BR" dirty="0" smtClean="0">
                <a:solidFill>
                  <a:srgbClr val="FFFF00"/>
                </a:solidFill>
              </a:rPr>
              <a:t>condições materiais de produção</a:t>
            </a:r>
            <a:r>
              <a:rPr lang="pt-BR" dirty="0" smtClean="0"/>
              <a:t>;</a:t>
            </a:r>
          </a:p>
          <a:p>
            <a:pPr lvl="1" algn="just"/>
            <a:r>
              <a:rPr lang="pt-BR" dirty="0"/>
              <a:t>movimento das </a:t>
            </a:r>
            <a:r>
              <a:rPr lang="pt-BR" dirty="0">
                <a:solidFill>
                  <a:srgbClr val="FFFF00"/>
                </a:solidFill>
              </a:rPr>
              <a:t>contradições sociais</a:t>
            </a:r>
            <a:r>
              <a:rPr lang="pt-BR" dirty="0" smtClean="0"/>
              <a:t>;</a:t>
            </a:r>
          </a:p>
          <a:p>
            <a:pPr lvl="1" algn="just"/>
            <a:r>
              <a:rPr lang="pt-BR" dirty="0" smtClean="0">
                <a:solidFill>
                  <a:srgbClr val="FFFF00"/>
                </a:solidFill>
              </a:rPr>
              <a:t>luta de classes</a:t>
            </a:r>
            <a:r>
              <a:rPr lang="pt-BR" dirty="0" smtClean="0"/>
              <a:t>.</a:t>
            </a:r>
            <a:endParaRPr lang="pt-BR" dirty="0" smtClean="0">
              <a:solidFill>
                <a:srgbClr val="FFFF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1634765"/>
            <a:ext cx="4953001" cy="3302001"/>
          </a:xfrm>
        </p:spPr>
      </p:pic>
      <p:sp>
        <p:nvSpPr>
          <p:cNvPr id="3" name="CaixaDeTexto 2"/>
          <p:cNvSpPr txBox="1"/>
          <p:nvPr/>
        </p:nvSpPr>
        <p:spPr>
          <a:xfrm>
            <a:off x="455612" y="4724400"/>
            <a:ext cx="151035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Dominada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198812" y="4767943"/>
            <a:ext cx="174278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Dominantes</a:t>
            </a:r>
            <a:endParaRPr lang="pt-BR" sz="2400" dirty="0"/>
          </a:p>
        </p:txBody>
      </p:sp>
      <p:sp>
        <p:nvSpPr>
          <p:cNvPr id="6" name="Chave direita 5"/>
          <p:cNvSpPr/>
          <p:nvPr/>
        </p:nvSpPr>
        <p:spPr>
          <a:xfrm rot="16200000">
            <a:off x="2399249" y="2931195"/>
            <a:ext cx="380999" cy="3205412"/>
          </a:xfrm>
          <a:prstGeom prst="rightBrace">
            <a:avLst>
              <a:gd name="adj1" fmla="val 8333"/>
              <a:gd name="adj2" fmla="val 37403"/>
            </a:avLst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18355" y="5791200"/>
            <a:ext cx="99097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Ativos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180012" y="5791200"/>
            <a:ext cx="165782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Intelectuais</a:t>
            </a:r>
            <a:endParaRPr lang="pt-BR" sz="2400" dirty="0"/>
          </a:p>
        </p:txBody>
      </p:sp>
      <p:cxnSp>
        <p:nvCxnSpPr>
          <p:cNvPr id="13" name="Conector de seta reta 12"/>
          <p:cNvCxnSpPr>
            <a:stCxn id="7" idx="2"/>
            <a:endCxn id="10" idx="3"/>
          </p:cNvCxnSpPr>
          <p:nvPr/>
        </p:nvCxnSpPr>
        <p:spPr>
          <a:xfrm flipH="1">
            <a:off x="2709332" y="5192675"/>
            <a:ext cx="1360873" cy="810891"/>
          </a:xfrm>
          <a:prstGeom prst="straightConnector1">
            <a:avLst/>
          </a:prstGeom>
          <a:ln w="254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7" idx="2"/>
            <a:endCxn id="11" idx="1"/>
          </p:cNvCxnSpPr>
          <p:nvPr/>
        </p:nvCxnSpPr>
        <p:spPr>
          <a:xfrm>
            <a:off x="4070205" y="5192675"/>
            <a:ext cx="1109807" cy="810891"/>
          </a:xfrm>
          <a:prstGeom prst="straightConnector1">
            <a:avLst/>
          </a:prstGeom>
          <a:ln w="254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7008812" y="4965065"/>
            <a:ext cx="4590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000" dirty="0" smtClean="0"/>
              <a:t>Elaboram </a:t>
            </a:r>
            <a:r>
              <a:rPr lang="pt-BR" sz="2000" dirty="0" smtClean="0">
                <a:solidFill>
                  <a:srgbClr val="FFFF00"/>
                </a:solidFill>
              </a:rPr>
              <a:t>as ideologias</a:t>
            </a:r>
            <a:r>
              <a:rPr lang="pt-BR" sz="2000" dirty="0" smtClean="0"/>
              <a:t>: ou seja, criam ilusões sobre a dominação de classe à qual pertencem</a:t>
            </a:r>
            <a:endParaRPr lang="pt-BR" sz="2000" dirty="0"/>
          </a:p>
        </p:txBody>
      </p:sp>
      <p:cxnSp>
        <p:nvCxnSpPr>
          <p:cNvPr id="21" name="Conector em curva 20"/>
          <p:cNvCxnSpPr>
            <a:stCxn id="11" idx="2"/>
            <a:endCxn id="19" idx="2"/>
          </p:cNvCxnSpPr>
          <p:nvPr/>
        </p:nvCxnSpPr>
        <p:spPr>
          <a:xfrm rot="5400000" flipH="1" flipV="1">
            <a:off x="7492743" y="4404577"/>
            <a:ext cx="327537" cy="3295174"/>
          </a:xfrm>
          <a:prstGeom prst="curvedConnector3">
            <a:avLst>
              <a:gd name="adj1" fmla="val -69794"/>
            </a:avLst>
          </a:prstGeom>
          <a:ln w="254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83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 animBg="1"/>
      <p:bldP spid="10" grpId="0"/>
      <p:bldP spid="11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/>
              <a:t>	</a:t>
            </a:r>
            <a:r>
              <a:rPr lang="pt-BR" sz="5400" dirty="0" smtClean="0"/>
              <a:t>Ideologia</a:t>
            </a:r>
            <a:endParaRPr lang="pt-BR" sz="5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836612" y="1905000"/>
            <a:ext cx="4800600" cy="3657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Ora, se a vida e o pensamento são constituídos pelas condições materiais;</a:t>
            </a:r>
          </a:p>
          <a:p>
            <a:pPr algn="just"/>
            <a:r>
              <a:rPr lang="pt-BR" dirty="0" smtClean="0"/>
              <a:t>E, se as condições materiais são dominadas por uma determinada classe;</a:t>
            </a:r>
          </a:p>
          <a:p>
            <a:pPr algn="just"/>
            <a:r>
              <a:rPr lang="pt-BR" dirty="0" smtClean="0"/>
              <a:t>Então, a vida da classe dominante constituirá o pensamento da classe dominada.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“Os </a:t>
            </a:r>
            <a:r>
              <a:rPr lang="pt-BR" dirty="0"/>
              <a:t>pensamentos da classe dominante são também, em todas as épocas, os pensamentos dominantes; em outras palavras, a classe que é o poder </a:t>
            </a:r>
            <a:r>
              <a:rPr lang="pt-BR" i="1" dirty="0"/>
              <a:t>material</a:t>
            </a:r>
            <a:r>
              <a:rPr lang="pt-BR" dirty="0"/>
              <a:t> dominante numa determinada sociedade é também o poder </a:t>
            </a:r>
            <a:r>
              <a:rPr lang="pt-BR" i="1" dirty="0"/>
              <a:t>espiritual</a:t>
            </a:r>
            <a:r>
              <a:rPr lang="pt-BR" dirty="0"/>
              <a:t> dominante. A classe que dispõe dos meios da produção material dispõe também dos meios da produção intelectual, de tal modo que o pensamento daqueles aos quais são negados os meios de produção intelectual está submetido também à classe dominante. </a:t>
            </a:r>
            <a:r>
              <a:rPr lang="pt-BR" dirty="0" smtClean="0"/>
              <a:t>“ (</a:t>
            </a:r>
            <a:r>
              <a:rPr lang="pt-BR" i="1" dirty="0"/>
              <a:t>A ideologia </a:t>
            </a:r>
            <a:r>
              <a:rPr lang="pt-BR" i="1" dirty="0" smtClean="0"/>
              <a:t>Alemã, p. 48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9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/>
              <a:t>	</a:t>
            </a:r>
            <a:r>
              <a:rPr lang="pt-BR" sz="5400" dirty="0" smtClean="0"/>
              <a:t>Ideologia</a:t>
            </a:r>
            <a:endParaRPr lang="pt-BR" sz="5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836612" y="1905000"/>
            <a:ext cx="4800600" cy="4495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Portanto, Ideologia é: </a:t>
            </a:r>
            <a:r>
              <a:rPr lang="pt-BR" dirty="0" smtClean="0">
                <a:solidFill>
                  <a:srgbClr val="FFFF00"/>
                </a:solidFill>
              </a:rPr>
              <a:t>a consciência falsa, equivocada, da realidade que separa uma pessoa de si mesmo, ou seja, a aliena.</a:t>
            </a:r>
          </a:p>
          <a:p>
            <a:pPr marL="0" indent="0" algn="just">
              <a:buNone/>
            </a:pPr>
            <a:r>
              <a:rPr lang="pt-BR" dirty="0" smtClean="0"/>
              <a:t>Assim, </a:t>
            </a:r>
            <a:r>
              <a:rPr lang="pt-BR" dirty="0" smtClean="0">
                <a:solidFill>
                  <a:srgbClr val="FF0000"/>
                </a:solidFill>
              </a:rPr>
              <a:t>a alienação enfraquece as contradições</a:t>
            </a:r>
            <a:r>
              <a:rPr lang="pt-BR" dirty="0" smtClean="0"/>
              <a:t> sociais porque </a:t>
            </a:r>
            <a:r>
              <a:rPr lang="pt-BR" dirty="0"/>
              <a:t>o</a:t>
            </a:r>
            <a:r>
              <a:rPr lang="pt-BR" dirty="0" smtClean="0"/>
              <a:t>s alienados não percebem sua própria realidade;</a:t>
            </a:r>
          </a:p>
          <a:p>
            <a:pPr marL="0" indent="0" algn="just">
              <a:buNone/>
            </a:pPr>
            <a:r>
              <a:rPr lang="pt-BR" dirty="0" smtClean="0"/>
              <a:t>E fortalecem a </a:t>
            </a:r>
            <a:r>
              <a:rPr lang="pt-BR" dirty="0" smtClean="0">
                <a:solidFill>
                  <a:srgbClr val="FF0000"/>
                </a:solidFill>
              </a:rPr>
              <a:t>classe dominante </a:t>
            </a:r>
            <a:r>
              <a:rPr lang="pt-BR" dirty="0" smtClean="0"/>
              <a:t>que, para manter seu poder, </a:t>
            </a:r>
            <a:r>
              <a:rPr lang="pt-BR" dirty="0" smtClean="0">
                <a:solidFill>
                  <a:srgbClr val="FF0000"/>
                </a:solidFill>
              </a:rPr>
              <a:t>se apropria do que lhe ameaça</a:t>
            </a:r>
            <a:r>
              <a:rPr lang="pt-BR" dirty="0" smtClean="0"/>
              <a:t>.</a:t>
            </a:r>
            <a:endParaRPr lang="pt-BR" dirty="0" smtClean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2" y="1828800"/>
            <a:ext cx="3238904" cy="2414588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329" y="2438399"/>
            <a:ext cx="3248025" cy="28098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41" y="3657600"/>
            <a:ext cx="4406900" cy="278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7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/>
              <a:t>	</a:t>
            </a:r>
            <a:r>
              <a:rPr lang="pt-BR" sz="5400" dirty="0" smtClean="0"/>
              <a:t>Alienação</a:t>
            </a:r>
            <a:endParaRPr lang="pt-BR" sz="5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832758" y="2667000"/>
            <a:ext cx="4800600" cy="3733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/>
              <a:t>É o estranhamento e a perda de consciência</a:t>
            </a:r>
          </a:p>
          <a:p>
            <a:pPr marL="0" indent="0" algn="ctr">
              <a:buNone/>
            </a:pPr>
            <a:r>
              <a:rPr lang="pt-BR" dirty="0" smtClean="0"/>
              <a:t>É a separação/cisão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1905000"/>
            <a:ext cx="2841773" cy="4267200"/>
          </a:xfrm>
        </p:spPr>
      </p:pic>
      <p:sp>
        <p:nvSpPr>
          <p:cNvPr id="9" name="CaixaDeTexto 8"/>
          <p:cNvSpPr txBox="1"/>
          <p:nvPr/>
        </p:nvSpPr>
        <p:spPr>
          <a:xfrm>
            <a:off x="2360612" y="1752600"/>
            <a:ext cx="3657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dirty="0">
                <a:solidFill>
                  <a:srgbClr val="FFFF00"/>
                </a:solidFill>
              </a:rPr>
              <a:t>O que é Alienação?</a:t>
            </a:r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8125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/>
              <a:t>	</a:t>
            </a:r>
            <a:r>
              <a:rPr lang="pt-BR" sz="5400" dirty="0" smtClean="0"/>
              <a:t>Alienação</a:t>
            </a:r>
            <a:endParaRPr lang="pt-BR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2" y="1568659"/>
            <a:ext cx="6934199" cy="528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39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2" y="274638"/>
            <a:ext cx="111252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400" dirty="0" smtClean="0"/>
              <a:t>	</a:t>
            </a:r>
            <a:r>
              <a:rPr lang="pt-BR" sz="4400" dirty="0" smtClean="0"/>
              <a:t>Alienação X Materialismo Dialético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8006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/>
              <a:t>"Se o produto do trabalho me é estranho, [se ele] defronta-se comigo como poder estranho, a quem pertence </a:t>
            </a:r>
            <a:r>
              <a:rPr lang="pt-BR" dirty="0" smtClean="0"/>
              <a:t>então?</a:t>
            </a:r>
          </a:p>
          <a:p>
            <a:pPr marL="0" indent="0" algn="just">
              <a:buNone/>
            </a:pPr>
            <a:r>
              <a:rPr lang="pt-BR" dirty="0" smtClean="0"/>
              <a:t>Se </a:t>
            </a:r>
            <a:r>
              <a:rPr lang="pt-BR" dirty="0"/>
              <a:t>minha própria atividade não me pertence, é uma atividade estranha, foçada, a quem ela pertence, </a:t>
            </a:r>
            <a:r>
              <a:rPr lang="pt-BR" dirty="0" smtClean="0"/>
              <a:t>então?</a:t>
            </a:r>
          </a:p>
          <a:p>
            <a:pPr marL="0" indent="0" algn="just">
              <a:buNone/>
            </a:pPr>
            <a:r>
              <a:rPr lang="pt-BR" dirty="0" smtClean="0"/>
              <a:t>A </a:t>
            </a:r>
            <a:r>
              <a:rPr lang="pt-BR" i="1" dirty="0">
                <a:solidFill>
                  <a:srgbClr val="FFFF00"/>
                </a:solidFill>
              </a:rPr>
              <a:t>outro</a:t>
            </a:r>
            <a:r>
              <a:rPr lang="pt-BR" dirty="0">
                <a:solidFill>
                  <a:srgbClr val="FFFF00"/>
                </a:solidFill>
              </a:rPr>
              <a:t> </a:t>
            </a:r>
            <a:r>
              <a:rPr lang="pt-BR" dirty="0"/>
              <a:t>ser que não eu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 smtClean="0"/>
              <a:t>[...]</a:t>
            </a:r>
          </a:p>
          <a:p>
            <a:pPr marL="0" indent="0" algn="just">
              <a:buNone/>
            </a:pPr>
            <a:r>
              <a:rPr lang="pt-BR" dirty="0" smtClean="0"/>
              <a:t>Se </a:t>
            </a:r>
            <a:r>
              <a:rPr lang="pt-BR" dirty="0"/>
              <a:t>o produto do trabalho não pertence ao trabalhador, um poder estranho [que] está diante dele, então isto só é possível pelo fato de [o produto do trabalho] pertencer a um </a:t>
            </a:r>
            <a:r>
              <a:rPr lang="pt-BR" i="1" dirty="0">
                <a:solidFill>
                  <a:srgbClr val="FFFF00"/>
                </a:solidFill>
              </a:rPr>
              <a:t>outro homem fora o trabalhador</a:t>
            </a:r>
            <a:r>
              <a:rPr lang="pt-BR" dirty="0"/>
              <a:t>.“ </a:t>
            </a:r>
            <a:r>
              <a:rPr lang="pt-BR" dirty="0" smtClean="0"/>
              <a:t>(Manuscrito </a:t>
            </a:r>
            <a:r>
              <a:rPr lang="pt-BR" dirty="0"/>
              <a:t>Econômico-Filosófico, p.86 </a:t>
            </a:r>
            <a:r>
              <a:rPr lang="pt-BR" dirty="0" smtClean="0"/>
              <a:t>)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5" name="Chave direita 4"/>
          <p:cNvSpPr/>
          <p:nvPr/>
        </p:nvSpPr>
        <p:spPr>
          <a:xfrm>
            <a:off x="6018212" y="1828800"/>
            <a:ext cx="762000" cy="4648200"/>
          </a:xfrm>
          <a:prstGeom prst="rightBrace">
            <a:avLst/>
          </a:prstGeom>
          <a:ln w="25400">
            <a:solidFill>
              <a:srgbClr val="FFFF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291242" y="3940534"/>
            <a:ext cx="305724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Materialismo Dialético</a:t>
            </a:r>
            <a:endParaRPr lang="pt-BR" sz="2400" dirty="0"/>
          </a:p>
        </p:txBody>
      </p:sp>
      <p:cxnSp>
        <p:nvCxnSpPr>
          <p:cNvPr id="9" name="Conector de seta reta 8"/>
          <p:cNvCxnSpPr>
            <a:stCxn id="7" idx="2"/>
          </p:cNvCxnSpPr>
          <p:nvPr/>
        </p:nvCxnSpPr>
        <p:spPr>
          <a:xfrm flipH="1">
            <a:off x="8819865" y="4365266"/>
            <a:ext cx="1" cy="1044934"/>
          </a:xfrm>
          <a:prstGeom prst="straightConnector1">
            <a:avLst/>
          </a:prstGeom>
          <a:ln w="25400">
            <a:solidFill>
              <a:srgbClr val="FFFF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915190" y="5606599"/>
            <a:ext cx="38862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Fazer a </a:t>
            </a:r>
            <a:r>
              <a:rPr lang="pt-BR" sz="2400" dirty="0" err="1" smtClean="0">
                <a:solidFill>
                  <a:srgbClr val="FF0000"/>
                </a:solidFill>
              </a:rPr>
              <a:t>demistificação</a:t>
            </a:r>
            <a:r>
              <a:rPr lang="pt-BR" sz="2400" dirty="0" smtClean="0">
                <a:solidFill>
                  <a:srgbClr val="FF0000"/>
                </a:solidFill>
              </a:rPr>
              <a:t> filosófica do capitalismo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84" y="1600200"/>
            <a:ext cx="1822911" cy="242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1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2" y="274638"/>
            <a:ext cx="11125200" cy="1020762"/>
          </a:xfrm>
        </p:spPr>
        <p:txBody>
          <a:bodyPr>
            <a:normAutofit/>
          </a:bodyPr>
          <a:lstStyle/>
          <a:p>
            <a:pPr algn="ctr"/>
            <a:r>
              <a:rPr lang="pt-BR" sz="5400" dirty="0" smtClean="0"/>
              <a:t>	</a:t>
            </a:r>
            <a:r>
              <a:rPr lang="pt-BR" sz="4400" dirty="0" smtClean="0"/>
              <a:t>O Capital – Livro I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1845623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2" y="274638"/>
            <a:ext cx="11125200" cy="1020762"/>
          </a:xfrm>
        </p:spPr>
        <p:txBody>
          <a:bodyPr>
            <a:normAutofit/>
          </a:bodyPr>
          <a:lstStyle/>
          <a:p>
            <a:pPr algn="ctr"/>
            <a:r>
              <a:rPr lang="pt-BR" sz="5400" dirty="0" smtClean="0"/>
              <a:t>	</a:t>
            </a:r>
            <a:r>
              <a:rPr lang="pt-BR" sz="4400" dirty="0" smtClean="0"/>
              <a:t>O Capital – A Mercadoria</a:t>
            </a:r>
            <a:endParaRPr lang="pt-BR" sz="4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79412" y="3588326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4000" dirty="0" smtClean="0">
                <a:solidFill>
                  <a:srgbClr val="FFFF00"/>
                </a:solidFill>
              </a:rPr>
              <a:t>MERCADORIA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79482" y="2650177"/>
            <a:ext cx="178824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Valor de Uso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81442" y="4884090"/>
            <a:ext cx="198432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Valor de Troca</a:t>
            </a:r>
            <a:endParaRPr lang="pt-BR" sz="2400" dirty="0">
              <a:solidFill>
                <a:srgbClr val="FF0000"/>
              </a:solidFill>
            </a:endParaRPr>
          </a:p>
        </p:txBody>
      </p:sp>
      <p:cxnSp>
        <p:nvCxnSpPr>
          <p:cNvPr id="9" name="Conector de seta reta 8"/>
          <p:cNvCxnSpPr>
            <a:stCxn id="5" idx="2"/>
          </p:cNvCxnSpPr>
          <p:nvPr/>
        </p:nvCxnSpPr>
        <p:spPr>
          <a:xfrm>
            <a:off x="2322512" y="4234657"/>
            <a:ext cx="0" cy="1099343"/>
          </a:xfrm>
          <a:prstGeom prst="straightConnector1">
            <a:avLst/>
          </a:prstGeom>
          <a:ln w="254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60413" y="5562600"/>
            <a:ext cx="31242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dirty="0" smtClean="0"/>
              <a:t>Um objeto qualquer que satisfaz as necessidades humanas</a:t>
            </a:r>
            <a:endParaRPr lang="pt-BR" sz="2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587705" y="174367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000" dirty="0" smtClean="0"/>
              <a:t>A utilidade de algo efetivada no uso ou consumo</a:t>
            </a:r>
            <a:endParaRPr lang="pt-BR" sz="2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512035" y="5350823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000" dirty="0" smtClean="0"/>
              <a:t>Relação quantitativa: proporção na qual valores de uso de um tipo são trocados por valores de uso de outro tipo.</a:t>
            </a:r>
            <a:endParaRPr lang="pt-BR" sz="2000" dirty="0"/>
          </a:p>
        </p:txBody>
      </p:sp>
      <p:cxnSp>
        <p:nvCxnSpPr>
          <p:cNvPr id="21" name="Conector de seta reta 20"/>
          <p:cNvCxnSpPr>
            <a:stCxn id="6" idx="2"/>
            <a:endCxn id="7" idx="0"/>
          </p:cNvCxnSpPr>
          <p:nvPr/>
        </p:nvCxnSpPr>
        <p:spPr>
          <a:xfrm>
            <a:off x="6073605" y="3074909"/>
            <a:ext cx="0" cy="1809181"/>
          </a:xfrm>
          <a:prstGeom prst="straightConnector1">
            <a:avLst/>
          </a:prstGeom>
          <a:ln w="25400">
            <a:solidFill>
              <a:srgbClr val="FFFF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073605" y="3491376"/>
            <a:ext cx="18288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dirty="0" smtClean="0"/>
              <a:t>Suporte material para o valor de troca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8609012" y="3479531"/>
            <a:ext cx="2209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3200" dirty="0" smtClean="0">
                <a:solidFill>
                  <a:srgbClr val="FFFF00"/>
                </a:solidFill>
              </a:rPr>
              <a:t>VALOR</a:t>
            </a:r>
            <a:endParaRPr lang="pt-BR" sz="3200" dirty="0">
              <a:solidFill>
                <a:srgbClr val="FFFF00"/>
              </a:solidFill>
            </a:endParaRPr>
          </a:p>
        </p:txBody>
      </p:sp>
      <p:cxnSp>
        <p:nvCxnSpPr>
          <p:cNvPr id="39" name="Conector em curva 38"/>
          <p:cNvCxnSpPr>
            <a:stCxn id="29" idx="1"/>
            <a:endCxn id="7" idx="3"/>
          </p:cNvCxnSpPr>
          <p:nvPr/>
        </p:nvCxnSpPr>
        <p:spPr>
          <a:xfrm rot="10800000" flipV="1">
            <a:off x="7065768" y="3747296"/>
            <a:ext cx="1543244" cy="1349159"/>
          </a:xfrm>
          <a:prstGeom prst="curvedConnector3">
            <a:avLst/>
          </a:prstGeom>
          <a:ln w="25400"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em curva 40"/>
          <p:cNvCxnSpPr>
            <a:stCxn id="6" idx="3"/>
            <a:endCxn id="29" idx="1"/>
          </p:cNvCxnSpPr>
          <p:nvPr/>
        </p:nvCxnSpPr>
        <p:spPr>
          <a:xfrm>
            <a:off x="6967728" y="2862543"/>
            <a:ext cx="1641284" cy="884754"/>
          </a:xfrm>
          <a:prstGeom prst="curvedConnector3">
            <a:avLst/>
          </a:prstGeom>
          <a:ln w="25400"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em curva 42"/>
          <p:cNvCxnSpPr>
            <a:stCxn id="6" idx="1"/>
            <a:endCxn id="5" idx="3"/>
          </p:cNvCxnSpPr>
          <p:nvPr/>
        </p:nvCxnSpPr>
        <p:spPr>
          <a:xfrm rot="10800000" flipV="1">
            <a:off x="4265612" y="2862542"/>
            <a:ext cx="913870" cy="1048949"/>
          </a:xfrm>
          <a:prstGeom prst="curvedConnector3">
            <a:avLst/>
          </a:prstGeom>
          <a:ln w="25400"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em curva 44"/>
          <p:cNvCxnSpPr>
            <a:stCxn id="7" idx="1"/>
            <a:endCxn id="5" idx="3"/>
          </p:cNvCxnSpPr>
          <p:nvPr/>
        </p:nvCxnSpPr>
        <p:spPr>
          <a:xfrm rot="10800000">
            <a:off x="4265612" y="3911492"/>
            <a:ext cx="815830" cy="1184964"/>
          </a:xfrm>
          <a:prstGeom prst="curvedConnector3">
            <a:avLst/>
          </a:prstGeom>
          <a:ln w="25400"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8228012" y="1928336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000" dirty="0" smtClean="0"/>
              <a:t>“O elemento comum, que se apresenta na relação de troca ou valor de troca das mercadorias, é, portanto, seu valor.”</a:t>
            </a:r>
            <a:endParaRPr lang="pt-BR" sz="2000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227011" y="1557001"/>
            <a:ext cx="3823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000" dirty="0" smtClean="0"/>
              <a:t>“Um valor de uso ou bem só possui valor porque nele está objetivado ou materializado trabalho humano abstrato”</a:t>
            </a:r>
          </a:p>
          <a:p>
            <a:pPr algn="ctr">
              <a:lnSpc>
                <a:spcPct val="90000"/>
              </a:lnSpc>
            </a:pPr>
            <a:r>
              <a:rPr lang="pt-BR" sz="2000" dirty="0" smtClean="0"/>
              <a:t>E como medi-lo? </a:t>
            </a:r>
          </a:p>
          <a:p>
            <a:pPr algn="ctr">
              <a:lnSpc>
                <a:spcPct val="90000"/>
              </a:lnSpc>
            </a:pPr>
            <a:r>
              <a:rPr lang="pt-BR" sz="2000" dirty="0" smtClean="0">
                <a:solidFill>
                  <a:srgbClr val="FF0000"/>
                </a:solidFill>
              </a:rPr>
              <a:t>Tempo de trabalho socialmente necessário</a:t>
            </a:r>
            <a:endParaRPr lang="pt-BR" sz="2000" dirty="0">
              <a:solidFill>
                <a:srgbClr val="FF0000"/>
              </a:solidFill>
            </a:endParaRPr>
          </a:p>
        </p:txBody>
      </p:sp>
      <p:cxnSp>
        <p:nvCxnSpPr>
          <p:cNvPr id="49" name="Conector em curva 48"/>
          <p:cNvCxnSpPr>
            <a:stCxn id="6" idx="1"/>
          </p:cNvCxnSpPr>
          <p:nvPr/>
        </p:nvCxnSpPr>
        <p:spPr>
          <a:xfrm rot="10800000">
            <a:off x="4050470" y="2343835"/>
            <a:ext cx="1129013" cy="518709"/>
          </a:xfrm>
          <a:prstGeom prst="curvedConnector3">
            <a:avLst/>
          </a:prstGeom>
          <a:ln w="25400"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>
            <a:endCxn id="53" idx="0"/>
          </p:cNvCxnSpPr>
          <p:nvPr/>
        </p:nvCxnSpPr>
        <p:spPr>
          <a:xfrm>
            <a:off x="9713912" y="4015062"/>
            <a:ext cx="0" cy="808874"/>
          </a:xfrm>
          <a:prstGeom prst="straightConnector1">
            <a:avLst/>
          </a:prstGeom>
          <a:ln w="254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7684208" y="4823936"/>
            <a:ext cx="40594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000" dirty="0" smtClean="0"/>
              <a:t>“Tempo de trabalho socialmente necessário é aquele requerido para produzir um valor de uso qualquer sob condições normais para uma dada sociedade e com o grau social médio de destreza e intensidade de trabalho.”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5311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8" grpId="0"/>
      <p:bldP spid="19" grpId="0"/>
      <p:bldP spid="27" grpId="0"/>
      <p:bldP spid="29" grpId="0"/>
      <p:bldP spid="46" grpId="0"/>
      <p:bldP spid="47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ipse 34"/>
          <p:cNvSpPr/>
          <p:nvPr/>
        </p:nvSpPr>
        <p:spPr>
          <a:xfrm>
            <a:off x="9371013" y="3588325"/>
            <a:ext cx="1752600" cy="624483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7389812" y="3588325"/>
            <a:ext cx="1828801" cy="618583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408611" y="3554679"/>
            <a:ext cx="1828801" cy="646330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2" y="274638"/>
            <a:ext cx="11125200" cy="1020762"/>
          </a:xfrm>
        </p:spPr>
        <p:txBody>
          <a:bodyPr>
            <a:normAutofit/>
          </a:bodyPr>
          <a:lstStyle/>
          <a:p>
            <a:pPr algn="ctr"/>
            <a:r>
              <a:rPr lang="pt-BR" sz="5400" dirty="0" smtClean="0"/>
              <a:t>	</a:t>
            </a:r>
            <a:r>
              <a:rPr lang="pt-BR" sz="4400" dirty="0" smtClean="0"/>
              <a:t>O Capital – A Mercadoria</a:t>
            </a:r>
            <a:endParaRPr lang="pt-BR" sz="44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79412" y="3588326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4000" dirty="0" smtClean="0">
                <a:solidFill>
                  <a:srgbClr val="FFFF00"/>
                </a:solidFill>
              </a:rPr>
              <a:t>Valor de Troca</a:t>
            </a:r>
            <a:endParaRPr lang="pt-BR" sz="4000" dirty="0">
              <a:solidFill>
                <a:srgbClr val="FFFF00"/>
              </a:solidFill>
            </a:endParaRPr>
          </a:p>
        </p:txBody>
      </p:sp>
      <p:cxnSp>
        <p:nvCxnSpPr>
          <p:cNvPr id="4" name="Conector de seta reta 3"/>
          <p:cNvCxnSpPr>
            <a:stCxn id="22" idx="3"/>
          </p:cNvCxnSpPr>
          <p:nvPr/>
        </p:nvCxnSpPr>
        <p:spPr>
          <a:xfrm flipV="1">
            <a:off x="4265612" y="3911491"/>
            <a:ext cx="914400" cy="1"/>
          </a:xfrm>
          <a:prstGeom prst="straightConnector1">
            <a:avLst/>
          </a:prstGeom>
          <a:ln w="254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408611" y="3699126"/>
            <a:ext cx="647700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Mercadoria X =  Mercadoria Y = Mercadoria Z </a:t>
            </a:r>
            <a:endParaRPr lang="pt-BR" sz="2400" dirty="0"/>
          </a:p>
        </p:txBody>
      </p:sp>
      <p:sp>
        <p:nvSpPr>
          <p:cNvPr id="11" name="Chave esquerda 10"/>
          <p:cNvSpPr/>
          <p:nvPr/>
        </p:nvSpPr>
        <p:spPr>
          <a:xfrm rot="16200000">
            <a:off x="8113711" y="1269326"/>
            <a:ext cx="381000" cy="6033264"/>
          </a:xfrm>
          <a:prstGeom prst="leftBrac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7389812" y="4579328"/>
            <a:ext cx="178824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Valor de Uso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918164" y="5216425"/>
            <a:ext cx="75819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dirty="0" smtClean="0"/>
              <a:t>Se existe uma equivalência das mercadorias, nada se ganha nem se perde ao trocá-las. Portanto, poderia haver lucro, prejuízo ou enriquecimento?</a:t>
            </a:r>
            <a:endParaRPr lang="pt-BR" sz="2400" dirty="0"/>
          </a:p>
        </p:txBody>
      </p:sp>
      <p:sp>
        <p:nvSpPr>
          <p:cNvPr id="17" name="Retângulo 16"/>
          <p:cNvSpPr/>
          <p:nvPr/>
        </p:nvSpPr>
        <p:spPr>
          <a:xfrm>
            <a:off x="4603711" y="1752600"/>
            <a:ext cx="740100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3200" dirty="0">
                <a:solidFill>
                  <a:srgbClr val="FF0000"/>
                </a:solidFill>
              </a:rPr>
              <a:t>Tempo de trabalho socialmente necessário</a:t>
            </a:r>
            <a:endParaRPr lang="pt-BR" sz="3200" dirty="0">
              <a:solidFill>
                <a:srgbClr val="FF0000"/>
              </a:solidFill>
            </a:endParaRPr>
          </a:p>
        </p:txBody>
      </p:sp>
      <p:cxnSp>
        <p:nvCxnSpPr>
          <p:cNvPr id="25" name="Conector de seta reta 24"/>
          <p:cNvCxnSpPr>
            <a:stCxn id="16" idx="0"/>
            <a:endCxn id="17" idx="2"/>
          </p:cNvCxnSpPr>
          <p:nvPr/>
        </p:nvCxnSpPr>
        <p:spPr>
          <a:xfrm flipV="1">
            <a:off x="6323012" y="2288131"/>
            <a:ext cx="1981200" cy="1266548"/>
          </a:xfrm>
          <a:prstGeom prst="straightConnector1">
            <a:avLst/>
          </a:prstGeom>
          <a:ln w="254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stCxn id="34" idx="0"/>
            <a:endCxn id="17" idx="2"/>
          </p:cNvCxnSpPr>
          <p:nvPr/>
        </p:nvCxnSpPr>
        <p:spPr>
          <a:xfrm flipH="1" flipV="1">
            <a:off x="8304212" y="2288131"/>
            <a:ext cx="1" cy="1300194"/>
          </a:xfrm>
          <a:prstGeom prst="straightConnector1">
            <a:avLst/>
          </a:prstGeom>
          <a:ln w="254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stCxn id="35" idx="0"/>
            <a:endCxn id="17" idx="2"/>
          </p:cNvCxnSpPr>
          <p:nvPr/>
        </p:nvCxnSpPr>
        <p:spPr>
          <a:xfrm flipH="1" flipV="1">
            <a:off x="8304212" y="2288131"/>
            <a:ext cx="1943101" cy="1300194"/>
          </a:xfrm>
          <a:prstGeom prst="straightConnector1">
            <a:avLst/>
          </a:prstGeom>
          <a:ln w="254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52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16" grpId="0" animBg="1"/>
      <p:bldP spid="8" grpId="0"/>
      <p:bldP spid="11" grpId="0" animBg="1"/>
      <p:bldP spid="28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5400" dirty="0" smtClean="0"/>
              <a:t>Bibliografia</a:t>
            </a:r>
            <a:endParaRPr lang="pt-BR" sz="5400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1818: Nasce Karl Marx em Trier;</a:t>
            </a:r>
            <a:endParaRPr lang="pt-BR" dirty="0"/>
          </a:p>
          <a:p>
            <a:r>
              <a:rPr lang="pt-BR" dirty="0" smtClean="0"/>
              <a:t>1836: Estuda direito na Universidade de Bonn;</a:t>
            </a:r>
            <a:endParaRPr lang="pt-BR" dirty="0"/>
          </a:p>
          <a:p>
            <a:r>
              <a:rPr lang="pt-BR" dirty="0" smtClean="0"/>
              <a:t>1838: Perde o interesse no direito e estuda filosofia;</a:t>
            </a:r>
          </a:p>
          <a:p>
            <a:r>
              <a:rPr lang="pt-BR" dirty="0" smtClean="0"/>
              <a:t>1842: Conhece Engels;</a:t>
            </a:r>
          </a:p>
          <a:p>
            <a:r>
              <a:rPr lang="pt-BR" dirty="0" smtClean="0"/>
              <a:t>1845: é expulso da França;</a:t>
            </a:r>
          </a:p>
          <a:p>
            <a:r>
              <a:rPr lang="pt-BR" dirty="0" smtClean="0"/>
              <a:t>1849: Marx é “convidado” a deixar a Alemanha;</a:t>
            </a:r>
          </a:p>
          <a:p>
            <a:r>
              <a:rPr lang="pt-BR" dirty="0" smtClean="0"/>
              <a:t>1866: Conclui o primeiro livro de </a:t>
            </a:r>
            <a:r>
              <a:rPr lang="pt-BR" i="1" dirty="0" smtClean="0"/>
              <a:t>O Capital</a:t>
            </a:r>
            <a:r>
              <a:rPr lang="pt-BR" dirty="0" smtClean="0"/>
              <a:t>;</a:t>
            </a:r>
          </a:p>
          <a:p>
            <a:r>
              <a:rPr lang="pt-BR" dirty="0" smtClean="0"/>
              <a:t>1874: Negada a Marx a cidadania inglesa;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2" y="274638"/>
            <a:ext cx="11125200" cy="1020762"/>
          </a:xfrm>
        </p:spPr>
        <p:txBody>
          <a:bodyPr>
            <a:normAutofit/>
          </a:bodyPr>
          <a:lstStyle/>
          <a:p>
            <a:pPr algn="ctr"/>
            <a:r>
              <a:rPr lang="pt-BR" sz="5400" dirty="0" smtClean="0"/>
              <a:t>	</a:t>
            </a:r>
            <a:r>
              <a:rPr lang="pt-BR" sz="4400" dirty="0" smtClean="0"/>
              <a:t>O Capital – A Mercadoria</a:t>
            </a:r>
            <a:endParaRPr lang="pt-BR" sz="4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79412" y="3588326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4000" dirty="0" smtClean="0">
                <a:solidFill>
                  <a:srgbClr val="FFFF00"/>
                </a:solidFill>
              </a:rPr>
              <a:t>MERCADORIA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79482" y="2650177"/>
            <a:ext cx="178824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Valor de Uso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81442" y="4884090"/>
            <a:ext cx="198432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Valor de Troca</a:t>
            </a:r>
            <a:endParaRPr lang="pt-BR" sz="2400" dirty="0">
              <a:solidFill>
                <a:srgbClr val="FF0000"/>
              </a:solidFill>
            </a:endParaRPr>
          </a:p>
        </p:txBody>
      </p:sp>
      <p:cxnSp>
        <p:nvCxnSpPr>
          <p:cNvPr id="9" name="Conector de seta reta 8"/>
          <p:cNvCxnSpPr>
            <a:stCxn id="5" idx="2"/>
          </p:cNvCxnSpPr>
          <p:nvPr/>
        </p:nvCxnSpPr>
        <p:spPr>
          <a:xfrm>
            <a:off x="2322512" y="4234657"/>
            <a:ext cx="0" cy="649433"/>
          </a:xfrm>
          <a:prstGeom prst="straightConnector1">
            <a:avLst/>
          </a:prstGeom>
          <a:ln w="254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6" idx="2"/>
            <a:endCxn id="7" idx="0"/>
          </p:cNvCxnSpPr>
          <p:nvPr/>
        </p:nvCxnSpPr>
        <p:spPr>
          <a:xfrm>
            <a:off x="6073605" y="3074909"/>
            <a:ext cx="0" cy="1809181"/>
          </a:xfrm>
          <a:prstGeom prst="straightConnector1">
            <a:avLst/>
          </a:prstGeom>
          <a:ln w="25400">
            <a:solidFill>
              <a:srgbClr val="FFFF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8609012" y="3479531"/>
            <a:ext cx="2209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3200" dirty="0" smtClean="0">
                <a:solidFill>
                  <a:srgbClr val="FFFF00"/>
                </a:solidFill>
              </a:rPr>
              <a:t>VALOR</a:t>
            </a:r>
            <a:endParaRPr lang="pt-BR" sz="3200" dirty="0">
              <a:solidFill>
                <a:srgbClr val="FFFF00"/>
              </a:solidFill>
            </a:endParaRPr>
          </a:p>
        </p:txBody>
      </p:sp>
      <p:cxnSp>
        <p:nvCxnSpPr>
          <p:cNvPr id="39" name="Conector em curva 38"/>
          <p:cNvCxnSpPr>
            <a:stCxn id="29" idx="1"/>
            <a:endCxn id="7" idx="3"/>
          </p:cNvCxnSpPr>
          <p:nvPr/>
        </p:nvCxnSpPr>
        <p:spPr>
          <a:xfrm rot="10800000" flipV="1">
            <a:off x="7065768" y="3747296"/>
            <a:ext cx="1543244" cy="1349159"/>
          </a:xfrm>
          <a:prstGeom prst="curvedConnector3">
            <a:avLst/>
          </a:prstGeom>
          <a:ln w="25400"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em curva 40"/>
          <p:cNvCxnSpPr>
            <a:stCxn id="6" idx="3"/>
            <a:endCxn id="29" idx="1"/>
          </p:cNvCxnSpPr>
          <p:nvPr/>
        </p:nvCxnSpPr>
        <p:spPr>
          <a:xfrm>
            <a:off x="6967728" y="2862543"/>
            <a:ext cx="1641284" cy="884754"/>
          </a:xfrm>
          <a:prstGeom prst="curvedConnector3">
            <a:avLst/>
          </a:prstGeom>
          <a:ln w="25400"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em curva 42"/>
          <p:cNvCxnSpPr>
            <a:stCxn id="6" idx="1"/>
            <a:endCxn id="5" idx="3"/>
          </p:cNvCxnSpPr>
          <p:nvPr/>
        </p:nvCxnSpPr>
        <p:spPr>
          <a:xfrm rot="10800000" flipV="1">
            <a:off x="4265612" y="2862542"/>
            <a:ext cx="913870" cy="1048949"/>
          </a:xfrm>
          <a:prstGeom prst="curvedConnector3">
            <a:avLst/>
          </a:prstGeom>
          <a:ln w="25400"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em curva 44"/>
          <p:cNvCxnSpPr>
            <a:stCxn id="7" idx="1"/>
            <a:endCxn id="5" idx="3"/>
          </p:cNvCxnSpPr>
          <p:nvPr/>
        </p:nvCxnSpPr>
        <p:spPr>
          <a:xfrm rot="10800000">
            <a:off x="4265612" y="3911492"/>
            <a:ext cx="815830" cy="1184964"/>
          </a:xfrm>
          <a:prstGeom prst="curvedConnector3">
            <a:avLst/>
          </a:prstGeom>
          <a:ln w="25400"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428790" y="1676400"/>
            <a:ext cx="8915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dirty="0" smtClean="0"/>
              <a:t>Se o trabalhador não possui os meios de produção e, por isso, vende a sua força de trabalho, onde ele se encaixa neste ciclo?</a:t>
            </a:r>
            <a:endParaRPr lang="pt-BR" sz="24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460897" y="4884090"/>
            <a:ext cx="172322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FF0000"/>
                </a:solidFill>
              </a:rPr>
              <a:t>Trabalhador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01229" y="5436072"/>
            <a:ext cx="75438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dirty="0" smtClean="0"/>
              <a:t>Mas, se a mercadoria possui um valor de troca que significa proporção de trocas de valores de uso, então o que quais relações existem entre as taxas de mortalidade e natalidade e o “mercado de trabalho”?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591590" y="4019152"/>
            <a:ext cx="34464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400" dirty="0" smtClean="0"/>
              <a:t>E, se o valor de troca se fundamenta nos valores de uso quais relações existem entre emprego e formações  profissionais?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2726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5400" dirty="0" smtClean="0"/>
              <a:t>Bibliografia</a:t>
            </a:r>
            <a:endParaRPr lang="pt-BR" sz="5400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1875: Redige </a:t>
            </a:r>
            <a:r>
              <a:rPr lang="pt-BR" i="1" dirty="0" smtClean="0"/>
              <a:t>Crítica ao programa de </a:t>
            </a:r>
            <a:r>
              <a:rPr lang="pt-BR" i="1" dirty="0" err="1" smtClean="0"/>
              <a:t>Gotha</a:t>
            </a:r>
            <a:r>
              <a:rPr lang="pt-BR" dirty="0" smtClean="0"/>
              <a:t>;</a:t>
            </a:r>
          </a:p>
          <a:p>
            <a:r>
              <a:rPr lang="pt-BR" dirty="0" smtClean="0"/>
              <a:t>1877: Trabalha o segundo volume de </a:t>
            </a:r>
            <a:r>
              <a:rPr lang="pt-BR" i="1" dirty="0" smtClean="0"/>
              <a:t>O Capital</a:t>
            </a:r>
            <a:r>
              <a:rPr lang="pt-BR" dirty="0" smtClean="0"/>
              <a:t>;</a:t>
            </a:r>
          </a:p>
          <a:p>
            <a:r>
              <a:rPr lang="pt-BR" dirty="0" smtClean="0"/>
              <a:t>1883: Morre em Londres</a:t>
            </a:r>
          </a:p>
          <a:p>
            <a:r>
              <a:rPr lang="pt-BR" dirty="0" smtClean="0"/>
              <a:t>1885: Editado e publicado por Engels o segundo volume de </a:t>
            </a:r>
            <a:r>
              <a:rPr lang="pt-BR" i="1" smtClean="0"/>
              <a:t>O Capital</a:t>
            </a:r>
            <a:r>
              <a:rPr lang="pt-BR" smtClean="0"/>
              <a:t>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169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5400" dirty="0" smtClean="0"/>
              <a:t>Blocos Conceituais</a:t>
            </a:r>
            <a:endParaRPr lang="pt-BR" sz="5400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522414" y="1905000"/>
            <a:ext cx="8305798" cy="4267200"/>
          </a:xfrm>
        </p:spPr>
        <p:txBody>
          <a:bodyPr>
            <a:normAutofit lnSpcReduction="10000"/>
          </a:bodyPr>
          <a:lstStyle/>
          <a:p>
            <a:r>
              <a:rPr lang="pt-BR" sz="3000" dirty="0" smtClean="0"/>
              <a:t>Filosofia Crítica Clássica </a:t>
            </a:r>
          </a:p>
          <a:p>
            <a:pPr lvl="1"/>
            <a:r>
              <a:rPr lang="pt-BR" dirty="0" smtClean="0"/>
              <a:t>Demócrito e </a:t>
            </a:r>
            <a:r>
              <a:rPr lang="pt-BR" dirty="0" err="1" smtClean="0"/>
              <a:t>Epicuro</a:t>
            </a:r>
            <a:r>
              <a:rPr lang="pt-BR" dirty="0" smtClean="0"/>
              <a:t> </a:t>
            </a:r>
            <a:r>
              <a:rPr lang="pt-BR" dirty="0" smtClean="0"/>
              <a:t>(Marx escreve </a:t>
            </a:r>
            <a:r>
              <a:rPr lang="pt-BR" dirty="0" smtClean="0"/>
              <a:t>sua tese </a:t>
            </a:r>
            <a:r>
              <a:rPr lang="pt-BR" dirty="0" smtClean="0"/>
              <a:t>sobre </a:t>
            </a:r>
            <a:r>
              <a:rPr lang="pt-BR" dirty="0" smtClean="0"/>
              <a:t>eles), </a:t>
            </a:r>
            <a:r>
              <a:rPr lang="pt-BR" dirty="0" smtClean="0"/>
              <a:t>Spinoza, Leibniz, Kant, Hegel, </a:t>
            </a:r>
            <a:r>
              <a:rPr lang="pt-BR" dirty="0" err="1" smtClean="0"/>
              <a:t>Feuerbach</a:t>
            </a:r>
            <a:r>
              <a:rPr lang="pt-BR" dirty="0" smtClean="0"/>
              <a:t>, etc..</a:t>
            </a:r>
          </a:p>
          <a:p>
            <a:endParaRPr lang="pt-BR" dirty="0"/>
          </a:p>
          <a:p>
            <a:r>
              <a:rPr lang="pt-BR" sz="3000" dirty="0" smtClean="0"/>
              <a:t>Tradição socialista</a:t>
            </a:r>
          </a:p>
          <a:p>
            <a:pPr lvl="1"/>
            <a:r>
              <a:rPr lang="pt-BR" dirty="0" smtClean="0"/>
              <a:t>Robert Owen, Thomas More, Saint-Simon, Fourier, </a:t>
            </a:r>
            <a:r>
              <a:rPr lang="pt-BR" dirty="0" err="1"/>
              <a:t>Proudhon</a:t>
            </a:r>
            <a:r>
              <a:rPr lang="pt-BR" dirty="0"/>
              <a:t> (utópico</a:t>
            </a:r>
            <a:r>
              <a:rPr lang="pt-BR" dirty="0" smtClean="0"/>
              <a:t>?).</a:t>
            </a:r>
          </a:p>
          <a:p>
            <a:endParaRPr lang="pt-BR" dirty="0" smtClean="0"/>
          </a:p>
          <a:p>
            <a:r>
              <a:rPr lang="pt-BR" sz="3000" dirty="0" smtClean="0"/>
              <a:t>Economia política do Século XVIII-XIX</a:t>
            </a:r>
          </a:p>
          <a:p>
            <a:pPr lvl="1"/>
            <a:r>
              <a:rPr lang="pt-BR" dirty="0" smtClean="0"/>
              <a:t> Principalmente, a inglesa: Locke, Hobbes, Hume, Ricardo, Stuart, </a:t>
            </a:r>
            <a:r>
              <a:rPr lang="pt-BR" dirty="0"/>
              <a:t>Adam Smith</a:t>
            </a:r>
            <a:r>
              <a:rPr lang="pt-BR" dirty="0" smtClean="0"/>
              <a:t>, Malthus, etc.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004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2" y="304800"/>
            <a:ext cx="10210798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400" dirty="0" smtClean="0"/>
              <a:t>	Hegel: Dialética e Estado</a:t>
            </a:r>
            <a:endParaRPr lang="pt-BR" sz="5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836612" y="1905000"/>
            <a:ext cx="4800600" cy="42672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 Razão é quem dirige a história</a:t>
            </a:r>
          </a:p>
          <a:p>
            <a:r>
              <a:rPr lang="pt-BR" dirty="0" smtClean="0"/>
              <a:t>Dialética: </a:t>
            </a:r>
          </a:p>
          <a:p>
            <a:pPr lvl="1"/>
            <a:r>
              <a:rPr lang="pt-BR" dirty="0"/>
              <a:t>T</a:t>
            </a:r>
            <a:r>
              <a:rPr lang="pt-BR" dirty="0" smtClean="0"/>
              <a:t>ese, antítese e síntese</a:t>
            </a:r>
          </a:p>
          <a:p>
            <a:pPr lvl="1"/>
            <a:r>
              <a:rPr lang="pt-BR" dirty="0" smtClean="0"/>
              <a:t>Movimento contraditório</a:t>
            </a:r>
          </a:p>
          <a:p>
            <a:pPr lvl="1"/>
            <a:r>
              <a:rPr lang="pt-BR" dirty="0" smtClean="0"/>
              <a:t>Cada nova etapa nega e supera a anterior</a:t>
            </a:r>
          </a:p>
          <a:p>
            <a:pPr lvl="1"/>
            <a:r>
              <a:rPr lang="pt-BR" dirty="0" smtClean="0"/>
              <a:t>Não é espontânea</a:t>
            </a:r>
          </a:p>
          <a:p>
            <a:r>
              <a:rPr lang="pt-BR" dirty="0" smtClean="0"/>
              <a:t>Ser: afirmação x negação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	        </a:t>
            </a:r>
            <a:r>
              <a:rPr lang="pt-BR" b="1" dirty="0" smtClean="0">
                <a:solidFill>
                  <a:srgbClr val="FF0000"/>
                </a:solidFill>
              </a:rPr>
              <a:t>REFLEXÃO</a:t>
            </a:r>
            <a:endParaRPr lang="pt-B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6018212" y="1905000"/>
            <a:ext cx="5486400" cy="15240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Tese: Ideia em Si (Subjetividade)</a:t>
            </a:r>
          </a:p>
          <a:p>
            <a:r>
              <a:rPr lang="pt-BR" dirty="0" smtClean="0"/>
              <a:t>Antítese: Exteriorização da Ideia</a:t>
            </a:r>
          </a:p>
          <a:p>
            <a:r>
              <a:rPr lang="pt-BR" dirty="0" smtClean="0"/>
              <a:t>Síntese: Objetivação da Ideia</a:t>
            </a:r>
          </a:p>
        </p:txBody>
      </p:sp>
      <p:sp>
        <p:nvSpPr>
          <p:cNvPr id="7" name="Chave direita 6"/>
          <p:cNvSpPr/>
          <p:nvPr/>
        </p:nvSpPr>
        <p:spPr>
          <a:xfrm rot="5400000">
            <a:off x="2855912" y="3771900"/>
            <a:ext cx="381000" cy="2590800"/>
          </a:xfrm>
          <a:prstGeom prst="rightBrace">
            <a:avLst/>
          </a:prstGeom>
          <a:ln w="25400">
            <a:solidFill>
              <a:srgbClr val="FFFF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180012" y="4452068"/>
            <a:ext cx="253024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Liberdade Restrita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304212" y="4452068"/>
            <a:ext cx="315022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Objetivação do Espírito</a:t>
            </a:r>
            <a:endParaRPr lang="pt-BR" sz="2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424436" y="5268402"/>
            <a:ext cx="290977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Instituições Humanas</a:t>
            </a:r>
            <a:endParaRPr lang="pt-BR" sz="2400" dirty="0"/>
          </a:p>
        </p:txBody>
      </p:sp>
      <p:cxnSp>
        <p:nvCxnSpPr>
          <p:cNvPr id="13" name="Conector de seta reta 12"/>
          <p:cNvCxnSpPr>
            <a:endCxn id="11" idx="1"/>
          </p:cNvCxnSpPr>
          <p:nvPr/>
        </p:nvCxnSpPr>
        <p:spPr>
          <a:xfrm>
            <a:off x="7710256" y="4664434"/>
            <a:ext cx="593956" cy="0"/>
          </a:xfrm>
          <a:prstGeom prst="straightConnector1">
            <a:avLst/>
          </a:prstGeom>
          <a:ln w="25400">
            <a:solidFill>
              <a:srgbClr val="FFFF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9879321" y="4860324"/>
            <a:ext cx="0" cy="408078"/>
          </a:xfrm>
          <a:prstGeom prst="straightConnector1">
            <a:avLst/>
          </a:prstGeom>
          <a:ln w="25400">
            <a:solidFill>
              <a:srgbClr val="FFFF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em curva 18"/>
          <p:cNvCxnSpPr>
            <a:stCxn id="12" idx="2"/>
          </p:cNvCxnSpPr>
          <p:nvPr/>
        </p:nvCxnSpPr>
        <p:spPr>
          <a:xfrm rot="5400000">
            <a:off x="8661734" y="5107012"/>
            <a:ext cx="631466" cy="1803710"/>
          </a:xfrm>
          <a:prstGeom prst="curvedConnector2">
            <a:avLst/>
          </a:prstGeom>
          <a:ln w="25400">
            <a:solidFill>
              <a:srgbClr val="FFFF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431392" y="6134888"/>
            <a:ext cx="464422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Maior estágio de liberdade possível</a:t>
            </a:r>
            <a:endParaRPr lang="pt-BR" sz="24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198812" y="5090196"/>
            <a:ext cx="101662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dirty="0" smtClean="0"/>
              <a:t>Mediada</a:t>
            </a:r>
            <a:endParaRPr lang="pt-BR" sz="24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850270" y="3429000"/>
            <a:ext cx="5148332" cy="1163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Espírito Abstrato 	Espírito Concreto</a:t>
            </a:r>
          </a:p>
          <a:p>
            <a:r>
              <a:rPr lang="pt-BR" sz="2400" dirty="0" smtClean="0"/>
              <a:t>      </a:t>
            </a:r>
            <a:r>
              <a:rPr lang="pt-BR" sz="1600" dirty="0"/>
              <a:t>(sem consciência)                 (interioridade consciente)</a:t>
            </a:r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  <p:cxnSp>
        <p:nvCxnSpPr>
          <p:cNvPr id="25" name="Conector de seta reta 24"/>
          <p:cNvCxnSpPr/>
          <p:nvPr/>
        </p:nvCxnSpPr>
        <p:spPr>
          <a:xfrm>
            <a:off x="8203658" y="3657600"/>
            <a:ext cx="441556" cy="0"/>
          </a:xfrm>
          <a:prstGeom prst="straightConnector1">
            <a:avLst/>
          </a:prstGeom>
          <a:ln w="25400">
            <a:solidFill>
              <a:srgbClr val="FFFF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  <p:bldP spid="20" grpId="0"/>
      <p:bldP spid="2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2" y="304800"/>
            <a:ext cx="10210798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400" dirty="0" smtClean="0"/>
              <a:t>	Hegel: Dialética e Estado</a:t>
            </a:r>
            <a:endParaRPr lang="pt-BR" sz="5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836612" y="1905000"/>
            <a:ext cx="4800600" cy="38862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Assim, “o </a:t>
            </a:r>
            <a:r>
              <a:rPr lang="pt-BR" dirty="0"/>
              <a:t>princípio dos Estados modernos tem este vigor e esta profundidade prodigiosos de deixar o princípio da subjetividade plenificar-se até o </a:t>
            </a:r>
            <a:r>
              <a:rPr lang="pt-BR" i="1" dirty="0"/>
              <a:t>extremo autônomo</a:t>
            </a:r>
            <a:r>
              <a:rPr lang="pt-BR" dirty="0"/>
              <a:t> da particularidade pessoal; e, ao mesmo tempo, de </a:t>
            </a:r>
            <a:r>
              <a:rPr lang="pt-BR" i="1" dirty="0"/>
              <a:t>reconduzi-lo</a:t>
            </a:r>
            <a:r>
              <a:rPr lang="pt-BR" dirty="0"/>
              <a:t> à </a:t>
            </a:r>
            <a:r>
              <a:rPr lang="pt-BR" i="1" dirty="0"/>
              <a:t>unidade substancial</a:t>
            </a:r>
            <a:r>
              <a:rPr lang="pt-BR" dirty="0"/>
              <a:t>; e, assim, de manter essa unidade substancial nesse princípio da subjetividade</a:t>
            </a:r>
            <a:r>
              <a:rPr lang="pt-BR" dirty="0" smtClean="0"/>
              <a:t>” (HEGEL, 2000, § 260).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6814" y="1905000"/>
            <a:ext cx="5029197" cy="403860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Hegel fortalece o Estado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A </a:t>
            </a:r>
            <a:r>
              <a:rPr lang="pt-BR" dirty="0" smtClean="0">
                <a:solidFill>
                  <a:srgbClr val="FF0000"/>
                </a:solidFill>
              </a:rPr>
              <a:t>objetividade </a:t>
            </a:r>
            <a:r>
              <a:rPr lang="pt-BR" dirty="0" smtClean="0">
                <a:solidFill>
                  <a:srgbClr val="FFFF00"/>
                </a:solidFill>
              </a:rPr>
              <a:t>é a “essência” do Ser</a:t>
            </a:r>
          </a:p>
          <a:p>
            <a:pPr algn="just"/>
            <a:r>
              <a:rPr lang="pt-BR" dirty="0" smtClean="0"/>
              <a:t>Assim, a </a:t>
            </a:r>
            <a:r>
              <a:rPr lang="pt-BR" dirty="0" smtClean="0">
                <a:solidFill>
                  <a:srgbClr val="FF0000"/>
                </a:solidFill>
              </a:rPr>
              <a:t>alienação filosófica</a:t>
            </a:r>
            <a:r>
              <a:rPr lang="pt-BR" dirty="0" smtClean="0"/>
              <a:t>:</a:t>
            </a:r>
          </a:p>
          <a:p>
            <a:pPr lvl="1" algn="just"/>
            <a:r>
              <a:rPr lang="pt-BR" dirty="0" smtClean="0"/>
              <a:t>Vem a ser o outro de si mesmo na </a:t>
            </a:r>
            <a:r>
              <a:rPr lang="pt-BR" dirty="0" smtClean="0"/>
              <a:t>objetividade (</a:t>
            </a:r>
            <a:r>
              <a:rPr lang="pt-BR" dirty="0" smtClean="0">
                <a:solidFill>
                  <a:srgbClr val="FF0000"/>
                </a:solidFill>
              </a:rPr>
              <a:t>Fator positivo</a:t>
            </a:r>
            <a:r>
              <a:rPr lang="pt-BR" dirty="0" smtClean="0"/>
              <a:t>).</a:t>
            </a:r>
            <a:endParaRPr lang="pt-BR" dirty="0" smtClean="0"/>
          </a:p>
          <a:p>
            <a:pPr algn="just"/>
            <a:r>
              <a:rPr lang="pt-BR" dirty="0" smtClean="0">
                <a:solidFill>
                  <a:srgbClr val="FFFF00"/>
                </a:solidFill>
              </a:rPr>
              <a:t>Síntese entre teoria e prática</a:t>
            </a:r>
            <a:r>
              <a:rPr lang="pt-BR" dirty="0" smtClean="0"/>
              <a:t>, subjetividade e objetividade</a:t>
            </a:r>
          </a:p>
          <a:p>
            <a:pPr algn="just"/>
            <a:r>
              <a:rPr lang="pt-BR" dirty="0" smtClean="0"/>
              <a:t>Portanto, </a:t>
            </a:r>
            <a:r>
              <a:rPr lang="pt-BR" dirty="0" smtClean="0">
                <a:solidFill>
                  <a:srgbClr val="FFFF00"/>
                </a:solidFill>
              </a:rPr>
              <a:t>privilegia as estruturas </a:t>
            </a:r>
            <a:r>
              <a:rPr lang="pt-BR" dirty="0" smtClean="0"/>
              <a:t>políticas e econômica de sua época por meio da ideia de que o </a:t>
            </a:r>
            <a:r>
              <a:rPr lang="pt-BR" dirty="0" err="1" smtClean="0">
                <a:solidFill>
                  <a:srgbClr val="FFFF00"/>
                </a:solidFill>
              </a:rPr>
              <a:t>ser-em-si</a:t>
            </a:r>
            <a:r>
              <a:rPr lang="pt-BR" dirty="0" smtClean="0">
                <a:solidFill>
                  <a:srgbClr val="FFFF00"/>
                </a:solidFill>
              </a:rPr>
              <a:t> se exalta por meio do Espírito Absoluto</a:t>
            </a:r>
            <a:r>
              <a:rPr lang="pt-BR" dirty="0" smtClean="0"/>
              <a:t>, do Estado.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17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2" y="304800"/>
            <a:ext cx="11125200" cy="1020762"/>
          </a:xfrm>
        </p:spPr>
        <p:txBody>
          <a:bodyPr>
            <a:noAutofit/>
          </a:bodyPr>
          <a:lstStyle/>
          <a:p>
            <a:pPr algn="ctr"/>
            <a:r>
              <a:rPr lang="pt-BR" sz="4400" dirty="0" err="1" smtClean="0"/>
              <a:t>Feuerbach</a:t>
            </a:r>
            <a:r>
              <a:rPr lang="pt-BR" sz="4400" dirty="0" smtClean="0"/>
              <a:t>: Religião e Materialismo</a:t>
            </a:r>
            <a:endParaRPr lang="pt-BR" sz="4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760412" y="1600200"/>
            <a:ext cx="10515600" cy="2057400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>
                <a:solidFill>
                  <a:srgbClr val="FFFF00"/>
                </a:solidFill>
              </a:rPr>
              <a:t>A “síntese” de Hegel não se desvincula de seu passado</a:t>
            </a:r>
          </a:p>
          <a:p>
            <a:pPr lvl="1" algn="just"/>
            <a:r>
              <a:rPr lang="pt-BR" sz="1800" dirty="0" smtClean="0"/>
              <a:t>Ou seja, Hegel não consegue sintetizar o sujeito em seus predicados, porque opera por meios dos mesmos processos que a religião.</a:t>
            </a:r>
          </a:p>
          <a:p>
            <a:pPr algn="just"/>
            <a:r>
              <a:rPr lang="pt-BR" sz="2000" dirty="0" smtClean="0"/>
              <a:t>Portanto, </a:t>
            </a:r>
            <a:r>
              <a:rPr lang="pt-BR" sz="2000" dirty="0" smtClean="0">
                <a:solidFill>
                  <a:srgbClr val="FFFF00"/>
                </a:solidFill>
              </a:rPr>
              <a:t>utiliza conceitos abstratos como matrizes da realidade</a:t>
            </a:r>
            <a:endParaRPr lang="pt-BR" sz="2000" dirty="0" smtClean="0"/>
          </a:p>
          <a:p>
            <a:pPr lvl="1" algn="just"/>
            <a:r>
              <a:rPr lang="pt-BR" sz="1800" dirty="0" smtClean="0"/>
              <a:t>Onde não existe nenhuma síntese real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8012" y="3733800"/>
            <a:ext cx="10820400" cy="2286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/>
              <a:t>“A determinação de que apenas o conceito </a:t>
            </a:r>
            <a:r>
              <a:rPr lang="pt-BR" sz="2000" dirty="0" smtClean="0"/>
              <a:t>‘concreto’, </a:t>
            </a:r>
            <a:r>
              <a:rPr lang="pt-BR" sz="2000" dirty="0"/>
              <a:t>o conceito que traz em si a natureza do real, é o verdadeiro conceito exprime o reconhecimento da verdade do concreto ou da realidade efetiva. Mas porque se pressupõe também de antemão que o conceito, isto é, a essência do pensar, é o ser absoluto, o único ser verdadeiro, o real ou efetivo só se pode conhecer de um modo indireto, só como o adjetivo essencial e necessário do conceito. </a:t>
            </a:r>
            <a:r>
              <a:rPr lang="pt-BR" sz="2000" dirty="0">
                <a:solidFill>
                  <a:srgbClr val="FF0000"/>
                </a:solidFill>
              </a:rPr>
              <a:t>Hegel é realista, mas um realista puramente-idealista ou, antes, abstrato de toda realidade</a:t>
            </a:r>
            <a:r>
              <a:rPr lang="pt-BR" sz="2000" dirty="0"/>
              <a:t>. Nega o pensar, a saber, o pensar abstrato; mas nega-o precisamente no pensar abstrativo, de maneira que a negação da abstração é de novo uma abstração. Segundo ele, a filosofia só tem por objeto </a:t>
            </a:r>
            <a:r>
              <a:rPr lang="pt-BR" sz="2000" dirty="0" smtClean="0"/>
              <a:t>‘o </a:t>
            </a:r>
            <a:r>
              <a:rPr lang="pt-BR" sz="2000" dirty="0"/>
              <a:t>que </a:t>
            </a:r>
            <a:r>
              <a:rPr lang="pt-BR" sz="2000" dirty="0" smtClean="0"/>
              <a:t>é’; </a:t>
            </a:r>
            <a:r>
              <a:rPr lang="pt-BR" sz="2000" dirty="0"/>
              <a:t>mas este </a:t>
            </a:r>
            <a:r>
              <a:rPr lang="pt-BR" sz="2000" dirty="0" smtClean="0"/>
              <a:t>constitui </a:t>
            </a:r>
            <a:r>
              <a:rPr lang="pt-BR" sz="2000" dirty="0"/>
              <a:t>em si mesmo algo de abstrato, pensado. Hegel é um pensador que se encarece no pensar – quer apreender a própria coisa, mas no pensamento da coisa; quer estar fora do pensar, mas no seio do próprio pensar – daí a dificuldade de conceber o conceito </a:t>
            </a:r>
            <a:r>
              <a:rPr lang="pt-BR" sz="2000" dirty="0" smtClean="0"/>
              <a:t>‘concreto’” (FEUERBACH, p. 77).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034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836612" y="1905000"/>
            <a:ext cx="4800600" cy="2895600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É preciso pôr em evidência o </a:t>
            </a:r>
            <a:r>
              <a:rPr lang="pt-BR" dirty="0" smtClean="0">
                <a:solidFill>
                  <a:srgbClr val="FFFF00"/>
                </a:solidFill>
              </a:rPr>
              <a:t>homem sensível;</a:t>
            </a:r>
          </a:p>
          <a:p>
            <a:pPr algn="just"/>
            <a:r>
              <a:rPr lang="pt-BR" dirty="0" smtClean="0"/>
              <a:t>Que se </a:t>
            </a:r>
            <a:r>
              <a:rPr lang="pt-BR" dirty="0" smtClean="0">
                <a:solidFill>
                  <a:srgbClr val="FFFF00"/>
                </a:solidFill>
              </a:rPr>
              <a:t>manifesta na esfera política e social primeiro</a:t>
            </a:r>
            <a:r>
              <a:rPr lang="pt-BR" dirty="0" smtClean="0"/>
              <a:t>; e somente depois da esfera filosófica e religiosa;</a:t>
            </a:r>
          </a:p>
          <a:p>
            <a:pPr algn="just"/>
            <a:r>
              <a:rPr lang="pt-BR" dirty="0" smtClean="0"/>
              <a:t>Como </a:t>
            </a:r>
            <a:r>
              <a:rPr lang="pt-BR" dirty="0" smtClean="0">
                <a:solidFill>
                  <a:srgbClr val="FFFF00"/>
                </a:solidFill>
              </a:rPr>
              <a:t>desmistificação</a:t>
            </a:r>
            <a:r>
              <a:rPr lang="pt-BR" dirty="0" smtClean="0"/>
              <a:t> da filosofia hegeliana</a:t>
            </a:r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6814" y="1905000"/>
            <a:ext cx="5029197" cy="4648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 smtClean="0"/>
              <a:t>		Ser é Pensar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	 </a:t>
            </a:r>
            <a:r>
              <a:rPr lang="pt-BR" dirty="0" smtClean="0"/>
              <a:t>       Sujeito + Predicados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	</a:t>
            </a:r>
            <a:r>
              <a:rPr lang="pt-BR" dirty="0" smtClean="0">
                <a:solidFill>
                  <a:srgbClr val="FF0000"/>
                </a:solidFill>
              </a:rPr>
              <a:t>Caso contrário</a:t>
            </a:r>
            <a:r>
              <a:rPr lang="pt-BR" dirty="0" smtClean="0"/>
              <a:t>, opera-se como a religião onde o </a:t>
            </a:r>
            <a:r>
              <a:rPr lang="pt-BR" dirty="0" smtClean="0">
                <a:solidFill>
                  <a:srgbClr val="FF0000"/>
                </a:solidFill>
              </a:rPr>
              <a:t>ser aliena (fator negativo) </a:t>
            </a:r>
            <a:r>
              <a:rPr lang="pt-BR" dirty="0" smtClean="0"/>
              <a:t>sua própria essência, ou seja:</a:t>
            </a:r>
          </a:p>
          <a:p>
            <a:pPr marL="0" indent="0" algn="just">
              <a:buNone/>
            </a:pPr>
            <a:r>
              <a:rPr lang="pt-BR" dirty="0" smtClean="0"/>
              <a:t>Se convence da existência de uma divindade imaginária e se submete a ela.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08012" y="274638"/>
            <a:ext cx="11125200" cy="1020762"/>
          </a:xfrm>
        </p:spPr>
        <p:txBody>
          <a:bodyPr>
            <a:noAutofit/>
          </a:bodyPr>
          <a:lstStyle/>
          <a:p>
            <a:pPr algn="ctr"/>
            <a:r>
              <a:rPr lang="pt-BR" sz="4400" dirty="0" err="1" smtClean="0"/>
              <a:t>Feuerbach</a:t>
            </a:r>
            <a:r>
              <a:rPr lang="pt-BR" sz="4400" dirty="0" smtClean="0"/>
              <a:t>: Religião e Materialismo</a:t>
            </a:r>
            <a:endParaRPr lang="pt-BR" sz="4400" dirty="0"/>
          </a:p>
        </p:txBody>
      </p:sp>
      <p:cxnSp>
        <p:nvCxnSpPr>
          <p:cNvPr id="3" name="Conector em curva 2"/>
          <p:cNvCxnSpPr>
            <a:stCxn id="5" idx="2"/>
          </p:cNvCxnSpPr>
          <p:nvPr/>
        </p:nvCxnSpPr>
        <p:spPr>
          <a:xfrm rot="5400000" flipH="1" flipV="1">
            <a:off x="4246562" y="1047750"/>
            <a:ext cx="2743200" cy="4762500"/>
          </a:xfrm>
          <a:prstGeom prst="curvedConnector4">
            <a:avLst>
              <a:gd name="adj1" fmla="val -8333"/>
              <a:gd name="adj2" fmla="val 75200"/>
            </a:avLst>
          </a:prstGeom>
          <a:ln w="25400">
            <a:solidFill>
              <a:srgbClr val="FFFF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8761412" y="2286000"/>
            <a:ext cx="0" cy="1219200"/>
          </a:xfrm>
          <a:prstGeom prst="straightConnector1">
            <a:avLst/>
          </a:prstGeom>
          <a:ln w="25400">
            <a:solidFill>
              <a:srgbClr val="FFFF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27012" y="5186772"/>
            <a:ext cx="5564061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400" dirty="0" smtClean="0"/>
              <a:t>Portanto, a filosofia hegeliana opera i</a:t>
            </a:r>
            <a:r>
              <a:rPr lang="pt-BR" sz="2400" dirty="0" smtClean="0"/>
              <a:t>gual a religião, de modo que sua dialética se torna arbitrária devido à abstração que a fundamenta.</a:t>
            </a:r>
          </a:p>
          <a:p>
            <a:pPr>
              <a:lnSpc>
                <a:spcPct val="90000"/>
              </a:lnSpc>
            </a:pPr>
            <a:endParaRPr lang="pt-BR" sz="2400" dirty="0" smtClean="0"/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  <p:sp>
        <p:nvSpPr>
          <p:cNvPr id="17" name="Chave direita 16"/>
          <p:cNvSpPr/>
          <p:nvPr/>
        </p:nvSpPr>
        <p:spPr>
          <a:xfrm>
            <a:off x="10110642" y="1905000"/>
            <a:ext cx="228600" cy="2362200"/>
          </a:xfrm>
          <a:prstGeom prst="rightBrace">
            <a:avLst/>
          </a:prstGeom>
          <a:ln w="25400">
            <a:solidFill>
              <a:srgbClr val="FFFF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0401758" y="2671186"/>
            <a:ext cx="1798890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dirty="0" err="1" smtClean="0"/>
              <a:t>Materialimo</a:t>
            </a:r>
            <a:r>
              <a:rPr lang="pt-BR" sz="2400" dirty="0" smtClean="0"/>
              <a:t> </a:t>
            </a:r>
          </a:p>
          <a:p>
            <a:pPr algn="ctr">
              <a:lnSpc>
                <a:spcPct val="90000"/>
              </a:lnSpc>
            </a:pPr>
            <a:r>
              <a:rPr lang="pt-BR" sz="2400" dirty="0" smtClean="0"/>
              <a:t>humanista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207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5400" dirty="0" smtClean="0"/>
              <a:t>	</a:t>
            </a:r>
            <a:r>
              <a:rPr lang="pt-BR" sz="5400" dirty="0" smtClean="0"/>
              <a:t>Marx: Hegel </a:t>
            </a:r>
            <a:r>
              <a:rPr lang="pt-BR" sz="5400" dirty="0"/>
              <a:t>e</a:t>
            </a:r>
            <a:r>
              <a:rPr lang="pt-BR" sz="5400" dirty="0" smtClean="0"/>
              <a:t> </a:t>
            </a:r>
            <a:r>
              <a:rPr lang="pt-BR" sz="5400" dirty="0" err="1" smtClean="0"/>
              <a:t>Feuerbach</a:t>
            </a:r>
            <a:endParaRPr lang="pt-BR" sz="5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836612" y="1905000"/>
            <a:ext cx="4800600" cy="426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/>
              <a:t>HEGEL</a:t>
            </a:r>
          </a:p>
          <a:p>
            <a:pPr algn="just"/>
            <a:r>
              <a:rPr lang="pt-BR" dirty="0" smtClean="0">
                <a:solidFill>
                  <a:srgbClr val="FFFF00"/>
                </a:solidFill>
              </a:rPr>
              <a:t>Mantém</a:t>
            </a:r>
            <a:r>
              <a:rPr lang="pt-BR" dirty="0" smtClean="0"/>
              <a:t> a concepção dialética</a:t>
            </a:r>
          </a:p>
          <a:p>
            <a:pPr lvl="1" algn="just"/>
            <a:r>
              <a:rPr lang="pt-BR" dirty="0" smtClean="0"/>
              <a:t>A história se rege em uma contradição interna.</a:t>
            </a:r>
          </a:p>
          <a:p>
            <a:pPr lvl="1" algn="just"/>
            <a:endParaRPr lang="pt-BR" dirty="0" smtClean="0"/>
          </a:p>
          <a:p>
            <a:pPr lvl="1" algn="just"/>
            <a:endParaRPr lang="pt-BR" dirty="0" smtClean="0"/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Nega</a:t>
            </a:r>
            <a:r>
              <a:rPr lang="pt-BR" dirty="0" smtClean="0"/>
              <a:t> o caráter abstrato e o fator positivo da alienação</a:t>
            </a:r>
          </a:p>
          <a:p>
            <a:pPr lvl="1" algn="just"/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6018212" y="1905000"/>
            <a:ext cx="5257800" cy="426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/>
              <a:t>FEUERBACH</a:t>
            </a:r>
          </a:p>
          <a:p>
            <a:pPr algn="just"/>
            <a:r>
              <a:rPr lang="pt-BR" dirty="0" smtClean="0">
                <a:solidFill>
                  <a:srgbClr val="FFFF00"/>
                </a:solidFill>
              </a:rPr>
              <a:t>Mantém</a:t>
            </a:r>
            <a:r>
              <a:rPr lang="pt-BR" dirty="0" smtClean="0"/>
              <a:t> a concepção materialista e o fator negativo  da alienação</a:t>
            </a:r>
          </a:p>
          <a:p>
            <a:pPr lvl="1" algn="just"/>
            <a:r>
              <a:rPr lang="pt-BR" dirty="0" smtClean="0"/>
              <a:t>O homem sensível é posto em evidência e, portanto, as esferas políticas e sociais ganham o primeiro plano.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Nega </a:t>
            </a:r>
            <a:r>
              <a:rPr lang="pt-BR" dirty="0" smtClean="0"/>
              <a:t>uma concepção de materialismo humanista</a:t>
            </a:r>
          </a:p>
        </p:txBody>
      </p:sp>
      <p:sp>
        <p:nvSpPr>
          <p:cNvPr id="4" name="Chave direita 3"/>
          <p:cNvSpPr/>
          <p:nvPr/>
        </p:nvSpPr>
        <p:spPr>
          <a:xfrm rot="5400000">
            <a:off x="5572679" y="-351311"/>
            <a:ext cx="897577" cy="10896600"/>
          </a:xfrm>
          <a:prstGeom prst="rightBrace">
            <a:avLst/>
          </a:prstGeom>
          <a:ln w="25400">
            <a:solidFill>
              <a:srgbClr val="FFFF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541028" y="5791200"/>
            <a:ext cx="496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4000" dirty="0" smtClean="0"/>
              <a:t>Materialismo Dialético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5178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adro negro 16x9">
  <a:themeElements>
    <a:clrScheme name="Quadro Negro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lang="pt-BR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lang="pt-BR"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FormuláriodeBibliotecadeDocumentos</Display>
  <Edit>FormuláriodeBibliotecadeDocumentos</Edit>
  <New>FormuláriodeBibliotecadeDocumentos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F4CB80-51E5-47C8-B45D-3834AA25DD5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Words>1652</Words>
  <Application>Microsoft Office PowerPoint</Application>
  <PresentationFormat>Personalizar</PresentationFormat>
  <Paragraphs>155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Quadro negro 16x9</vt:lpstr>
      <vt:lpstr>Karl Marx</vt:lpstr>
      <vt:lpstr>Bibliografia</vt:lpstr>
      <vt:lpstr>Bibliografia</vt:lpstr>
      <vt:lpstr>Blocos Conceituais</vt:lpstr>
      <vt:lpstr> Hegel: Dialética e Estado</vt:lpstr>
      <vt:lpstr> Hegel: Dialética e Estado</vt:lpstr>
      <vt:lpstr>Feuerbach: Religião e Materialismo</vt:lpstr>
      <vt:lpstr>Feuerbach: Religião e Materialismo</vt:lpstr>
      <vt:lpstr> Marx: Hegel e Feuerbach</vt:lpstr>
      <vt:lpstr> Materialismo Dialético</vt:lpstr>
      <vt:lpstr> Materialismo Dialético</vt:lpstr>
      <vt:lpstr> Ideologia</vt:lpstr>
      <vt:lpstr> Ideologia</vt:lpstr>
      <vt:lpstr> Alienação</vt:lpstr>
      <vt:lpstr> Alienação</vt:lpstr>
      <vt:lpstr> Alienação X Materialismo Dialético</vt:lpstr>
      <vt:lpstr> O Capital – Livro I</vt:lpstr>
      <vt:lpstr> O Capital – A Mercadoria</vt:lpstr>
      <vt:lpstr> O Capital – A Mercadoria</vt:lpstr>
      <vt:lpstr> O Capital – A Mercadoria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</dc:title>
  <cp:lastModifiedBy>Sabatini</cp:lastModifiedBy>
  <cp:revision>89</cp:revision>
  <dcterms:created xsi:type="dcterms:W3CDTF">2013-04-05T19:59:21Z</dcterms:created>
  <dcterms:modified xsi:type="dcterms:W3CDTF">2015-10-01T09:47:59Z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