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8172B2C0-A09B-4A13-9853-BE3580F7149C}" type="datetimeFigureOut">
              <a:rPr lang="pt-BR" smtClean="0"/>
              <a:t>05/07/2016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31930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172B2C0-A09B-4A13-9853-BE3580F7149C}" type="datetimeFigureOut">
              <a:rPr lang="pt-BR" smtClean="0"/>
              <a:t>05/07/2016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3331708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172B2C0-A09B-4A13-9853-BE3580F7149C}" type="datetimeFigureOut">
              <a:rPr lang="pt-BR" smtClean="0"/>
              <a:t>05/07/2016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925232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172B2C0-A09B-4A13-9853-BE3580F7149C}" type="datetimeFigureOut">
              <a:rPr lang="pt-BR" smtClean="0"/>
              <a:t>05/07/2016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3443695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8172B2C0-A09B-4A13-9853-BE3580F7149C}" type="datetimeFigureOut">
              <a:rPr lang="pt-BR" smtClean="0"/>
              <a:t>05/07/2016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276861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8172B2C0-A09B-4A13-9853-BE3580F7149C}" type="datetimeFigureOut">
              <a:rPr lang="pt-BR" smtClean="0"/>
              <a:t>05/07/2016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4109153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8172B2C0-A09B-4A13-9853-BE3580F7149C}" type="datetimeFigureOut">
              <a:rPr lang="pt-BR" smtClean="0"/>
              <a:t>05/07/2016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4285113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8172B2C0-A09B-4A13-9853-BE3580F7149C}" type="datetimeFigureOut">
              <a:rPr lang="pt-BR" smtClean="0"/>
              <a:t>05/07/2016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2939024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8172B2C0-A09B-4A13-9853-BE3580F7149C}" type="datetimeFigureOut">
              <a:rPr lang="pt-BR" smtClean="0"/>
              <a:t>05/07/2016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1492946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172B2C0-A09B-4A13-9853-BE3580F7149C}" type="datetimeFigureOut">
              <a:rPr lang="pt-BR" smtClean="0"/>
              <a:t>05/07/2016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291535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172B2C0-A09B-4A13-9853-BE3580F7149C}" type="datetimeFigureOut">
              <a:rPr lang="pt-BR" smtClean="0"/>
              <a:t>05/07/2016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457F96-9705-4E78-9A22-63876B85BCEB}" type="slidenum">
              <a:rPr lang="pt-BR" smtClean="0"/>
              <a:t>‹nº›</a:t>
            </a:fld>
            <a:endParaRPr lang="pt-BR"/>
          </a:p>
        </p:txBody>
      </p:sp>
    </p:spTree>
    <p:extLst>
      <p:ext uri="{BB962C8B-B14F-4D97-AF65-F5344CB8AC3E}">
        <p14:creationId xmlns:p14="http://schemas.microsoft.com/office/powerpoint/2010/main" val="312889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2B2C0-A09B-4A13-9853-BE3580F7149C}" type="datetimeFigureOut">
              <a:rPr lang="pt-BR" smtClean="0"/>
              <a:t>05/07/2016</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57F96-9705-4E78-9A22-63876B85BCEB}" type="slidenum">
              <a:rPr lang="pt-BR" smtClean="0"/>
              <a:t>‹nº›</a:t>
            </a:fld>
            <a:endParaRPr lang="pt-BR"/>
          </a:p>
        </p:txBody>
      </p:sp>
    </p:spTree>
    <p:extLst>
      <p:ext uri="{BB962C8B-B14F-4D97-AF65-F5344CB8AC3E}">
        <p14:creationId xmlns:p14="http://schemas.microsoft.com/office/powerpoint/2010/main" val="2041738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0"/>
            <a:ext cx="12192000" cy="6858000"/>
          </a:xfrm>
          <a:solidFill>
            <a:schemeClr val="accent6"/>
          </a:solidFill>
        </p:spPr>
        <p:txBody>
          <a:bodyPr anchor="ctr">
            <a:normAutofit/>
          </a:bodyPr>
          <a:lstStyle/>
          <a:p>
            <a:r>
              <a:rPr lang="pt-BR" sz="3600" dirty="0" smtClean="0">
                <a:latin typeface="+mn-lt"/>
              </a:rPr>
              <a:t>Geografia do Brasil</a:t>
            </a:r>
            <a:br>
              <a:rPr lang="pt-BR" sz="3600" dirty="0" smtClean="0">
                <a:latin typeface="+mn-lt"/>
              </a:rPr>
            </a:br>
            <a:r>
              <a:rPr lang="pt-BR" sz="3600" dirty="0" smtClean="0">
                <a:latin typeface="+mn-lt"/>
              </a:rPr>
              <a:t>Aula 7 - População</a:t>
            </a:r>
            <a:endParaRPr lang="pt-BR" sz="3600" dirty="0">
              <a:latin typeface="+mn-lt"/>
            </a:endParaRPr>
          </a:p>
        </p:txBody>
      </p:sp>
    </p:spTree>
    <p:extLst>
      <p:ext uri="{BB962C8B-B14F-4D97-AF65-F5344CB8AC3E}">
        <p14:creationId xmlns:p14="http://schemas.microsoft.com/office/powerpoint/2010/main" val="706891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5122" name="Picture 2" descr="http://photos1.blogger.com/blogger/4199/1326/1600/graf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47052" y="0"/>
            <a:ext cx="8697895" cy="6718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3840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566669"/>
          </a:xfrm>
        </p:spPr>
        <p:txBody>
          <a:bodyPr>
            <a:normAutofit/>
          </a:bodyPr>
          <a:lstStyle/>
          <a:p>
            <a:pPr algn="ctr"/>
            <a:r>
              <a:rPr lang="pt-BR" sz="3200" dirty="0" smtClean="0"/>
              <a:t>Transição demográfica brasileira</a:t>
            </a:r>
            <a:endParaRPr lang="pt-BR" sz="3200" dirty="0"/>
          </a:p>
        </p:txBody>
      </p:sp>
      <p:sp>
        <p:nvSpPr>
          <p:cNvPr id="5" name="CaixaDeTexto 4"/>
          <p:cNvSpPr txBox="1"/>
          <p:nvPr/>
        </p:nvSpPr>
        <p:spPr>
          <a:xfrm>
            <a:off x="257576" y="824248"/>
            <a:ext cx="11934423" cy="5509200"/>
          </a:xfrm>
          <a:prstGeom prst="rect">
            <a:avLst/>
          </a:prstGeom>
          <a:noFill/>
        </p:spPr>
        <p:txBody>
          <a:bodyPr wrap="square" rtlCol="0">
            <a:spAutoFit/>
          </a:bodyPr>
          <a:lstStyle/>
          <a:p>
            <a:r>
              <a:rPr lang="pt-BR" sz="2400" b="1" u="sng" dirty="0" smtClean="0"/>
              <a:t>Estágio Intermediário (1965-hoje) – Fase Descendente</a:t>
            </a:r>
          </a:p>
          <a:p>
            <a:endParaRPr lang="pt-BR" sz="2400" b="1" u="sng" dirty="0"/>
          </a:p>
          <a:p>
            <a:pPr marL="285750" indent="-285750">
              <a:buFont typeface="Arial" panose="020B0604020202020204" pitchFamily="34" charset="0"/>
              <a:buChar char="•"/>
            </a:pPr>
            <a:r>
              <a:rPr lang="pt-BR" sz="2000" dirty="0" smtClean="0"/>
              <a:t>O período é marcado pela desaceleração na queda da taxa da mortalidade e pela forte redução das taxas de natalidade</a:t>
            </a:r>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dirty="0" smtClean="0"/>
              <a:t>A consolidação da urbanização impactou nas características demográficas do país</a:t>
            </a:r>
          </a:p>
          <a:p>
            <a:r>
              <a:rPr lang="pt-BR" sz="2000" dirty="0"/>
              <a:t>	</a:t>
            </a:r>
            <a:r>
              <a:rPr lang="pt-BR" sz="2000" dirty="0" smtClean="0"/>
              <a:t>1) Dissolução da unidade familiar rural e a lógica reprodutiva tradicional do campo</a:t>
            </a:r>
          </a:p>
          <a:p>
            <a:endParaRPr lang="pt-BR" sz="2000" dirty="0"/>
          </a:p>
          <a:p>
            <a:r>
              <a:rPr lang="pt-BR" sz="2000" dirty="0" smtClean="0"/>
              <a:t>	2) A “independência” da mulher na cidade e sua inserção no mercado de trabalho</a:t>
            </a:r>
          </a:p>
          <a:p>
            <a:endParaRPr lang="pt-BR" sz="2000" dirty="0"/>
          </a:p>
          <a:p>
            <a:r>
              <a:rPr lang="pt-BR" sz="2000" dirty="0" smtClean="0"/>
              <a:t>	3) Declínio das taxas de fecundidade devido ao maior acesso à informações e também aos novos métodos contraceptivos</a:t>
            </a:r>
          </a:p>
          <a:p>
            <a:endParaRPr lang="pt-BR" sz="2000" dirty="0" smtClean="0"/>
          </a:p>
          <a:p>
            <a:r>
              <a:rPr lang="pt-BR" sz="2000" dirty="0"/>
              <a:t>	</a:t>
            </a:r>
            <a:r>
              <a:rPr lang="pt-BR" sz="2000" dirty="0" smtClean="0"/>
              <a:t>4) Custos para a criação de um filho são mais elevados</a:t>
            </a:r>
          </a:p>
          <a:p>
            <a:endParaRPr lang="pt-BR" sz="2000" dirty="0"/>
          </a:p>
          <a:p>
            <a:pPr marL="342900" indent="-342900">
              <a:buFont typeface="Arial" panose="020B0604020202020204" pitchFamily="34" charset="0"/>
              <a:buChar char="•"/>
            </a:pPr>
            <a:r>
              <a:rPr lang="pt-BR" sz="2000" dirty="0" smtClean="0"/>
              <a:t>Consequência na distribuição populacional brasileira: Aumento no número de adultos e idosos, diminuição no número de crianças e jovens.</a:t>
            </a:r>
            <a:endParaRPr lang="pt-BR" sz="2000" dirty="0"/>
          </a:p>
        </p:txBody>
      </p:sp>
    </p:spTree>
    <p:extLst>
      <p:ext uri="{BB962C8B-B14F-4D97-AF65-F5344CB8AC3E}">
        <p14:creationId xmlns:p14="http://schemas.microsoft.com/office/powerpoint/2010/main" val="1489768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6146" name="Picture 2" descr="http://images.slideplayer.com.br/2/356830/slides/slide_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17560" y="0"/>
            <a:ext cx="9156879" cy="6867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5469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7170" name="Picture 2" descr="https://fernandonogueiracosta.files.wordpress.com/2010/12/pirc3a2mides-etc3a1rias-absolutas.png?w=70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618186"/>
            <a:ext cx="12218730" cy="5550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877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528033"/>
          </a:xfrm>
        </p:spPr>
        <p:txBody>
          <a:bodyPr>
            <a:noAutofit/>
          </a:bodyPr>
          <a:lstStyle/>
          <a:p>
            <a:pPr algn="ctr"/>
            <a:r>
              <a:rPr lang="pt-BR" sz="3600" dirty="0" smtClean="0"/>
              <a:t>Características Gerais</a:t>
            </a:r>
            <a:endParaRPr lang="pt-BR" sz="3600" dirty="0"/>
          </a:p>
        </p:txBody>
      </p:sp>
      <p:sp>
        <p:nvSpPr>
          <p:cNvPr id="4" name="CaixaDeTexto 3"/>
          <p:cNvSpPr txBox="1"/>
          <p:nvPr/>
        </p:nvSpPr>
        <p:spPr>
          <a:xfrm>
            <a:off x="1094704" y="978795"/>
            <a:ext cx="11097296" cy="6924973"/>
          </a:xfrm>
          <a:prstGeom prst="rect">
            <a:avLst/>
          </a:prstGeom>
          <a:noFill/>
        </p:spPr>
        <p:txBody>
          <a:bodyPr wrap="square" rtlCol="0">
            <a:spAutoFit/>
          </a:bodyPr>
          <a:lstStyle/>
          <a:p>
            <a:pPr marL="285750" indent="-285750">
              <a:buFont typeface="Arial" panose="020B0604020202020204" pitchFamily="34" charset="0"/>
              <a:buChar char="•"/>
            </a:pPr>
            <a:r>
              <a:rPr lang="pt-BR" sz="2400" dirty="0" smtClean="0"/>
              <a:t>População Absoluta: Aproximadamente 210 milhões de pessoas</a:t>
            </a:r>
          </a:p>
          <a:p>
            <a:pPr marL="285750" indent="-285750">
              <a:buFont typeface="Arial" panose="020B0604020202020204" pitchFamily="34" charset="0"/>
              <a:buChar char="•"/>
            </a:pPr>
            <a:endParaRPr lang="pt-BR" sz="2400" dirty="0"/>
          </a:p>
          <a:p>
            <a:pPr marL="285750" indent="-285750">
              <a:buFont typeface="Arial" panose="020B0604020202020204" pitchFamily="34" charset="0"/>
              <a:buChar char="•"/>
            </a:pPr>
            <a:r>
              <a:rPr lang="pt-BR" sz="2400" dirty="0" smtClean="0"/>
              <a:t>Quinto país mais populoso do mundo</a:t>
            </a:r>
          </a:p>
          <a:p>
            <a:pPr marL="285750" indent="-285750">
              <a:buFont typeface="Arial" panose="020B0604020202020204" pitchFamily="34" charset="0"/>
              <a:buChar char="•"/>
            </a:pPr>
            <a:endParaRPr lang="pt-BR" sz="2400" dirty="0"/>
          </a:p>
          <a:p>
            <a:pPr marL="285750" indent="-285750">
              <a:buFont typeface="Arial" panose="020B0604020202020204" pitchFamily="34" charset="0"/>
              <a:buChar char="•"/>
            </a:pPr>
            <a:r>
              <a:rPr lang="pt-BR" sz="2400" dirty="0" smtClean="0"/>
              <a:t>Densidade demográfica baixa (Divisão entre população e área)</a:t>
            </a:r>
          </a:p>
          <a:p>
            <a:pPr marL="285750" indent="-285750">
              <a:buFont typeface="Arial" panose="020B0604020202020204" pitchFamily="34" charset="0"/>
              <a:buChar char="•"/>
            </a:pPr>
            <a:endParaRPr lang="pt-BR" sz="2400" dirty="0"/>
          </a:p>
          <a:p>
            <a:pPr marL="285750" indent="-285750">
              <a:buFont typeface="Arial" panose="020B0604020202020204" pitchFamily="34" charset="0"/>
              <a:buChar char="•"/>
            </a:pPr>
            <a:r>
              <a:rPr lang="pt-BR" sz="2400" dirty="0" smtClean="0"/>
              <a:t>Maior parte concentra-se na faixa litorânea (principais cidades e capitais), no interior do Brasil encontramos áreas de grandes vazios</a:t>
            </a:r>
          </a:p>
          <a:p>
            <a:pPr marL="285750" indent="-285750">
              <a:buFont typeface="Arial" panose="020B0604020202020204" pitchFamily="34" charset="0"/>
              <a:buChar char="•"/>
            </a:pPr>
            <a:endParaRPr lang="pt-BR" sz="2400" dirty="0"/>
          </a:p>
          <a:p>
            <a:pPr marL="285750" indent="-285750">
              <a:buFont typeface="Arial" panose="020B0604020202020204" pitchFamily="34" charset="0"/>
              <a:buChar char="•"/>
            </a:pPr>
            <a:r>
              <a:rPr lang="pt-BR" sz="2400" dirty="0" smtClean="0"/>
              <a:t>População Masculina (49%) e Feminina (51%)</a:t>
            </a:r>
          </a:p>
          <a:p>
            <a:pPr marL="285750" indent="-285750">
              <a:buFont typeface="Arial" panose="020B0604020202020204" pitchFamily="34" charset="0"/>
              <a:buChar char="•"/>
            </a:pPr>
            <a:endParaRPr lang="pt-BR" sz="2400" dirty="0"/>
          </a:p>
          <a:p>
            <a:pPr marL="285750" indent="-285750">
              <a:buFont typeface="Arial" panose="020B0604020202020204" pitchFamily="34" charset="0"/>
              <a:buChar char="•"/>
            </a:pPr>
            <a:r>
              <a:rPr lang="pt-BR" sz="2400" dirty="0" smtClean="0"/>
              <a:t>População de negros e pardos (53%), brancos (45%), indígenas e amarelos (2%)</a:t>
            </a:r>
          </a:p>
          <a:p>
            <a:pPr marL="285750" indent="-285750">
              <a:buFont typeface="Arial" panose="020B0604020202020204" pitchFamily="34" charset="0"/>
              <a:buChar char="•"/>
            </a:pPr>
            <a:endParaRPr lang="pt-BR" sz="2400" dirty="0"/>
          </a:p>
          <a:p>
            <a:pPr marL="285750" indent="-285750">
              <a:buFont typeface="Arial" panose="020B0604020202020204" pitchFamily="34" charset="0"/>
              <a:buChar char="•"/>
            </a:pPr>
            <a:r>
              <a:rPr lang="pt-BR" sz="2400" dirty="0" smtClean="0"/>
              <a:t>Maioria da população vive no meio urbano</a:t>
            </a:r>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endParaRPr lang="pt-BR" dirty="0" smtClean="0"/>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endParaRPr lang="pt-BR" dirty="0" smtClean="0"/>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endParaRPr lang="pt-BR" dirty="0"/>
          </a:p>
        </p:txBody>
      </p:sp>
    </p:spTree>
    <p:extLst>
      <p:ext uri="{BB962C8B-B14F-4D97-AF65-F5344CB8AC3E}">
        <p14:creationId xmlns:p14="http://schemas.microsoft.com/office/powerpoint/2010/main" val="231166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1026" name="Picture 2" descr="http://image.slidesharecdn.com/apopulaobrasileira-130508130006-phpapp02/95/a-populao-brasileira-2-638.jpg?cb=136801808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2172"/>
            <a:ext cx="10290220" cy="6845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5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579549"/>
          </a:xfrm>
        </p:spPr>
        <p:txBody>
          <a:bodyPr>
            <a:normAutofit/>
          </a:bodyPr>
          <a:lstStyle/>
          <a:p>
            <a:pPr algn="ctr"/>
            <a:r>
              <a:rPr lang="pt-BR" sz="3200" dirty="0" smtClean="0"/>
              <a:t>Distribuição Regional</a:t>
            </a:r>
            <a:endParaRPr lang="pt-BR" sz="3200" dirty="0"/>
          </a:p>
        </p:txBody>
      </p:sp>
      <p:pic>
        <p:nvPicPr>
          <p:cNvPr id="2050" name="Picture 2" descr="http://www.colegioweb.com.br/wp-content/uploads/210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5290" y="721217"/>
            <a:ext cx="8341420" cy="6020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14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553791"/>
          </a:xfrm>
        </p:spPr>
        <p:txBody>
          <a:bodyPr>
            <a:normAutofit/>
          </a:bodyPr>
          <a:lstStyle/>
          <a:p>
            <a:pPr algn="ctr"/>
            <a:endParaRPr lang="pt-BR" sz="3200" dirty="0"/>
          </a:p>
        </p:txBody>
      </p:sp>
      <p:pic>
        <p:nvPicPr>
          <p:cNvPr id="4" name="Picture 2" descr="Crescimento Da PopulaçãO Humana E Sustentabilidade"/>
          <p:cNvPicPr>
            <a:picLocks noChangeAspect="1" noChangeArrowheads="1"/>
          </p:cNvPicPr>
          <p:nvPr/>
        </p:nvPicPr>
        <p:blipFill>
          <a:blip r:embed="rId2" cstate="print"/>
          <a:srcRect/>
          <a:stretch>
            <a:fillRect/>
          </a:stretch>
        </p:blipFill>
        <p:spPr bwMode="auto">
          <a:xfrm>
            <a:off x="978794" y="1"/>
            <a:ext cx="10135674" cy="6961397"/>
          </a:xfrm>
          <a:prstGeom prst="rect">
            <a:avLst/>
          </a:prstGeom>
          <a:noFill/>
        </p:spPr>
      </p:pic>
    </p:spTree>
    <p:extLst>
      <p:ext uri="{BB962C8B-B14F-4D97-AF65-F5344CB8AC3E}">
        <p14:creationId xmlns:p14="http://schemas.microsoft.com/office/powerpoint/2010/main" val="2168832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682579"/>
          </a:xfrm>
        </p:spPr>
        <p:txBody>
          <a:bodyPr>
            <a:noAutofit/>
          </a:bodyPr>
          <a:lstStyle/>
          <a:p>
            <a:pPr algn="ctr"/>
            <a:r>
              <a:rPr lang="pt-BR" sz="3200" dirty="0" smtClean="0"/>
              <a:t>Transição demográfica brasileira</a:t>
            </a:r>
            <a:endParaRPr lang="pt-BR" sz="3200" dirty="0"/>
          </a:p>
        </p:txBody>
      </p:sp>
      <p:sp>
        <p:nvSpPr>
          <p:cNvPr id="4" name="CaixaDeTexto 3"/>
          <p:cNvSpPr txBox="1"/>
          <p:nvPr/>
        </p:nvSpPr>
        <p:spPr>
          <a:xfrm>
            <a:off x="309093" y="682580"/>
            <a:ext cx="11882907" cy="6370975"/>
          </a:xfrm>
          <a:prstGeom prst="rect">
            <a:avLst/>
          </a:prstGeom>
          <a:noFill/>
        </p:spPr>
        <p:txBody>
          <a:bodyPr wrap="square" rtlCol="0">
            <a:spAutoFit/>
          </a:bodyPr>
          <a:lstStyle/>
          <a:p>
            <a:r>
              <a:rPr lang="pt-BR" sz="2400" b="1" u="sng" dirty="0" smtClean="0"/>
              <a:t>Estágio Inicial (1890-1935)</a:t>
            </a:r>
          </a:p>
          <a:p>
            <a:endParaRPr lang="pt-BR" sz="2400" b="1" dirty="0"/>
          </a:p>
          <a:p>
            <a:pPr marL="285750" indent="-285750">
              <a:buFont typeface="Wingdings" panose="05000000000000000000" pitchFamily="2" charset="2"/>
              <a:buChar char="§"/>
            </a:pPr>
            <a:r>
              <a:rPr lang="pt-BR" dirty="0" smtClean="0"/>
              <a:t>Marcado pelo grande crescimento populacional</a:t>
            </a:r>
          </a:p>
          <a:p>
            <a:r>
              <a:rPr lang="pt-BR" dirty="0"/>
              <a:t>	</a:t>
            </a:r>
            <a:r>
              <a:rPr lang="pt-BR" dirty="0" smtClean="0"/>
              <a:t>Dois fatores: 1) Queda na taxa de mortalidade</a:t>
            </a:r>
          </a:p>
          <a:p>
            <a:r>
              <a:rPr lang="pt-BR" dirty="0"/>
              <a:t>	</a:t>
            </a:r>
            <a:r>
              <a:rPr lang="pt-BR" dirty="0" smtClean="0"/>
              <a:t>	      2) Ciclo de imigração</a:t>
            </a:r>
          </a:p>
          <a:p>
            <a:endParaRPr lang="pt-BR" dirty="0"/>
          </a:p>
          <a:p>
            <a:pPr marL="285750" indent="-285750">
              <a:buFont typeface="Wingdings" panose="05000000000000000000" pitchFamily="2" charset="2"/>
              <a:buChar char="§"/>
            </a:pPr>
            <a:r>
              <a:rPr lang="pt-BR" dirty="0" smtClean="0"/>
              <a:t>A taxa de mortalidade caiu devido principalmente as políticas de saneamento público que tinham como objetivo conter as epidemias (obras de drenagem de pântanos, controle dos cursos de água, fiscalização de cortiços e campanhas obrigatórias de vacinação)</a:t>
            </a:r>
          </a:p>
          <a:p>
            <a:r>
              <a:rPr lang="pt-BR" dirty="0"/>
              <a:t>	</a:t>
            </a:r>
            <a:endParaRPr lang="pt-BR" dirty="0" smtClean="0"/>
          </a:p>
          <a:p>
            <a:r>
              <a:rPr lang="pt-BR" dirty="0"/>
              <a:t>	</a:t>
            </a:r>
            <a:r>
              <a:rPr lang="pt-BR" dirty="0" smtClean="0"/>
              <a:t>Questão: Intervenção direta do Estado, qual o real foco?</a:t>
            </a:r>
          </a:p>
          <a:p>
            <a:r>
              <a:rPr lang="pt-BR" dirty="0"/>
              <a:t>	</a:t>
            </a:r>
            <a:r>
              <a:rPr lang="pt-BR" dirty="0" smtClean="0"/>
              <a:t>	População x Urbanização (</a:t>
            </a:r>
            <a:r>
              <a:rPr lang="pt-BR" dirty="0" err="1" smtClean="0"/>
              <a:t>Gentrificação</a:t>
            </a:r>
            <a:r>
              <a:rPr lang="pt-BR" dirty="0" smtClean="0"/>
              <a:t>)</a:t>
            </a:r>
          </a:p>
          <a:p>
            <a:endParaRPr lang="pt-BR" dirty="0"/>
          </a:p>
          <a:p>
            <a:pPr marL="285750" indent="-285750">
              <a:buFont typeface="Wingdings" panose="05000000000000000000" pitchFamily="2" charset="2"/>
              <a:buChar char="§"/>
            </a:pPr>
            <a:r>
              <a:rPr lang="pt-BR" dirty="0" smtClean="0"/>
              <a:t>Durante esse período o Brasil viveu um intenso fluxo de imigração de outros países, principalmente da Europa. Em um primeiro momento a chegada de imigrantes italianos e alemães que se tornaram pequenos proprietários na região Sul. O segundo momento foi um fluxo mais intenso em que a imigração fui utilizada na produção cafeeira em substituição do trabalho escravo.</a:t>
            </a:r>
          </a:p>
          <a:p>
            <a:pPr marL="285750" indent="-285750">
              <a:buFont typeface="Wingdings" panose="05000000000000000000" pitchFamily="2" charset="2"/>
              <a:buChar char="§"/>
            </a:pPr>
            <a:endParaRPr lang="pt-BR" dirty="0"/>
          </a:p>
          <a:p>
            <a:pPr marL="285750" indent="-285750">
              <a:buFont typeface="Wingdings" panose="05000000000000000000" pitchFamily="2" charset="2"/>
              <a:buChar char="§"/>
            </a:pPr>
            <a:r>
              <a:rPr lang="pt-BR" dirty="0" smtClean="0"/>
              <a:t>Nesse período o Brasil registrou a entrada de 4 milhões de imigrantes (um quinto da população recenseada em 1900). O maior grupo foram os italianos (1,4 milhão), seguidos dos portugueses (1,1 milhão), espanhóis (590 mil), alemães (155 mil) e japoneses (142 mil)</a:t>
            </a:r>
          </a:p>
          <a:p>
            <a:r>
              <a:rPr lang="pt-BR" dirty="0" smtClean="0"/>
              <a:t>	</a:t>
            </a:r>
            <a:endParaRPr lang="pt-BR" dirty="0"/>
          </a:p>
        </p:txBody>
      </p:sp>
    </p:spTree>
    <p:extLst>
      <p:ext uri="{BB962C8B-B14F-4D97-AF65-F5344CB8AC3E}">
        <p14:creationId xmlns:p14="http://schemas.microsoft.com/office/powerpoint/2010/main" val="4169016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3074" name="Picture 2" descr="http://images.slideplayer.com.br/3/378213/slides/slide_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48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928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618185"/>
          </a:xfrm>
        </p:spPr>
        <p:txBody>
          <a:bodyPr>
            <a:normAutofit/>
          </a:bodyPr>
          <a:lstStyle/>
          <a:p>
            <a:pPr algn="ctr"/>
            <a:r>
              <a:rPr lang="pt-BR" sz="3200" dirty="0" smtClean="0"/>
              <a:t>Transição demográfica brasileira</a:t>
            </a:r>
            <a:endParaRPr lang="pt-BR" sz="3200" dirty="0"/>
          </a:p>
        </p:txBody>
      </p:sp>
      <p:sp>
        <p:nvSpPr>
          <p:cNvPr id="4" name="CaixaDeTexto 3"/>
          <p:cNvSpPr txBox="1"/>
          <p:nvPr/>
        </p:nvSpPr>
        <p:spPr>
          <a:xfrm>
            <a:off x="186743" y="991674"/>
            <a:ext cx="11818513" cy="4955203"/>
          </a:xfrm>
          <a:prstGeom prst="rect">
            <a:avLst/>
          </a:prstGeom>
          <a:noFill/>
        </p:spPr>
        <p:txBody>
          <a:bodyPr wrap="square" rtlCol="0">
            <a:spAutoFit/>
          </a:bodyPr>
          <a:lstStyle/>
          <a:p>
            <a:r>
              <a:rPr lang="pt-BR" sz="3200" b="1" u="sng" dirty="0" smtClean="0"/>
              <a:t>Estágio Intermediário (1945-1965) – Fase Ascendente</a:t>
            </a:r>
          </a:p>
          <a:p>
            <a:endParaRPr lang="pt-BR" sz="2400" b="1" u="sng" dirty="0"/>
          </a:p>
          <a:p>
            <a:pPr marL="285750" indent="-285750">
              <a:buFont typeface="Wingdings" panose="05000000000000000000" pitchFamily="2" charset="2"/>
              <a:buChar char="Ø"/>
            </a:pPr>
            <a:r>
              <a:rPr lang="pt-BR" sz="3200" dirty="0" smtClean="0"/>
              <a:t>Caracterizado pelo alto crescimento vegetativo, resultante de uma forte queda nas taxas de mortalidade</a:t>
            </a:r>
          </a:p>
          <a:p>
            <a:pPr marL="285750" indent="-285750">
              <a:buFont typeface="Wingdings" panose="05000000000000000000" pitchFamily="2" charset="2"/>
              <a:buChar char="Ø"/>
            </a:pPr>
            <a:endParaRPr lang="pt-BR" sz="3200" dirty="0"/>
          </a:p>
          <a:p>
            <a:pPr marL="285750" indent="-285750">
              <a:buFont typeface="Wingdings" panose="05000000000000000000" pitchFamily="2" charset="2"/>
              <a:buChar char="Ø"/>
            </a:pPr>
            <a:r>
              <a:rPr lang="pt-BR" sz="3200" dirty="0" smtClean="0"/>
              <a:t>Difusão da revolução médico-sanitária, atingindo novas camadas da população</a:t>
            </a:r>
          </a:p>
          <a:p>
            <a:pPr marL="285750" indent="-285750">
              <a:buFont typeface="Wingdings" panose="05000000000000000000" pitchFamily="2" charset="2"/>
              <a:buChar char="Ø"/>
            </a:pPr>
            <a:endParaRPr lang="pt-BR" sz="3200" dirty="0"/>
          </a:p>
          <a:p>
            <a:pPr marL="285750" indent="-285750">
              <a:buFont typeface="Wingdings" panose="05000000000000000000" pitchFamily="2" charset="2"/>
              <a:buChar char="Ø"/>
            </a:pPr>
            <a:r>
              <a:rPr lang="pt-BR" sz="3200" dirty="0" smtClean="0"/>
              <a:t>Processo de urbanização intenso, migrações do campo para a cidade</a:t>
            </a:r>
          </a:p>
          <a:p>
            <a:pPr marL="285750" indent="-285750">
              <a:buFont typeface="Wingdings" panose="05000000000000000000" pitchFamily="2" charset="2"/>
              <a:buChar char="Ø"/>
            </a:pPr>
            <a:endParaRPr lang="pt-BR" dirty="0"/>
          </a:p>
          <a:p>
            <a:pPr marL="285750" indent="-285750">
              <a:buFont typeface="Wingdings" panose="05000000000000000000" pitchFamily="2" charset="2"/>
              <a:buChar char="Ø"/>
            </a:pPr>
            <a:endParaRPr lang="pt-BR" dirty="0"/>
          </a:p>
        </p:txBody>
      </p:sp>
    </p:spTree>
    <p:extLst>
      <p:ext uri="{BB962C8B-B14F-4D97-AF65-F5344CB8AC3E}">
        <p14:creationId xmlns:p14="http://schemas.microsoft.com/office/powerpoint/2010/main" val="3017713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098" name="Picture 2" descr="http://n.i.uol.com.br/licaodecasa/ensmedio/geografia/pop2.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55553" y="2073498"/>
            <a:ext cx="8644460" cy="3186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662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188</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Calibri</vt:lpstr>
      <vt:lpstr>Calibri Light</vt:lpstr>
      <vt:lpstr>Wingdings</vt:lpstr>
      <vt:lpstr>Tema do Office</vt:lpstr>
      <vt:lpstr>Geografia do Brasil Aula 7 - População</vt:lpstr>
      <vt:lpstr>Características Gerais</vt:lpstr>
      <vt:lpstr>Apresentação do PowerPoint</vt:lpstr>
      <vt:lpstr>Distribuição Regional</vt:lpstr>
      <vt:lpstr>Apresentação do PowerPoint</vt:lpstr>
      <vt:lpstr>Transição demográfica brasileira</vt:lpstr>
      <vt:lpstr>Apresentação do PowerPoint</vt:lpstr>
      <vt:lpstr>Transição demográfica brasileira</vt:lpstr>
      <vt:lpstr>Apresentação do PowerPoint</vt:lpstr>
      <vt:lpstr>Apresentação do PowerPoint</vt:lpstr>
      <vt:lpstr>Transição demográfica brasileira</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do Brasil Aula 7 - População</dc:title>
  <dc:creator>Rosangela</dc:creator>
  <cp:lastModifiedBy>Rosangela</cp:lastModifiedBy>
  <cp:revision>21</cp:revision>
  <dcterms:created xsi:type="dcterms:W3CDTF">2016-06-29T01:04:03Z</dcterms:created>
  <dcterms:modified xsi:type="dcterms:W3CDTF">2016-07-06T02:46:39Z</dcterms:modified>
</cp:coreProperties>
</file>