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76" r:id="rId10"/>
    <p:sldId id="277" r:id="rId11"/>
    <p:sldId id="266" r:id="rId12"/>
    <p:sldId id="274" r:id="rId13"/>
    <p:sldId id="275" r:id="rId14"/>
    <p:sldId id="267" r:id="rId15"/>
    <p:sldId id="268" r:id="rId16"/>
    <p:sldId id="269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3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48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0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6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01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72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60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86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97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25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99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7532-F5FB-423B-9B99-93A7C36233BC}" type="datetimeFigureOut">
              <a:rPr lang="pt-BR" smtClean="0"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A16B-212B-4072-AB9B-39C444F9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80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08432"/>
            <a:ext cx="12192000" cy="12957393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4400" dirty="0" smtClean="0"/>
              <a:t>			</a:t>
            </a:r>
          </a:p>
          <a:p>
            <a:pPr algn="ctr"/>
            <a:endParaRPr lang="pt-BR" sz="4400" dirty="0"/>
          </a:p>
          <a:p>
            <a:pPr algn="ctr"/>
            <a:endParaRPr lang="pt-BR" sz="4400" dirty="0" smtClean="0"/>
          </a:p>
          <a:p>
            <a:pPr algn="ctr"/>
            <a:endParaRPr lang="pt-BR" sz="4400" dirty="0"/>
          </a:p>
          <a:p>
            <a:pPr algn="ctr"/>
            <a:endParaRPr lang="pt-BR" sz="4400" dirty="0" smtClean="0"/>
          </a:p>
          <a:p>
            <a:pPr algn="ctr"/>
            <a:endParaRPr lang="pt-BR" sz="4400" dirty="0"/>
          </a:p>
          <a:p>
            <a:pPr algn="ctr"/>
            <a:endParaRPr lang="pt-BR" sz="4400" dirty="0" smtClean="0"/>
          </a:p>
          <a:p>
            <a:pPr algn="ctr"/>
            <a:endParaRPr lang="pt-BR" sz="4400" dirty="0"/>
          </a:p>
          <a:p>
            <a:pPr algn="ctr"/>
            <a:r>
              <a:rPr lang="pt-BR" sz="4400" dirty="0" smtClean="0"/>
              <a:t>Geografia</a:t>
            </a:r>
          </a:p>
          <a:p>
            <a:pPr algn="ctr"/>
            <a:r>
              <a:rPr lang="pt-BR" sz="4400" dirty="0" smtClean="0"/>
              <a:t>Aula de Atmosfera</a:t>
            </a:r>
          </a:p>
          <a:p>
            <a:pPr algn="ctr"/>
            <a:endParaRPr lang="pt-BR" sz="4400" dirty="0" smtClean="0"/>
          </a:p>
          <a:p>
            <a:pPr algn="ctr"/>
            <a:endParaRPr lang="pt-BR" sz="4400" dirty="0"/>
          </a:p>
          <a:p>
            <a:pPr algn="ctr"/>
            <a:endParaRPr lang="pt-BR" sz="4400" dirty="0" smtClean="0"/>
          </a:p>
          <a:p>
            <a:pPr algn="ctr"/>
            <a:endParaRPr lang="pt-BR" sz="4400" dirty="0"/>
          </a:p>
          <a:p>
            <a:pPr algn="ctr"/>
            <a:endParaRPr lang="pt-BR" sz="4400" dirty="0" smtClean="0"/>
          </a:p>
          <a:p>
            <a:pPr algn="ctr"/>
            <a:endParaRPr lang="pt-BR" sz="4400" dirty="0"/>
          </a:p>
          <a:p>
            <a:pPr algn="ctr"/>
            <a:endParaRPr lang="pt-BR" sz="4400" dirty="0" smtClean="0"/>
          </a:p>
          <a:p>
            <a:pPr algn="ctr"/>
            <a:endParaRPr lang="pt-BR" sz="4400" dirty="0"/>
          </a:p>
          <a:p>
            <a:pPr algn="ctr"/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351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4.bp.blogspot.com/-mP-mdLJL7tw/UL8-8Scig9I/AAAAAAAACvc/ORcQXAEs3YI/s640/radia%C3%A7%C3%A3o+sola+figu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-32037"/>
            <a:ext cx="12350840" cy="68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sica.ufpr.br/grimm/aposmeteo/cap2/Image1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61" y="1352282"/>
            <a:ext cx="9279280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experimentum.org/blog/wp-content/uploads/2010/09/Raios-sola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0"/>
            <a:ext cx="11353800" cy="74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cresesb.cepel.br/images/tutorial_solar/Image68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269113"/>
            <a:ext cx="10387885" cy="65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8194" name="Picture 2" descr="http://www.coladaweb.com/wp-content/uploads/zonas-climatic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03" y="0"/>
            <a:ext cx="8293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http://i906.photobucket.com/albums/ac267/julianmscl/GIF-uri%20animate/MonthlyMean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0" y="240817"/>
            <a:ext cx="10354615" cy="64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560" y="34946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+mn-lt"/>
              </a:rPr>
              <a:t>É a camada da atmosfera mais próxima da superfície terrestre, com uma altitude que varia entre 12 e 18 km. Nela se concentra cerca de 80% dos gases atmosféricos.</a:t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</a:rPr>
              <a:t>Estamos falando da:</a:t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</a:rPr>
              <a:t>a) Troposfera</a:t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</a:rPr>
              <a:t>b) Ionosfera</a:t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</a:rPr>
              <a:t>c) Mesosfera</a:t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</a:rPr>
              <a:t>d) Estratosfera</a:t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</a:rPr>
              <a:t>e) Biosfera</a:t>
            </a:r>
            <a:br>
              <a:rPr lang="pt-BR" dirty="0">
                <a:latin typeface="+mn-lt"/>
              </a:rPr>
            </a:br>
            <a:endParaRPr lang="pt-BR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4560" y="115910"/>
            <a:ext cx="9878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Questão 1)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44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6220"/>
            <a:ext cx="12192000" cy="57117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(ENEM)</a:t>
            </a:r>
          </a:p>
          <a:p>
            <a:pPr marL="0" indent="0">
              <a:buNone/>
            </a:pPr>
            <a:r>
              <a:rPr lang="pt-BR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 adaptação dos integrantes da seleção brasileira de futebol à altitude de La Paz foi muito comentada em 1995, por ocasião de um torneio, como pode ser lido no seguinte texto:</a:t>
            </a:r>
          </a:p>
          <a:p>
            <a:pPr marL="0" indent="0">
              <a:buNone/>
            </a:pPr>
            <a:r>
              <a:rPr lang="pt-BR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“A seleção brasileira embarca hoje para La Paz, capital da Bolívia, situada a 3.700 metros de altitude, onde disputará o torneio </a:t>
            </a:r>
            <a:r>
              <a:rPr lang="pt-BR" b="0" i="1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Interamérica</a:t>
            </a:r>
            <a:r>
              <a:rPr lang="pt-BR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A adaptação deverá ocorrer em um prazo de 10 dias, aproximadamente. O organismo humano, em atitudes elevadas, necessita desse tempo para se adaptar, evitando-se, assim, risco de um colapso circulatório”.</a:t>
            </a:r>
            <a:endParaRPr lang="pt-BR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(Fonte: Placar, edição fev.1995.)</a:t>
            </a:r>
          </a:p>
          <a:p>
            <a:pPr marL="0" indent="0">
              <a:buNone/>
            </a:pPr>
            <a:r>
              <a:rPr lang="pt-BR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 adaptação da equipe foi necessária principalmente porque a atmosfera de La Paz, quando comparada à das cidades brasileiras, apresenta:</a:t>
            </a:r>
          </a:p>
          <a:p>
            <a:pPr marL="0" indent="0">
              <a:buNone/>
            </a:pPr>
            <a:r>
              <a:rPr lang="pt-BR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a) menor pressão e menor concentração de oxigênio.</a:t>
            </a:r>
          </a:p>
          <a:p>
            <a:pPr marL="0" indent="0">
              <a:buNone/>
            </a:pPr>
            <a:r>
              <a:rPr lang="pt-BR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b) maior pressão e maior quantidade de oxigênio.</a:t>
            </a:r>
          </a:p>
          <a:p>
            <a:pPr marL="0" indent="0">
              <a:buNone/>
            </a:pPr>
            <a:r>
              <a:rPr lang="pt-BR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c) maior pressão e maior concentração de gás carbônico</a:t>
            </a:r>
          </a:p>
          <a:p>
            <a:pPr marL="0" indent="0">
              <a:buNone/>
            </a:pPr>
            <a:r>
              <a:rPr lang="pt-BR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d) menor pressão e maior temperatura.</a:t>
            </a:r>
          </a:p>
          <a:p>
            <a:pPr marL="0" indent="0">
              <a:buNone/>
            </a:pPr>
            <a:r>
              <a:rPr lang="pt-BR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e) maior pressão e menor temperatura.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15910"/>
            <a:ext cx="88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Questão 2)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291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Questão 3)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(Mack-2005) “A primavera começa hoje às 13h30min no hemisfério sul. É quando ocorre o equinócio, momento astronômico em que o Sol cruza a linha do Equador. A expectativa do meteorologista da empresa Climatempo, Alexandre Nascimento, para a nova estação, é de comportamento climático normal, porque não ocorreu e nem devem ocorrer, neste ano, os efeitos do El </a:t>
            </a:r>
            <a:r>
              <a:rPr lang="pt-BR" dirty="0" err="1" smtClean="0"/>
              <a:t>Niño</a:t>
            </a:r>
            <a:r>
              <a:rPr lang="pt-BR" dirty="0" smtClean="0"/>
              <a:t> e do fenômeno La </a:t>
            </a:r>
            <a:r>
              <a:rPr lang="pt-BR" dirty="0" err="1" smtClean="0"/>
              <a:t>Niña</a:t>
            </a:r>
            <a:r>
              <a:rPr lang="pt-BR" dirty="0" smtClean="0"/>
              <a:t>”.Adaptado de O Estado de São Paulo — 22.09.2004</a:t>
            </a:r>
          </a:p>
          <a:p>
            <a:pPr marL="0" indent="0" algn="just">
              <a:buNone/>
            </a:pPr>
            <a:r>
              <a:rPr lang="pt-BR" dirty="0" smtClean="0"/>
              <a:t> A partir do momento da ocorrência do equinócio:</a:t>
            </a:r>
          </a:p>
          <a:p>
            <a:pPr marL="0" indent="0" algn="just">
              <a:buNone/>
            </a:pPr>
            <a:r>
              <a:rPr lang="pt-BR" dirty="0" smtClean="0"/>
              <a:t> a) as noites ficam cada vez mais curtas e os dias mais longos.</a:t>
            </a:r>
          </a:p>
          <a:p>
            <a:pPr marL="0" indent="0" algn="just">
              <a:buNone/>
            </a:pPr>
            <a:r>
              <a:rPr lang="pt-BR" dirty="0" smtClean="0"/>
              <a:t> b) as noites e os dias passam a ter a mesma duração.</a:t>
            </a:r>
          </a:p>
          <a:p>
            <a:pPr marL="0" indent="0" algn="just">
              <a:buNone/>
            </a:pPr>
            <a:r>
              <a:rPr lang="pt-BR" dirty="0" smtClean="0"/>
              <a:t> c) os dias ficam cada vez mais curtos e as noites mais longas.</a:t>
            </a:r>
          </a:p>
          <a:p>
            <a:pPr marL="0" indent="0" algn="just">
              <a:buNone/>
            </a:pPr>
            <a:r>
              <a:rPr lang="pt-BR" dirty="0" smtClean="0"/>
              <a:t> d) as médias térmicas tendem a diminuir, pois é evidenciada uma maior inclinação dos raios solares.</a:t>
            </a:r>
          </a:p>
          <a:p>
            <a:pPr marL="0" indent="0" algn="just">
              <a:buNone/>
            </a:pPr>
            <a:r>
              <a:rPr lang="pt-BR" dirty="0" smtClean="0"/>
              <a:t> e) as médias térmicas tendem a aumentar, pois os raios solares incidem perpendicularmente quando se dirigem em direção ao Trópico de Câncer.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62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-1"/>
            <a:ext cx="6671256" cy="719929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Questão 5)</a:t>
            </a:r>
          </a:p>
          <a:p>
            <a:pPr marL="0" indent="0" algn="just">
              <a:buNone/>
            </a:pPr>
            <a:r>
              <a:rPr lang="pt-BR" sz="3100" dirty="0" smtClean="0"/>
              <a:t>(UFJF-1999) Observe a figura: Fonte: Adaptado de BRUNET, Roger. La carte </a:t>
            </a:r>
            <a:r>
              <a:rPr lang="pt-BR" sz="3100" dirty="0" err="1" smtClean="0"/>
              <a:t>mode</a:t>
            </a:r>
            <a:r>
              <a:rPr lang="pt-BR" sz="3100" dirty="0" smtClean="0"/>
              <a:t> d'</a:t>
            </a:r>
            <a:r>
              <a:rPr lang="pt-BR" sz="3100" dirty="0" err="1" smtClean="0"/>
              <a:t>emploi</a:t>
            </a:r>
            <a:r>
              <a:rPr lang="pt-BR" sz="3100" dirty="0" smtClean="0"/>
              <a:t>. </a:t>
            </a:r>
            <a:r>
              <a:rPr lang="pt-BR" sz="3100" dirty="0" err="1" smtClean="0"/>
              <a:t>Fayard</a:t>
            </a:r>
            <a:r>
              <a:rPr lang="pt-BR" sz="3100" dirty="0" smtClean="0"/>
              <a:t>/</a:t>
            </a:r>
            <a:r>
              <a:rPr lang="pt-BR" sz="3100" dirty="0" err="1" smtClean="0"/>
              <a:t>Reclus</a:t>
            </a:r>
            <a:r>
              <a:rPr lang="pt-BR" sz="3100" dirty="0" smtClean="0"/>
              <a:t>, 1987 apud MOREIRA, Igor. Construindo o espaço do homem 1. São Paulo: Ática, 1998. </a:t>
            </a:r>
          </a:p>
          <a:p>
            <a:pPr marL="0" indent="0" algn="just">
              <a:buNone/>
            </a:pPr>
            <a:r>
              <a:rPr lang="pt-BR" sz="3100" dirty="0" smtClean="0"/>
              <a:t>Marque a alternativa INCORRETA:</a:t>
            </a:r>
          </a:p>
          <a:p>
            <a:pPr marL="0" indent="0" algn="just">
              <a:buNone/>
            </a:pPr>
            <a:r>
              <a:rPr lang="pt-BR" sz="3100" dirty="0" smtClean="0"/>
              <a:t> a) quanto mais nos afastamos do Equador para os </a:t>
            </a:r>
            <a:r>
              <a:rPr lang="pt-BR" sz="3100" dirty="0" err="1" smtClean="0"/>
              <a:t>pólos</a:t>
            </a:r>
            <a:r>
              <a:rPr lang="pt-BR" sz="3100" dirty="0" smtClean="0"/>
              <a:t>, maior é a variação horária entre a duração do dia e da noite;</a:t>
            </a:r>
          </a:p>
          <a:p>
            <a:pPr marL="0" indent="0" algn="just">
              <a:buNone/>
            </a:pPr>
            <a:r>
              <a:rPr lang="pt-BR" sz="3100" dirty="0" smtClean="0"/>
              <a:t> b) no Equador o dia e a noite têm a mesma duração o ano todo;</a:t>
            </a:r>
          </a:p>
          <a:p>
            <a:pPr marL="0" indent="0" algn="just">
              <a:buNone/>
            </a:pPr>
            <a:r>
              <a:rPr lang="pt-BR" sz="3100" dirty="0" smtClean="0"/>
              <a:t> c) a inclinação do eixo de rotação determina que, por um período da translação, o Hemisfério Sul fique mais exposto à luz do Sol, e, em outro período, o Hemisfério Norte sofra maior exposição à insolação;</a:t>
            </a:r>
          </a:p>
          <a:p>
            <a:pPr marL="0" indent="0" algn="just">
              <a:buNone/>
            </a:pPr>
            <a:r>
              <a:rPr lang="pt-BR" sz="3100" dirty="0" smtClean="0"/>
              <a:t> d) Equinócio é a posição na qual a Terra, executando seu movimento de translação, recebe mais diretamente a luz solar em um dos trópicos; Solstício é a posição na qual a Terra sofre iluminação direta do Sol na altura da linha do Equador, quando o dia e a noite têm igual duração.</a:t>
            </a:r>
            <a:endParaRPr lang="pt-BR" sz="31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169" y="837812"/>
            <a:ext cx="5502831" cy="46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www.coladaweb.com/wp-content/uploads/2014/12/Atmosfer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7127"/>
          </a:xfrm>
        </p:spPr>
        <p:txBody>
          <a:bodyPr/>
          <a:lstStyle/>
          <a:p>
            <a:pPr algn="ctr"/>
            <a:r>
              <a:rPr lang="pt-BR" dirty="0" smtClean="0">
                <a:latin typeface="+mn-lt"/>
              </a:rPr>
              <a:t>Atmosfera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7127"/>
            <a:ext cx="12192000" cy="6059510"/>
          </a:xfrm>
        </p:spPr>
        <p:txBody>
          <a:bodyPr>
            <a:normAutofit lnSpcReduction="10000"/>
          </a:bodyPr>
          <a:lstStyle/>
          <a:p>
            <a:r>
              <a:rPr lang="pt-BR" sz="3200" dirty="0" smtClean="0"/>
              <a:t> Camada gasosa que envolve a Terra.</a:t>
            </a:r>
          </a:p>
          <a:p>
            <a:endParaRPr lang="pt-BR" sz="3200" dirty="0"/>
          </a:p>
          <a:p>
            <a:r>
              <a:rPr lang="pt-BR" sz="3200" dirty="0" smtClean="0"/>
              <a:t>Composta por Nitrogênio (78%), Oxigênio (21%), Argônio (1%), Gás Carbônico (0,04%).</a:t>
            </a:r>
          </a:p>
          <a:p>
            <a:endParaRPr lang="pt-BR" sz="3200" dirty="0" smtClean="0"/>
          </a:p>
          <a:p>
            <a:r>
              <a:rPr lang="pt-BR" sz="3200" dirty="0" smtClean="0"/>
              <a:t>Troca gasosa com a Terra, principalmente nas camadas inferiores onde é mais concentrado. Quanto maior a altitude mais rarefeito (menor densidade) é o ar.</a:t>
            </a:r>
          </a:p>
          <a:p>
            <a:endParaRPr lang="pt-BR" sz="3200" dirty="0"/>
          </a:p>
          <a:p>
            <a:r>
              <a:rPr lang="pt-BR" sz="3200" dirty="0" smtClean="0"/>
              <a:t>As camadas são divididas, de baixo pra cima, em: Troposfera, Estratosfera (camada de ozônio) e Ionosfera (Mesosfera, Termosfera e Exosfera).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8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tudopratico.com.br/wp-content/uploads/2014/04/camadas-da-atmosf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" y="0"/>
            <a:ext cx="10303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4247"/>
          </a:xfrm>
        </p:spPr>
        <p:txBody>
          <a:bodyPr anchor="ctr"/>
          <a:lstStyle/>
          <a:p>
            <a:pPr algn="ctr"/>
            <a:r>
              <a:rPr lang="pt-BR" dirty="0" smtClean="0">
                <a:latin typeface="+mn-lt"/>
              </a:rPr>
              <a:t>Raios Solares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9700" y="824248"/>
            <a:ext cx="11522299" cy="603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Radiação solar é a principal fonte de energia na Terra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Da radiação que chega 30% é refletida imediatamente para o espaço, sem aquecer o planeta. O restante é absorvido pela atmosfera, terras emersas, oceanos e organismos fotossintetizantes.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Com o tempo a Terra dissipa energia, emitindo-a de volta para o espaço.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Energia que vem do Sol = </a:t>
            </a:r>
            <a:r>
              <a:rPr lang="pt-BR" b="1" dirty="0" smtClean="0"/>
              <a:t>Ondas Curtas </a:t>
            </a:r>
            <a:r>
              <a:rPr lang="pt-BR" dirty="0" smtClean="0"/>
              <a:t>(Luiz visível, raios ultravioleta, </a:t>
            </a:r>
            <a:r>
              <a:rPr lang="pt-BR" dirty="0" err="1" smtClean="0"/>
              <a:t>rais</a:t>
            </a:r>
            <a:r>
              <a:rPr lang="pt-BR" dirty="0" smtClean="0"/>
              <a:t> X e raios gama)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   </a:t>
            </a:r>
            <a:r>
              <a:rPr lang="pt-BR" dirty="0" smtClean="0"/>
              <a:t>Energia que volta da Terra = </a:t>
            </a:r>
            <a:r>
              <a:rPr lang="pt-BR" b="1" dirty="0" smtClean="0"/>
              <a:t>Ondas Longas </a:t>
            </a:r>
            <a:r>
              <a:rPr lang="pt-BR" dirty="0" smtClean="0"/>
              <a:t>(Infravermelho, micro-ondas e ondas de rádio e TV)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3893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2.ufpa.br/ensinofts/radio/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184"/>
            <a:ext cx="12291559" cy="63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www.scielo.br/img/revistas/rbef/v33n1/09f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1" y="0"/>
            <a:ext cx="10315977" cy="81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682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+mn-lt"/>
              </a:rPr>
              <a:t>Troposfera</a:t>
            </a:r>
            <a:endParaRPr lang="pt-BR" sz="40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5914" y="811368"/>
            <a:ext cx="11226085" cy="60466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4000" dirty="0" smtClean="0"/>
              <a:t> Os gases que compõem a Troposfera são transparentes à maior parte da radiação solar. Mas são opacos à radiação terrestre, retendo-a e aquecendo-se.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4000" dirty="0" smtClean="0"/>
              <a:t>Trocas de calor entre a Troposfera com os continentes e oceanos reduzem o resfriamento dos planetas. Esse </a:t>
            </a:r>
            <a:r>
              <a:rPr lang="pt-BR" sz="4000" b="1" dirty="0" smtClean="0"/>
              <a:t>mecanismo natural</a:t>
            </a:r>
            <a:r>
              <a:rPr lang="pt-BR" sz="4000" dirty="0" smtClean="0"/>
              <a:t> é conhecido como </a:t>
            </a:r>
            <a:r>
              <a:rPr lang="pt-BR" sz="4000" b="1" dirty="0" smtClean="0"/>
              <a:t>efeito estufa</a:t>
            </a:r>
            <a:r>
              <a:rPr lang="pt-BR" sz="4000" dirty="0" smtClean="0"/>
              <a:t>.</a:t>
            </a:r>
            <a:endParaRPr lang="pt-BR" sz="4000" dirty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9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666750"/>
            <a:ext cx="123634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848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Atmosfera</vt:lpstr>
      <vt:lpstr>Apresentação do PowerPoint</vt:lpstr>
      <vt:lpstr>Raios Solares</vt:lpstr>
      <vt:lpstr>Apresentação do PowerPoint</vt:lpstr>
      <vt:lpstr>Apresentação do PowerPoint</vt:lpstr>
      <vt:lpstr>Troposfera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É a camada da atmosfera mais próxima da superfície terrestre, com uma altitude que varia entre 12 e 18 km. Nela se concentra cerca de 80% dos gases atmosféricos. Estamos falando da: a) Troposfera b) Ionosfera c) Mesosfera d) Estratosfera e) Biosfera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Rosangela</dc:creator>
  <cp:lastModifiedBy>Rosangela</cp:lastModifiedBy>
  <cp:revision>23</cp:revision>
  <dcterms:created xsi:type="dcterms:W3CDTF">2016-04-06T00:23:15Z</dcterms:created>
  <dcterms:modified xsi:type="dcterms:W3CDTF">2016-04-12T02:05:30Z</dcterms:modified>
</cp:coreProperties>
</file>