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3" r:id="rId4"/>
    <p:sldId id="282" r:id="rId5"/>
    <p:sldId id="287" r:id="rId6"/>
    <p:sldId id="286" r:id="rId7"/>
    <p:sldId id="289" r:id="rId8"/>
    <p:sldId id="290" r:id="rId9"/>
    <p:sldId id="280" r:id="rId10"/>
    <p:sldId id="257" r:id="rId11"/>
    <p:sldId id="272" r:id="rId12"/>
    <p:sldId id="258" r:id="rId13"/>
    <p:sldId id="259" r:id="rId14"/>
    <p:sldId id="265" r:id="rId15"/>
    <p:sldId id="266" r:id="rId16"/>
    <p:sldId id="267" r:id="rId17"/>
    <p:sldId id="260" r:id="rId18"/>
    <p:sldId id="262" r:id="rId19"/>
    <p:sldId id="261" r:id="rId20"/>
    <p:sldId id="268" r:id="rId21"/>
    <p:sldId id="263" r:id="rId22"/>
    <p:sldId id="264" r:id="rId23"/>
    <p:sldId id="269" r:id="rId24"/>
    <p:sldId id="270" r:id="rId25"/>
    <p:sldId id="271" r:id="rId26"/>
    <p:sldId id="276" r:id="rId27"/>
    <p:sldId id="273" r:id="rId28"/>
    <p:sldId id="277" r:id="rId29"/>
    <p:sldId id="275" r:id="rId30"/>
    <p:sldId id="274" r:id="rId31"/>
    <p:sldId id="285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90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6A41-9760-438C-B658-495FA44A081D}" type="datetimeFigureOut">
              <a:rPr lang="pt-BR" smtClean="0"/>
              <a:pPr/>
              <a:t>18/08/2016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502B-EB12-42B7-8D50-9BF621FC42D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3431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6A41-9760-438C-B658-495FA44A081D}" type="datetimeFigureOut">
              <a:rPr lang="pt-BR" smtClean="0"/>
              <a:pPr/>
              <a:t>18/08/2016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502B-EB12-42B7-8D50-9BF621FC42D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6050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6A41-9760-438C-B658-495FA44A081D}" type="datetimeFigureOut">
              <a:rPr lang="pt-BR" smtClean="0"/>
              <a:pPr/>
              <a:t>18/08/2016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502B-EB12-42B7-8D50-9BF621FC42D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1685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6A41-9760-438C-B658-495FA44A081D}" type="datetimeFigureOut">
              <a:rPr lang="pt-BR" smtClean="0"/>
              <a:pPr/>
              <a:t>18/08/2016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502B-EB12-42B7-8D50-9BF621FC42D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1017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6A41-9760-438C-B658-495FA44A081D}" type="datetimeFigureOut">
              <a:rPr lang="pt-BR" smtClean="0"/>
              <a:pPr/>
              <a:t>18/08/2016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502B-EB12-42B7-8D50-9BF621FC42D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5073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6A41-9760-438C-B658-495FA44A081D}" type="datetimeFigureOut">
              <a:rPr lang="pt-BR" smtClean="0"/>
              <a:pPr/>
              <a:t>18/08/2016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502B-EB12-42B7-8D50-9BF621FC42D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4592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6A41-9760-438C-B658-495FA44A081D}" type="datetimeFigureOut">
              <a:rPr lang="pt-BR" smtClean="0"/>
              <a:pPr/>
              <a:t>18/08/2016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502B-EB12-42B7-8D50-9BF621FC42D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2185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6A41-9760-438C-B658-495FA44A081D}" type="datetimeFigureOut">
              <a:rPr lang="pt-BR" smtClean="0"/>
              <a:pPr/>
              <a:t>18/08/2016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502B-EB12-42B7-8D50-9BF621FC42D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7277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6A41-9760-438C-B658-495FA44A081D}" type="datetimeFigureOut">
              <a:rPr lang="pt-BR" smtClean="0"/>
              <a:pPr/>
              <a:t>18/08/2016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502B-EB12-42B7-8D50-9BF621FC42D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4045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6A41-9760-438C-B658-495FA44A081D}" type="datetimeFigureOut">
              <a:rPr lang="pt-BR" smtClean="0"/>
              <a:pPr/>
              <a:t>18/08/2016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502B-EB12-42B7-8D50-9BF621FC42D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739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6A41-9760-438C-B658-495FA44A081D}" type="datetimeFigureOut">
              <a:rPr lang="pt-BR" smtClean="0"/>
              <a:pPr/>
              <a:t>18/08/2016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502B-EB12-42B7-8D50-9BF621FC42D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7842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36A41-9760-438C-B658-495FA44A081D}" type="datetimeFigureOut">
              <a:rPr lang="pt-BR" smtClean="0"/>
              <a:pPr/>
              <a:t>18/08/2016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502B-EB12-42B7-8D50-9BF621FC42D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5289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X0PRdYbEF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anchor="ctr">
            <a:normAutofit/>
          </a:bodyPr>
          <a:lstStyle/>
          <a:p>
            <a:r>
              <a:rPr lang="pt-BR" sz="4000" dirty="0" smtClean="0">
                <a:latin typeface="+mn-lt"/>
              </a:rPr>
              <a:t>Aula 3</a:t>
            </a:r>
            <a:br>
              <a:rPr lang="pt-BR" sz="4000" dirty="0" smtClean="0">
                <a:latin typeface="+mn-lt"/>
              </a:rPr>
            </a:br>
            <a:r>
              <a:rPr lang="pt-BR" sz="4000" dirty="0" smtClean="0">
                <a:latin typeface="+mn-lt"/>
              </a:rPr>
              <a:t>Geomorfologia Do Brasil</a:t>
            </a:r>
            <a:endParaRPr lang="pt-BR" sz="40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86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697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  Relevo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9856" y="669701"/>
            <a:ext cx="1143214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É a parte visível da crosta terrestre e marítima, é a superfície.</a:t>
            </a:r>
          </a:p>
          <a:p>
            <a:pPr algn="just"/>
            <a:endParaRPr lang="pt-BR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Formado por dois agentes, </a:t>
            </a:r>
            <a:r>
              <a:rPr lang="pt-BR" sz="2400" b="1" dirty="0" smtClean="0"/>
              <a:t>internos </a:t>
            </a:r>
            <a:r>
              <a:rPr lang="pt-BR" sz="2400" dirty="0" smtClean="0"/>
              <a:t>e </a:t>
            </a:r>
            <a:r>
              <a:rPr lang="pt-BR" sz="2400" b="1" dirty="0" smtClean="0"/>
              <a:t>externos:</a:t>
            </a:r>
          </a:p>
          <a:p>
            <a:pPr algn="just"/>
            <a:r>
              <a:rPr lang="pt-BR" sz="2400" b="1" dirty="0" smtClean="0"/>
              <a:t>	Internos (modeladores): </a:t>
            </a:r>
            <a:r>
              <a:rPr lang="pt-BR" sz="2400" dirty="0" smtClean="0"/>
              <a:t>Relacionados com a dinâmica interna da crosta terrestre (Geologia, tectonismo e vulcanismo)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	</a:t>
            </a:r>
            <a:r>
              <a:rPr lang="pt-BR" sz="2400" b="1" dirty="0" smtClean="0"/>
              <a:t>Externos (esculpidores): </a:t>
            </a:r>
            <a:r>
              <a:rPr lang="pt-BR" sz="2400" dirty="0" smtClean="0"/>
              <a:t>São produzidos principalmente pelo clima (temperatura e precipitação) e água dos rios, que associam-se com os processos de intemperismo e erosão, e também pela ação antrópica.</a:t>
            </a:r>
          </a:p>
          <a:p>
            <a:pPr algn="just"/>
            <a:endParaRPr lang="pt-BR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As formas de relevo são denominadas de </a:t>
            </a:r>
            <a:r>
              <a:rPr lang="pt-BR" sz="2400" i="1" dirty="0" err="1" smtClean="0"/>
              <a:t>morfoesculturas</a:t>
            </a:r>
            <a:r>
              <a:rPr lang="pt-BR" sz="2400" dirty="0" smtClean="0"/>
              <a:t> e são divididas em três: </a:t>
            </a:r>
            <a:r>
              <a:rPr lang="pt-BR" sz="2400" b="1" dirty="0" smtClean="0"/>
              <a:t>Planícies, Planaltos e Depressões.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Embora o arcabouço geológico do Brasil seja antigo, o relevo brasileiro reflete os processos de erosão e sedimentação dos tempos recentes, ao longo da era </a:t>
            </a:r>
            <a:r>
              <a:rPr lang="pt-BR" sz="2400" dirty="0" err="1" smtClean="0"/>
              <a:t>Cenozóica</a:t>
            </a:r>
            <a:r>
              <a:rPr lang="pt-BR" sz="24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No Brasil predominam os planaltos e depressões.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20825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H="1">
            <a:off x="0" y="1"/>
            <a:ext cx="2743200" cy="6858000"/>
          </a:xfrm>
        </p:spPr>
        <p:txBody>
          <a:bodyPr anchor="t">
            <a:normAutofit/>
          </a:bodyPr>
          <a:lstStyle/>
          <a:p>
            <a:r>
              <a:rPr lang="pt-BR" sz="2000" b="1" dirty="0" smtClean="0"/>
              <a:t>Classificação do relevo segundo </a:t>
            </a:r>
            <a:r>
              <a:rPr lang="pt-BR" sz="2000" b="1" dirty="0" err="1" smtClean="0"/>
              <a:t>Jurandyr</a:t>
            </a:r>
            <a:r>
              <a:rPr lang="pt-BR" sz="2000" b="1" dirty="0" smtClean="0"/>
              <a:t> Ross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- Criada na década de 1990</a:t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- Baseado nas fotografias aéreas do projeto </a:t>
            </a:r>
            <a:r>
              <a:rPr lang="pt-BR" sz="2000" dirty="0" err="1" smtClean="0"/>
              <a:t>Radambrasil</a:t>
            </a:r>
            <a:r>
              <a:rPr lang="pt-BR" sz="2000" dirty="0" smtClean="0"/>
              <a:t> (levantamento da superfície do território amazônico brasileiro)</a:t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- Utiliza os processos geomorfológicos como critério</a:t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- Divide o relevo brasileiro em 28 unidades, sendo onze planaltos, onze depressões e seis planícies.</a:t>
            </a:r>
            <a:endParaRPr lang="pt-BR" sz="2000" b="1" dirty="0"/>
          </a:p>
        </p:txBody>
      </p:sp>
      <p:pic>
        <p:nvPicPr>
          <p:cNvPr id="12290" name="Picture 2" descr="http://3.bp.blogspot.com/-C2qi7oXNyaU/UYj0foKrtQI/AAAAAAAAE60/nPlGcy5gy-s/s1600/Mapa+Jurandir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788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721216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Planaltos</a:t>
            </a:r>
            <a:endParaRPr lang="pt-BR" sz="4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31065" y="721218"/>
            <a:ext cx="1156093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 smtClean="0"/>
              <a:t>Definição: </a:t>
            </a:r>
            <a:r>
              <a:rPr lang="pt-BR" sz="2800" b="1" dirty="0" smtClean="0"/>
              <a:t>Áreas que predominam o processo de erosão (degradação) </a:t>
            </a:r>
            <a:r>
              <a:rPr lang="pt-BR" sz="2800" dirty="0" smtClean="0"/>
              <a:t>sobre os processos de acumulação de sedimentos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 smtClean="0"/>
              <a:t>Exibem morfologia irregular, constituídos por morros, chapadas e serras.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 smtClean="0"/>
              <a:t>Podem estar assentadas em estruturas cristalinas, como o planalto da Borborema e os planaltos e serras do Atlântico leste-sudeste; ou podem estar assentadas em estruturas sedimentares como no caso dos planaltos e chapadas da bacia do Paraná.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 smtClean="0"/>
              <a:t>Existem quatro classificações para os planaltos, elas indicam qual é a constituição destes. As classificações são: </a:t>
            </a:r>
            <a:r>
              <a:rPr lang="pt-BR" sz="2800" i="1" dirty="0" smtClean="0"/>
              <a:t>residuais, sedimentares, orogênicos </a:t>
            </a:r>
            <a:r>
              <a:rPr lang="pt-BR" sz="2800" dirty="0" smtClean="0"/>
              <a:t>e </a:t>
            </a:r>
            <a:r>
              <a:rPr lang="pt-BR" sz="2800" i="1" dirty="0" smtClean="0"/>
              <a:t>cristalinos arqueados.</a:t>
            </a:r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20329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4104068" cy="6858000"/>
          </a:xfrm>
        </p:spPr>
        <p:txBody>
          <a:bodyPr anchor="t">
            <a:normAutofit/>
          </a:bodyPr>
          <a:lstStyle/>
          <a:p>
            <a:r>
              <a:rPr lang="pt-BR" sz="3200" dirty="0" smtClean="0"/>
              <a:t>Chapada dos Parecis – Mato Grosso	</a:t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É um exemplo de Planalto residual (circundadas por extensas depressões).</a:t>
            </a:r>
            <a:br>
              <a:rPr lang="pt-BR" sz="3200" dirty="0" smtClean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 smtClean="0"/>
              <a:t>Pertence ao agrupamento dos Planaltos e Chapadas dos Parecis (ROSS).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pic>
        <p:nvPicPr>
          <p:cNvPr id="1026" name="Picture 2" descr="http://i896.photobucket.com/albums/ac170/robertobarrich8/OgAAALNQ8fr-ZmORd-j6c77o-hB799WXac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68" y="-1"/>
            <a:ext cx="808793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10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2815034" cy="6857999"/>
          </a:xfrm>
        </p:spPr>
        <p:txBody>
          <a:bodyPr anchor="t">
            <a:normAutofit/>
          </a:bodyPr>
          <a:lstStyle/>
          <a:p>
            <a:r>
              <a:rPr lang="pt-BR" sz="3200" dirty="0" smtClean="0"/>
              <a:t>Serra da Mantiqueira – São Paulo/ Minas Gerais</a:t>
            </a:r>
            <a:br>
              <a:rPr lang="pt-BR" sz="3200" dirty="0" smtClean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 smtClean="0"/>
              <a:t>É um exemplo de planalto orogênico.</a:t>
            </a:r>
            <a:br>
              <a:rPr lang="pt-BR" sz="3200" dirty="0" smtClean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 smtClean="0"/>
              <a:t>Pertence ao agrupamento dos Planaltos e Serras do Atlântico Leste-Sudeste (ROSS).</a:t>
            </a:r>
            <a:endParaRPr lang="pt-BR" sz="3200" dirty="0"/>
          </a:p>
        </p:txBody>
      </p:sp>
      <p:pic>
        <p:nvPicPr>
          <p:cNvPr id="2050" name="Picture 2" descr="http://www.qualviagem.com.br/wp-content/uploads/2015/03/241f0-serra-da-mantiqueira-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034" y="0"/>
            <a:ext cx="937696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55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2962140" cy="6858000"/>
          </a:xfrm>
        </p:spPr>
        <p:txBody>
          <a:bodyPr anchor="t">
            <a:normAutofit fontScale="90000"/>
          </a:bodyPr>
          <a:lstStyle/>
          <a:p>
            <a:r>
              <a:rPr lang="pt-BR" sz="2800" dirty="0" smtClean="0"/>
              <a:t>Chapada dos Guimarães – Mato Grosso do Sul.</a:t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É um exemplo de planalto sedimentar. Pertence ao agrupamento dos Planaltos e Chapadas da Bacia do Paraná (ROSS).</a:t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Planalto Sedimentares são </a:t>
            </a:r>
            <a:r>
              <a:rPr lang="pt-BR" sz="2800" dirty="0" err="1" smtClean="0"/>
              <a:t>colinosos</a:t>
            </a:r>
            <a:r>
              <a:rPr lang="pt-BR" sz="2800" dirty="0" smtClean="0"/>
              <a:t>, formados pela erosão dos rios.</a:t>
            </a:r>
            <a:br>
              <a:rPr lang="pt-BR" sz="2800" dirty="0" smtClean="0"/>
            </a:br>
            <a:r>
              <a:rPr lang="pt-BR" sz="2800" dirty="0" smtClean="0"/>
              <a:t>Formados entre duas depressões.</a:t>
            </a:r>
            <a:endParaRPr lang="pt-BR" sz="2800" dirty="0"/>
          </a:p>
        </p:txBody>
      </p:sp>
      <p:pic>
        <p:nvPicPr>
          <p:cNvPr id="3074" name="Picture 2" descr="https://upload.wikimedia.org/wikipedia/commons/b/be/CHAPADA_DOS_GUIMAR%C3%83ES_-_MIRAN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40" y="0"/>
            <a:ext cx="922985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158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2896673" cy="6858000"/>
          </a:xfrm>
        </p:spPr>
        <p:txBody>
          <a:bodyPr anchor="t">
            <a:normAutofit/>
          </a:bodyPr>
          <a:lstStyle/>
          <a:p>
            <a:r>
              <a:rPr lang="pt-BR" sz="2800" dirty="0" smtClean="0"/>
              <a:t>Pico do </a:t>
            </a:r>
            <a:r>
              <a:rPr lang="pt-BR" sz="2800" dirty="0" err="1" smtClean="0"/>
              <a:t>Jabre</a:t>
            </a:r>
            <a:r>
              <a:rPr lang="pt-BR" sz="2800" dirty="0" smtClean="0"/>
              <a:t> – Paraíba.</a:t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É um exemplo de planalto de cristalino arqueado.</a:t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Pertence ao agrupamento Planalto da Borborema (ROSS).</a:t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Apresenta forma de um domo.</a:t>
            </a:r>
            <a:endParaRPr lang="pt-BR" sz="2800" dirty="0"/>
          </a:p>
        </p:txBody>
      </p:sp>
      <p:pic>
        <p:nvPicPr>
          <p:cNvPr id="4098" name="Picture 2" descr="http://br.viarural.com/servicos/turismo/parques-estaduais/parque-estadual-pico-do-jabre/pico-do-jabre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672" y="0"/>
            <a:ext cx="929532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30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5682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Depressões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11369" y="1275010"/>
            <a:ext cx="113806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600" dirty="0" smtClean="0"/>
              <a:t>Depressões são formadas em áreas </a:t>
            </a:r>
            <a:r>
              <a:rPr lang="pt-BR" sz="3600" dirty="0" err="1" smtClean="0"/>
              <a:t>interplanálticas</a:t>
            </a:r>
            <a:r>
              <a:rPr lang="pt-BR" sz="3600" dirty="0" smtClean="0"/>
              <a:t>, ou seja, entre pelo menos dois planaltos.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600" dirty="0" smtClean="0"/>
              <a:t>O rebaixamento dessas áreas são frutos da ação erosiva sobre rochas menos resistentes.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600" dirty="0" smtClean="0"/>
              <a:t>Um exemplo ilustrativo para entendermos as depressões é analisando o perfil geomorfológico do estado de São Paulo.</a:t>
            </a:r>
            <a:endParaRPr lang="pt-BR" sz="3600" dirty="0"/>
          </a:p>
        </p:txBody>
      </p:sp>
    </p:spTree>
    <p:extLst>
      <p:ext uri="{BB962C8B-B14F-4D97-AF65-F5344CB8AC3E}">
        <p14:creationId xmlns="" xmlns:p14="http://schemas.microsoft.com/office/powerpoint/2010/main" val="266913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humorcombobagem.com/imagens/531-atencao-depressao-na-pis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5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2601532" cy="6858000"/>
          </a:xfrm>
        </p:spPr>
        <p:txBody>
          <a:bodyPr anchor="t">
            <a:normAutofit/>
          </a:bodyPr>
          <a:lstStyle/>
          <a:p>
            <a:r>
              <a:rPr lang="pt-BR" sz="2400" dirty="0" err="1" smtClean="0"/>
              <a:t>Cuestas</a:t>
            </a:r>
            <a:r>
              <a:rPr lang="pt-BR" sz="2400" dirty="0" smtClean="0"/>
              <a:t> de </a:t>
            </a:r>
            <a:r>
              <a:rPr lang="pt-BR" sz="2400" dirty="0" err="1" smtClean="0"/>
              <a:t>Itaqueri</a:t>
            </a:r>
            <a:r>
              <a:rPr lang="pt-BR" sz="2400" dirty="0" smtClean="0"/>
              <a:t> (São Pedro) – São Paulo.</a:t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>Pertence ao agrupamento Depressão Periférica da Borda Leste da Bacia do Paraná (ROSS).</a:t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>Formações basálticas do planalto se encontram com os arenitos da depressão periférica.</a:t>
            </a:r>
            <a:endParaRPr lang="pt-BR" sz="2400" dirty="0"/>
          </a:p>
        </p:txBody>
      </p:sp>
      <p:pic>
        <p:nvPicPr>
          <p:cNvPr id="5124" name="Picture 4" descr="http://images.orkut.com/orkut/photos/RAAAAL6N_EG4TSviVRH2jlCw82sK1BHJ3Pr1x_R_UNrA8lP5k4i8w2sU_jk6BFj5JyjEvz_bpbsCeGzBTIcn_WfSQjvuFAiW-J8-bIfqhunpU3pMAJtU9VB1SNgVxnkBhvjLdqB-IAWUgYVe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31" y="0"/>
            <a:ext cx="962270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44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alunosonline.uol.com.br/upload/conteudo/images/tabela-das-eras-geologic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836" y="0"/>
            <a:ext cx="6632812" cy="687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77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studantes.com.br/simulado/images/ufmg01geo2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80" y="0"/>
            <a:ext cx="9680620" cy="58482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92719"/>
            <a:ext cx="2731098" cy="330125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462888">
            <a:off x="2273548" y="3468805"/>
            <a:ext cx="959889" cy="8343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307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97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Planície</a:t>
            </a:r>
            <a:endParaRPr lang="pt-BR" sz="4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9854" y="965915"/>
            <a:ext cx="1143214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 smtClean="0"/>
              <a:t>Definição: </a:t>
            </a:r>
            <a:r>
              <a:rPr lang="pt-BR" sz="3200" b="1" dirty="0" smtClean="0"/>
              <a:t>Áreas de acúmulo de sedimentos (agradação)</a:t>
            </a:r>
            <a:endParaRPr lang="pt-BR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 smtClean="0"/>
              <a:t>Planícies se distinguem sob dois aspectos.</a:t>
            </a:r>
          </a:p>
          <a:p>
            <a:r>
              <a:rPr lang="pt-BR" sz="3200" dirty="0"/>
              <a:t>	</a:t>
            </a:r>
            <a:r>
              <a:rPr lang="pt-BR" sz="3200" dirty="0" smtClean="0"/>
              <a:t>Geologicamente, estão sustentadas por bacias sedimentares recentes, construídas por sedimentos do período Quaternário.</a:t>
            </a:r>
          </a:p>
          <a:p>
            <a:endParaRPr lang="pt-BR" sz="3200" dirty="0"/>
          </a:p>
          <a:p>
            <a:r>
              <a:rPr lang="pt-BR" sz="3200" dirty="0" smtClean="0"/>
              <a:t>	Morfologicamente, são superfícies aplainadas e sujeitas, ao menos em parte, às enchentes dos rios.</a:t>
            </a:r>
          </a:p>
          <a:p>
            <a:endParaRPr lang="pt-B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 smtClean="0"/>
              <a:t>Podem ser classificadas em planícies costeiras (ou marítimas) e continentais.</a:t>
            </a:r>
            <a:endParaRPr lang="pt-BR" sz="3200" dirty="0"/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72616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H="1">
            <a:off x="-1" y="1"/>
            <a:ext cx="2524259" cy="6858000"/>
          </a:xfrm>
        </p:spPr>
        <p:txBody>
          <a:bodyPr anchor="t">
            <a:normAutofit/>
          </a:bodyPr>
          <a:lstStyle/>
          <a:p>
            <a:r>
              <a:rPr lang="pt-BR" sz="3600" dirty="0" smtClean="0"/>
              <a:t>Santos – São Paulo</a:t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 smtClean="0"/>
              <a:t>Planície Costeira</a:t>
            </a:r>
            <a:endParaRPr lang="pt-BR" sz="3600" dirty="0"/>
          </a:p>
        </p:txBody>
      </p:sp>
      <p:pic>
        <p:nvPicPr>
          <p:cNvPr id="8194" name="Picture 2" descr="http://www.santos.sp.gov.br/static/files/styles/galeria_grande/public/00152_TADEU%20NASCIMENTO%20%20SANTOS%20DE%20TODOS%20OS%20ENCANTOS_menor.jpg?itok=EGiOUzX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50" y="1"/>
            <a:ext cx="9529702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4679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2678806" cy="6858000"/>
          </a:xfrm>
        </p:spPr>
        <p:txBody>
          <a:bodyPr anchor="t">
            <a:normAutofit/>
          </a:bodyPr>
          <a:lstStyle/>
          <a:p>
            <a:r>
              <a:rPr lang="pt-BR" sz="4000" dirty="0" smtClean="0"/>
              <a:t>Planície Amazônica</a:t>
            </a:r>
            <a:br>
              <a:rPr lang="pt-BR" sz="4000" dirty="0" smtClean="0"/>
            </a:b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 smtClean="0"/>
              <a:t>Parte do agrupamento </a:t>
            </a:r>
            <a:br>
              <a:rPr lang="pt-BR" sz="4000" dirty="0" smtClean="0"/>
            </a:br>
            <a:r>
              <a:rPr lang="pt-BR" sz="4000" dirty="0" smtClean="0"/>
              <a:t>Planície do Rio Amazonas (ROSS).</a:t>
            </a:r>
            <a:endParaRPr lang="pt-BR" sz="4000" dirty="0"/>
          </a:p>
        </p:txBody>
      </p:sp>
      <p:pic>
        <p:nvPicPr>
          <p:cNvPr id="9218" name="Picture 2" descr="https://joaquimnery.files.wordpress.com/2015/05/dsc_35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501" y="1"/>
            <a:ext cx="984792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09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3078051" cy="6857999"/>
          </a:xfrm>
        </p:spPr>
        <p:txBody>
          <a:bodyPr anchor="t">
            <a:normAutofit/>
          </a:bodyPr>
          <a:lstStyle/>
          <a:p>
            <a:r>
              <a:rPr lang="pt-BR" sz="2400" b="1" dirty="0" smtClean="0"/>
              <a:t>Classificação do relevo brasileiro segundo Aroldo de Azevedo</a:t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dirty="0" smtClean="0"/>
              <a:t>- Desenvolvida na década de 1940.</a:t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>- Utilizava o nível </a:t>
            </a:r>
            <a:r>
              <a:rPr lang="pt-BR" sz="2400" dirty="0" err="1" smtClean="0"/>
              <a:t>altimétrico</a:t>
            </a:r>
            <a:r>
              <a:rPr lang="pt-BR" sz="2400" dirty="0" smtClean="0"/>
              <a:t> como critério de classificação</a:t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>- Planícies eram todas superfícies abaixo de 200 metros.</a:t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>- Dividido em 7 unidades de relevo, quatro planaltos (59% do território) e 3 planícies (41%)</a:t>
            </a:r>
            <a:endParaRPr lang="pt-BR" sz="2400" b="1" dirty="0"/>
          </a:p>
        </p:txBody>
      </p:sp>
      <p:sp>
        <p:nvSpPr>
          <p:cNvPr id="4" name="AutoShape 2" descr="https://correio.usp.br/service/home/~/IMG_20160503_215024.jpg?auth=co&amp;loc=pt_BR&amp;id=28520&amp;part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3676" y="0"/>
            <a:ext cx="6678324" cy="68500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92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H="1">
            <a:off x="0" y="1"/>
            <a:ext cx="2975020" cy="6858000"/>
          </a:xfrm>
        </p:spPr>
        <p:txBody>
          <a:bodyPr anchor="t">
            <a:normAutofit fontScale="90000"/>
          </a:bodyPr>
          <a:lstStyle/>
          <a:p>
            <a:r>
              <a:rPr lang="pt-BR" sz="2800" b="1" dirty="0" smtClean="0"/>
              <a:t>Classificação do relevo segundo Aziz </a:t>
            </a:r>
            <a:r>
              <a:rPr lang="pt-BR" sz="2800" b="1" dirty="0" err="1" smtClean="0"/>
              <a:t>Ab’Sáber</a:t>
            </a: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dirty="0" smtClean="0"/>
              <a:t>- Década de 1950</a:t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- Utiliza os processos geomorfológicos como critério, principalmente erosão e sedimentação</a:t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- Dez Unidades, sendo sete planaltos (75% do território) e três planícies (25 %)</a:t>
            </a:r>
            <a:endParaRPr lang="pt-BR" sz="2800" b="1" dirty="0"/>
          </a:p>
        </p:txBody>
      </p:sp>
      <p:pic>
        <p:nvPicPr>
          <p:cNvPr id="11266" name="Picture 2" descr="http://escolaeducacao.com.br/wp-content/uploads/2015/09/classificacao-de-aziz-absab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020" y="25757"/>
            <a:ext cx="9216980" cy="682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359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Década de 1970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1.bp.blogspot.com/-0TQ1HtlVuTs/TqqODeYZgeI/AAAAAAAAAGg/jVUrqGxG_Wc/s1600/imag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369" y="1773481"/>
            <a:ext cx="9026769" cy="4638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 descr="https://marcosbau.files.wordpress.com/2011/01/perfil-de-pedra-guia-geo2009-pag-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9" y="0"/>
            <a:ext cx="11054860" cy="6646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14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4818" name="Picture 2" descr="https://confins.revues.org/docannexe/image/6168/img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92" y="656492"/>
            <a:ext cx="11066585" cy="5627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Possibilidades de estudo didático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SuperAulas ENEM - Geografia - Geomorfologia e Relevo do Brasil</a:t>
            </a:r>
          </a:p>
          <a:p>
            <a:pPr>
              <a:buNone/>
            </a:pPr>
            <a:r>
              <a:rPr lang="pt-BR" dirty="0" smtClean="0">
                <a:hlinkClick r:id="rId2"/>
              </a:rPr>
              <a:t>https://www.youtube.com/watch?v=RX0PRdYbEFs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err="1" smtClean="0"/>
              <a:t>Wikipedia</a:t>
            </a:r>
            <a:r>
              <a:rPr lang="pt-BR" dirty="0" smtClean="0"/>
              <a:t>: Relevo do Brasil</a:t>
            </a:r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4275"/>
          </a:xfrm>
        </p:spPr>
        <p:txBody>
          <a:bodyPr anchor="t">
            <a:normAutofit/>
          </a:bodyPr>
          <a:lstStyle/>
          <a:p>
            <a:pPr algn="ctr"/>
            <a:r>
              <a:rPr lang="pt-BR" sz="4000" dirty="0" smtClean="0">
                <a:latin typeface="+mn-lt"/>
              </a:rPr>
              <a:t>Bases geológicas da América do Sul</a:t>
            </a:r>
            <a:endParaRPr lang="pt-BR" sz="4000" dirty="0"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900752"/>
            <a:ext cx="12192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2000" dirty="0" smtClean="0"/>
              <a:t>Território brasileiro encontra-se no centro da Placa Sul-Americana, na plataforma de mesmo nome.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2000" dirty="0" smtClean="0"/>
              <a:t>No tempo geológico mais antigo, durante o </a:t>
            </a:r>
            <a:r>
              <a:rPr lang="pt-BR" sz="2000" dirty="0" err="1" smtClean="0"/>
              <a:t>Pré</a:t>
            </a:r>
            <a:r>
              <a:rPr lang="pt-BR" sz="2000" dirty="0" smtClean="0"/>
              <a:t>- Cambriano, configurou-se o arcabouço da placa tectônica; no tempo mais recente, ao longo da era Cenozoica, processou-se a modelagem do relevo.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2000" dirty="0" smtClean="0"/>
              <a:t>Durante o Pré-Cambriano consolidaram-se os </a:t>
            </a:r>
            <a:r>
              <a:rPr lang="pt-BR" sz="2000" b="1" dirty="0" smtClean="0"/>
              <a:t>escudos cristalinos</a:t>
            </a:r>
            <a:r>
              <a:rPr lang="pt-BR" sz="2000" dirty="0" smtClean="0"/>
              <a:t>, formados por rochas ígneas e metamórficas.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2000" dirty="0" smtClean="0"/>
              <a:t>O trabalho de intemperismo e erosão depositaram os sedimentos dos escudos cristalinos nos seus arredores, dando origem as </a:t>
            </a:r>
            <a:r>
              <a:rPr lang="pt-BR" sz="2000" b="1" dirty="0" smtClean="0"/>
              <a:t>bacias sedimentares</a:t>
            </a:r>
            <a:r>
              <a:rPr lang="pt-BR" sz="2000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2000" dirty="0" smtClean="0"/>
              <a:t>Além da </a:t>
            </a:r>
            <a:r>
              <a:rPr lang="pt-BR" sz="2000" dirty="0"/>
              <a:t>P</a:t>
            </a:r>
            <a:r>
              <a:rPr lang="pt-BR" sz="2000" dirty="0" smtClean="0"/>
              <a:t>lataforma Sul-Americana, o continente conta com a Plataforma Patagônica (sul) e os Dobramentos Modernos da Cordilheira dos Andes (oeste)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dirty="0" smtClean="0"/>
          </a:p>
          <a:p>
            <a:endParaRPr lang="pt-BR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8182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Unicamp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Em 1902 os paulistas organizam o primeiro campeonato de futebol no Brasil. No mesmo ano, surgem os primeiros campos de várzea, que logo se espalham pelos bairros operários, e já em 1908/1910, a várzea paulistana congregava vários e concorridos campeonatos, de forma que São Paulo não é apenas pioneira nacional no futebol “oficial”, mas também, e sobretudo, no “futebol popular”. A retificação dos rios Pinheiros e Tietê, a partir dos anos 1950, eliminou da paisagem urbana inúmeros campos de várzea, provavelmente mais de uma centena. (Adaptado de G. M. Jesus, “Várzeas, operários e futebol: uma outra Geografia”. </a:t>
            </a:r>
            <a:r>
              <a:rPr lang="pt-BR" dirty="0" err="1" smtClean="0"/>
              <a:t>Geographia</a:t>
            </a:r>
            <a:r>
              <a:rPr lang="pt-BR" dirty="0" smtClean="0"/>
              <a:t>. Rio de Janeiro, v. 4, n. 8, p. 84-92, 2002.) </a:t>
            </a:r>
          </a:p>
          <a:p>
            <a:pPr>
              <a:buNone/>
            </a:pPr>
            <a:r>
              <a:rPr lang="pt-BR" dirty="0" smtClean="0"/>
              <a:t>Várzea é uma forma geomorfológica associada às margens de rios caracterizadas pela topografia plana (o que facilita o uso como campos de futebol) e </a:t>
            </a:r>
          </a:p>
          <a:p>
            <a:pPr marL="514350" indent="-514350">
              <a:buAutoNum type="alphaLcParenR"/>
            </a:pPr>
            <a:r>
              <a:rPr lang="pt-BR" dirty="0" smtClean="0"/>
              <a:t>sujeita a inundações periódicas anuais, quando ocorre a deposição de sedimentos finos. Está posicionada entre o terraço e o rio. </a:t>
            </a:r>
          </a:p>
          <a:p>
            <a:pPr marL="514350" indent="-514350">
              <a:buAutoNum type="alphaLcParenR"/>
            </a:pPr>
            <a:r>
              <a:rPr lang="pt-BR" dirty="0" smtClean="0"/>
              <a:t> sujeita a inundações apenas em anos muito chuvosos, quando ocorre a deposição de sedimentos grossos. Está posicionada entre o terraço e o rio. </a:t>
            </a:r>
          </a:p>
          <a:p>
            <a:pPr marL="514350" indent="-514350">
              <a:buAutoNum type="alphaLcParenR"/>
            </a:pPr>
            <a:r>
              <a:rPr lang="pt-BR" dirty="0" smtClean="0"/>
              <a:t> sujeita a inundações periódicas anuais, quando ocorre a deposição de sedimentos finos. Está posicionada entre a vertente e o terraço. </a:t>
            </a:r>
          </a:p>
          <a:p>
            <a:pPr marL="514350" indent="-514350">
              <a:buAutoNum type="alphaLcParenR"/>
            </a:pPr>
            <a:r>
              <a:rPr lang="pt-BR" dirty="0" smtClean="0"/>
              <a:t> sujeita a inundações apenas em anos muito chuvosos, quando ocorre a deposição de sedimentos finos. Está posicionada entre a vertente e o terraço.</a:t>
            </a:r>
            <a:endParaRPr lang="pt-B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63773"/>
            <a:ext cx="12192000" cy="641445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100" b="1" dirty="0"/>
              <a:t>01 (FUVEST 2005)</a:t>
            </a:r>
            <a:r>
              <a:rPr lang="pt-BR" sz="3100" dirty="0"/>
              <a:t> - Analise as informações geológico-estruturais do quadro.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4367285"/>
            <a:ext cx="12077131" cy="249071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sz="5900" b="1" dirty="0"/>
              <a:t>O item III corresponde à gênese</a:t>
            </a:r>
            <a:r>
              <a:rPr lang="pt-BR" sz="5900" dirty="0"/>
              <a:t/>
            </a:r>
            <a:br>
              <a:rPr lang="pt-BR" sz="5900" dirty="0"/>
            </a:br>
            <a:r>
              <a:rPr lang="pt-BR" sz="5900" dirty="0"/>
              <a:t/>
            </a:r>
            <a:br>
              <a:rPr lang="pt-BR" sz="5900" dirty="0"/>
            </a:br>
            <a:r>
              <a:rPr lang="pt-BR" sz="5900" dirty="0" smtClean="0"/>
              <a:t>a)do Escudo </a:t>
            </a:r>
            <a:r>
              <a:rPr lang="pt-BR" sz="5900" dirty="0"/>
              <a:t>Brasileiro.</a:t>
            </a:r>
            <a:br>
              <a:rPr lang="pt-BR" sz="5900" dirty="0"/>
            </a:br>
            <a:r>
              <a:rPr lang="pt-BR" sz="5900" dirty="0"/>
              <a:t>b) da Depressão Periférica.</a:t>
            </a:r>
            <a:br>
              <a:rPr lang="pt-BR" sz="5900" dirty="0"/>
            </a:br>
            <a:r>
              <a:rPr lang="pt-BR" sz="5900" dirty="0"/>
              <a:t>c) dos Dobramentos Terciários.</a:t>
            </a:r>
            <a:br>
              <a:rPr lang="pt-BR" sz="5900" dirty="0"/>
            </a:br>
            <a:r>
              <a:rPr lang="pt-BR" sz="5900" dirty="0"/>
              <a:t>d) da Bacia do Paraná.</a:t>
            </a:r>
            <a:br>
              <a:rPr lang="pt-BR" sz="5900" dirty="0"/>
            </a:br>
            <a:r>
              <a:rPr lang="pt-BR" sz="5900" dirty="0"/>
              <a:t>e) da Planície Amazônica.</a:t>
            </a:r>
            <a:br>
              <a:rPr lang="pt-BR" sz="5900" dirty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2052" name="Picture 4" descr="http://files.professoralexeinowatzki.webnode.com.br/200000456-4508546027/geol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4495"/>
            <a:ext cx="12103254" cy="388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940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16005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4000" dirty="0" smtClean="0"/>
              <a:t>Bases Geológicas Brasileiras</a:t>
            </a:r>
            <a:endParaRPr lang="pt-BR" sz="4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928048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 smtClean="0"/>
              <a:t>Brasil, por se encontrar no centro da Plataforma Sul-Americano, está numa região geologicamente estável, sem presença de vulcanismo e casos raros de terremotos.</a:t>
            </a:r>
          </a:p>
          <a:p>
            <a:endParaRPr lang="pt-BR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 smtClean="0"/>
              <a:t>Devido às suas características geológicas o relevo brasileiro exibe predomínio de áreas aplainadas e morros suaves.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 smtClean="0"/>
              <a:t>Os escudos cristalinos representam 36% do território brasileiro. Essa configuração explica a riqueza do subsolo brasileiro em minérios metálicos.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 smtClean="0"/>
              <a:t>A grande presença de bacias sedimentares também explica a presença de petróleo, tanto no continente como na plataforma oceânica, e a presença dos maiores aquíferos do mundo, com grande capacidade de reserva de água.</a:t>
            </a: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466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5058" name="Picture 2" descr="http://files.professoralexeinowatzki.webnode.com.br/200000333-20200211bd/Brazil_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300" y="-54450"/>
            <a:ext cx="7935969" cy="6752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8914" name="Picture 2" descr="https://confins.revues.org/docannexe/image/6168/img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771" y="0"/>
            <a:ext cx="10027061" cy="6410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marcosbau.files.wordpress.com/2010/02/itabiri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28" y="1"/>
            <a:ext cx="809767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1"/>
            <a:ext cx="40943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Pico do Itabirito no Quadrilátero Ferrífero/MG.</a:t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Mina de ferro de 300 metros de profundidade.</a:t>
            </a:r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34301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hoth3126.com.br/wp-content/uploads/2015/09/ferrovia-Carajas-proje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797" y="1"/>
            <a:ext cx="800320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122830"/>
            <a:ext cx="41887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Mina de ouro na região de Carajás/PA</a:t>
            </a:r>
            <a:endParaRPr lang="pt-BR" sz="4000" dirty="0"/>
          </a:p>
        </p:txBody>
      </p:sp>
    </p:spTree>
    <p:extLst>
      <p:ext uri="{BB962C8B-B14F-4D97-AF65-F5344CB8AC3E}">
        <p14:creationId xmlns="" xmlns:p14="http://schemas.microsoft.com/office/powerpoint/2010/main" val="23834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geográficos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endParaRPr lang="pt-BR" dirty="0" smtClean="0"/>
          </a:p>
          <a:p>
            <a:pPr fontAlgn="base"/>
            <a:r>
              <a:rPr lang="pt-BR" dirty="0" smtClean="0"/>
              <a:t>Deslizamentos/ escorregamentos </a:t>
            </a:r>
          </a:p>
          <a:p>
            <a:pPr fontAlgn="base"/>
            <a:r>
              <a:rPr lang="pt-BR" dirty="0" smtClean="0"/>
              <a:t>Vertente, fundo de vale e várzea  </a:t>
            </a:r>
          </a:p>
          <a:p>
            <a:pPr fontAlgn="base"/>
            <a:r>
              <a:rPr lang="pt-BR" dirty="0" smtClean="0"/>
              <a:t>Erosão e </a:t>
            </a:r>
            <a:r>
              <a:rPr lang="pt-BR" dirty="0" err="1" smtClean="0"/>
              <a:t>ravinamento</a:t>
            </a:r>
            <a:r>
              <a:rPr lang="pt-BR" dirty="0" smtClean="0"/>
              <a:t> </a:t>
            </a:r>
          </a:p>
          <a:p>
            <a:pPr fontAlgn="base"/>
            <a:r>
              <a:rPr lang="pt-BR" dirty="0" smtClean="0"/>
              <a:t>Assoreamento </a:t>
            </a:r>
          </a:p>
          <a:p>
            <a:pPr fontAlgn="base"/>
            <a:r>
              <a:rPr lang="pt-BR" dirty="0" smtClean="0"/>
              <a:t>Infiltração e escoamento superficial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1026" name="Picture 2" descr="http://2.bp.blogspot.com/-8wR7poUznRc/VQyzZC774BI/AAAAAAAAgWc/oA4pL86pC2c/s1600/2744_ma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1428" y="3282044"/>
            <a:ext cx="4489821" cy="2857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812</Words>
  <Application>Microsoft Office PowerPoint</Application>
  <PresentationFormat>Personalizar</PresentationFormat>
  <Paragraphs>98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Aula 3 Geomorfologia Do Brasil</vt:lpstr>
      <vt:lpstr>Slide 2</vt:lpstr>
      <vt:lpstr>Bases geológicas da América do Sul</vt:lpstr>
      <vt:lpstr>Slide 4</vt:lpstr>
      <vt:lpstr>Slide 5</vt:lpstr>
      <vt:lpstr>Slide 6</vt:lpstr>
      <vt:lpstr>Slide 7</vt:lpstr>
      <vt:lpstr>Slide 8</vt:lpstr>
      <vt:lpstr>Conceitos geográficos</vt:lpstr>
      <vt:lpstr>  Relevo</vt:lpstr>
      <vt:lpstr>Classificação do relevo segundo Jurandyr Ross  - Criada na década de 1990  - Baseado nas fotografias aéreas do projeto Radambrasil (levantamento da superfície do território amazônico brasileiro)  - Utiliza os processos geomorfológicos como critério  - Divide o relevo brasileiro em 28 unidades, sendo onze planaltos, onze depressões e seis planícies.</vt:lpstr>
      <vt:lpstr>Planaltos</vt:lpstr>
      <vt:lpstr>Chapada dos Parecis – Mato Grosso   É um exemplo de Planalto residual (circundadas por extensas depressões).  Pertence ao agrupamento dos Planaltos e Chapadas dos Parecis (ROSS). </vt:lpstr>
      <vt:lpstr>Serra da Mantiqueira – São Paulo/ Minas Gerais  É um exemplo de planalto orogênico.  Pertence ao agrupamento dos Planaltos e Serras do Atlântico Leste-Sudeste (ROSS).</vt:lpstr>
      <vt:lpstr>Chapada dos Guimarães – Mato Grosso do Sul.  É um exemplo de planalto sedimentar. Pertence ao agrupamento dos Planaltos e Chapadas da Bacia do Paraná (ROSS).  Planalto Sedimentares são colinosos, formados pela erosão dos rios. Formados entre duas depressões.</vt:lpstr>
      <vt:lpstr>Pico do Jabre – Paraíba.  É um exemplo de planalto de cristalino arqueado.  Pertence ao agrupamento Planalto da Borborema (ROSS).  Apresenta forma de um domo.</vt:lpstr>
      <vt:lpstr>Depressões</vt:lpstr>
      <vt:lpstr>Slide 18</vt:lpstr>
      <vt:lpstr>Cuestas de Itaqueri (São Pedro) – São Paulo.  Pertence ao agrupamento Depressão Periférica da Borda Leste da Bacia do Paraná (ROSS).  Formações basálticas do planalto se encontram com os arenitos da depressão periférica.</vt:lpstr>
      <vt:lpstr>Slide 20</vt:lpstr>
      <vt:lpstr>Planície</vt:lpstr>
      <vt:lpstr>Santos – São Paulo    Planície Costeira</vt:lpstr>
      <vt:lpstr>Planície Amazônica  Parte do agrupamento  Planície do Rio Amazonas (ROSS).</vt:lpstr>
      <vt:lpstr>Classificação do relevo brasileiro segundo Aroldo de Azevedo  - Desenvolvida na década de 1940.  - Utilizava o nível altimétrico como critério de classificação  - Planícies eram todas superfícies abaixo de 200 metros.  - Dividido em 7 unidades de relevo, quatro planaltos (59% do território) e 3 planícies (41%)</vt:lpstr>
      <vt:lpstr>Classificação do relevo segundo Aziz Ab’Sáber  - Década de 1950  - Utiliza os processos geomorfológicos como critério, principalmente erosão e sedimentação  - Dez Unidades, sendo sete planaltos (75% do território) e três planícies (25 %)</vt:lpstr>
      <vt:lpstr>Década de 1970</vt:lpstr>
      <vt:lpstr>Slide 27</vt:lpstr>
      <vt:lpstr>Slide 28</vt:lpstr>
      <vt:lpstr>Possibilidades de estudo didático</vt:lpstr>
      <vt:lpstr>Questão Unicamp</vt:lpstr>
      <vt:lpstr>01 (FUVEST 2005) - Analise as informações geológico-estruturais do quadro.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3 Geomorfologia Do Brasil</dc:title>
  <dc:creator>Rosangela</dc:creator>
  <cp:lastModifiedBy>Isabel</cp:lastModifiedBy>
  <cp:revision>44</cp:revision>
  <dcterms:created xsi:type="dcterms:W3CDTF">2016-05-03T18:08:40Z</dcterms:created>
  <dcterms:modified xsi:type="dcterms:W3CDTF">2016-08-18T05:41:31Z</dcterms:modified>
</cp:coreProperties>
</file>