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9" r:id="rId5"/>
    <p:sldId id="259" r:id="rId6"/>
    <p:sldId id="260" r:id="rId7"/>
    <p:sldId id="261" r:id="rId8"/>
    <p:sldId id="270" r:id="rId9"/>
    <p:sldId id="262" r:id="rId10"/>
    <p:sldId id="263" r:id="rId11"/>
    <p:sldId id="264" r:id="rId12"/>
    <p:sldId id="271" r:id="rId13"/>
    <p:sldId id="265" r:id="rId14"/>
    <p:sldId id="266" r:id="rId15"/>
    <p:sldId id="267" r:id="rId16"/>
    <p:sldId id="268" r:id="rId17"/>
    <p:sldId id="272" r:id="rId1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57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ângulo retângulo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grpSp>
        <p:nvGrpSpPr>
          <p:cNvPr id="2" name="Grupo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a liv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orma liv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orma liv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Conector reto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E700DB3-DBF0-4086-B675-117E7A9610B8}" type="datetimeFigureOut">
              <a:rPr lang="pt-BR" smtClean="0"/>
              <a:pPr/>
              <a:t>10/04/2016</a:t>
            </a:fld>
            <a:endParaRPr lang="pt-BR"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700DB3-DBF0-4086-B675-117E7A9610B8}" type="datetimeFigureOut">
              <a:rPr lang="pt-BR" smtClean="0"/>
              <a:pPr/>
              <a:t>10/04/2016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700DB3-DBF0-4086-B675-117E7A9610B8}" type="datetimeFigureOut">
              <a:rPr lang="pt-BR" smtClean="0"/>
              <a:pPr/>
              <a:t>10/04/2016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700DB3-DBF0-4086-B675-117E7A9610B8}" type="datetimeFigureOut">
              <a:rPr lang="pt-BR" smtClean="0"/>
              <a:pPr/>
              <a:t>10/04/2016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700DB3-DBF0-4086-B675-117E7A9610B8}" type="datetimeFigureOut">
              <a:rPr lang="pt-BR" smtClean="0"/>
              <a:pPr/>
              <a:t>10/04/2016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Divis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Divis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700DB3-DBF0-4086-B675-117E7A9610B8}" type="datetimeFigureOut">
              <a:rPr lang="pt-BR" smtClean="0"/>
              <a:pPr/>
              <a:t>10/04/2016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700DB3-DBF0-4086-B675-117E7A9610B8}" type="datetimeFigureOut">
              <a:rPr lang="pt-BR" smtClean="0"/>
              <a:pPr/>
              <a:t>10/04/2016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700DB3-DBF0-4086-B675-117E7A9610B8}" type="datetimeFigureOut">
              <a:rPr lang="pt-BR" smtClean="0"/>
              <a:pPr/>
              <a:t>10/04/2016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700DB3-DBF0-4086-B675-117E7A9610B8}" type="datetimeFigureOut">
              <a:rPr lang="pt-BR" smtClean="0"/>
              <a:pPr/>
              <a:t>10/04/2016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2E700DB3-DBF0-4086-B675-117E7A9610B8}" type="datetimeFigureOut">
              <a:rPr lang="pt-BR" smtClean="0"/>
              <a:pPr/>
              <a:t>10/04/2016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E700DB3-DBF0-4086-B675-117E7A9610B8}" type="datetimeFigureOut">
              <a:rPr lang="pt-BR" smtClean="0"/>
              <a:pPr/>
              <a:t>10/04/2016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orma livre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iângulo retângulo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Conector reto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ivis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Divis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orma livre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iângulo retângulo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Conector reto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Título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E700DB3-DBF0-4086-B675-117E7A9610B8}" type="datetimeFigureOut">
              <a:rPr lang="pt-BR" smtClean="0"/>
              <a:pPr/>
              <a:t>10/04/2016</a:t>
            </a:fld>
            <a:endParaRPr lang="pt-BR"/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857720" y="2786058"/>
            <a:ext cx="4286280" cy="1571636"/>
          </a:xfrm>
        </p:spPr>
        <p:txBody>
          <a:bodyPr>
            <a:normAutofit fontScale="90000"/>
          </a:bodyPr>
          <a:lstStyle/>
          <a:p>
            <a:pPr algn="ctr"/>
            <a:r>
              <a:rPr lang="pt-BR" sz="6000" dirty="0" smtClean="0"/>
              <a:t>Roma </a:t>
            </a:r>
            <a:br>
              <a:rPr lang="pt-BR" sz="6000" dirty="0" smtClean="0"/>
            </a:br>
            <a:r>
              <a:rPr lang="pt-BR" sz="6000" dirty="0" smtClean="0"/>
              <a:t>♥</a:t>
            </a:r>
            <a:endParaRPr lang="pt-BR" sz="6000" dirty="0"/>
          </a:p>
        </p:txBody>
      </p:sp>
      <p:pic>
        <p:nvPicPr>
          <p:cNvPr id="4" name="Imagem 3" descr="13000172_1070996519641649_4086928304153800418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357166"/>
            <a:ext cx="4143404" cy="4286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m 4" descr="12933072_844883915637543_6963471472649672966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446" y="214290"/>
            <a:ext cx="2152650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 descr="foto-ampliada-842-nm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5357826"/>
            <a:ext cx="2066382" cy="13694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Imagem 6" descr="lupacapitolin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40" y="5500702"/>
            <a:ext cx="1643074" cy="1232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m 8" descr="depositphotos_32047485-roman-worrier-helme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29322" y="5786454"/>
            <a:ext cx="1166789" cy="8750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142844" y="928670"/>
            <a:ext cx="8229600" cy="4525963"/>
          </a:xfrm>
        </p:spPr>
        <p:txBody>
          <a:bodyPr>
            <a:normAutofit/>
          </a:bodyPr>
          <a:lstStyle/>
          <a:p>
            <a:r>
              <a:rPr lang="pt-BR" sz="2400" dirty="0" smtClean="0"/>
              <a:t>As instituições consolidadas não funcionavam mais;</a:t>
            </a:r>
          </a:p>
          <a:p>
            <a:r>
              <a:rPr lang="pt-BR" sz="2400" dirty="0" smtClean="0"/>
              <a:t>Num clima de crescente instabilidade, diversos chefes militares passaram a disputar o poder;</a:t>
            </a:r>
          </a:p>
          <a:p>
            <a:r>
              <a:rPr lang="pt-BR" sz="2400" b="1" dirty="0" smtClean="0"/>
              <a:t>Primeiro </a:t>
            </a:r>
            <a:r>
              <a:rPr lang="pt-BR" sz="2400" b="1" i="1" dirty="0" err="1" smtClean="0"/>
              <a:t>Triunviráto</a:t>
            </a:r>
            <a:r>
              <a:rPr lang="pt-BR" sz="2400" b="1" dirty="0" smtClean="0"/>
              <a:t> em 59 a.C: </a:t>
            </a:r>
            <a:r>
              <a:rPr lang="pt-BR" sz="2400" dirty="0" smtClean="0"/>
              <a:t>Pompeu, Crasso e </a:t>
            </a:r>
            <a:r>
              <a:rPr lang="pt-BR" sz="2400" b="1" i="1" dirty="0" smtClean="0"/>
              <a:t>Júlio César</a:t>
            </a:r>
            <a:r>
              <a:rPr lang="pt-BR" sz="2400" dirty="0" smtClean="0"/>
              <a:t>;</a:t>
            </a:r>
          </a:p>
          <a:p>
            <a:r>
              <a:rPr lang="pt-BR" sz="2400" b="1" dirty="0" smtClean="0"/>
              <a:t>53 a.C</a:t>
            </a:r>
            <a:r>
              <a:rPr lang="pt-BR" sz="2400" b="1" dirty="0" smtClean="0"/>
              <a:t>: </a:t>
            </a:r>
            <a:r>
              <a:rPr lang="pt-BR" sz="2400" dirty="0" smtClean="0"/>
              <a:t>Morte de Crasso e César ganha o título de </a:t>
            </a:r>
            <a:r>
              <a:rPr lang="pt-BR" sz="2400" i="1" dirty="0" smtClean="0"/>
              <a:t>ditador Vitalício</a:t>
            </a:r>
            <a:r>
              <a:rPr lang="pt-BR" sz="2400" dirty="0" smtClean="0"/>
              <a:t>.</a:t>
            </a:r>
            <a:endParaRPr lang="pt-BR" sz="2400" b="1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000108"/>
          </a:xfrm>
        </p:spPr>
        <p:txBody>
          <a:bodyPr/>
          <a:lstStyle/>
          <a:p>
            <a:pPr algn="ctr"/>
            <a:r>
              <a:rPr lang="pt-BR" dirty="0" smtClean="0">
                <a:solidFill>
                  <a:schemeClr val="accent4"/>
                </a:solidFill>
              </a:rPr>
              <a:t>Uma República em crise</a:t>
            </a:r>
            <a:endParaRPr lang="pt-BR" dirty="0">
              <a:solidFill>
                <a:schemeClr val="accent4"/>
              </a:solidFill>
            </a:endParaRPr>
          </a:p>
        </p:txBody>
      </p:sp>
      <p:pic>
        <p:nvPicPr>
          <p:cNvPr id="4" name="Imagem 3" descr="15011_20130624144200_juliocesa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4071942"/>
            <a:ext cx="3567527" cy="26742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m 4" descr="julio-cesa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90" y="3786190"/>
            <a:ext cx="3271619" cy="29289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142844" y="142852"/>
            <a:ext cx="8472518" cy="5793001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pt-BR" sz="2400" dirty="0" smtClean="0"/>
              <a:t>Durante o governo de César, promove-se uma </a:t>
            </a:r>
            <a:r>
              <a:rPr lang="pt-BR" sz="2400" i="1" dirty="0" smtClean="0"/>
              <a:t>reforma político-administrativa </a:t>
            </a:r>
            <a:r>
              <a:rPr lang="pt-BR" sz="2400" dirty="0" smtClean="0"/>
              <a:t>e o seu poder concentrado desperta a oposição de alguns. Em </a:t>
            </a:r>
            <a:r>
              <a:rPr lang="pt-BR" sz="2400" b="1" dirty="0" smtClean="0"/>
              <a:t>44 a.C </a:t>
            </a:r>
            <a:r>
              <a:rPr lang="pt-BR" sz="2400" dirty="0" smtClean="0"/>
              <a:t>César é assassinado;</a:t>
            </a:r>
          </a:p>
          <a:p>
            <a:pPr>
              <a:buFont typeface="Arial" pitchFamily="34" charset="0"/>
              <a:buChar char="•"/>
            </a:pPr>
            <a:r>
              <a:rPr lang="pt-BR" sz="2400" b="1" dirty="0" err="1" smtClean="0"/>
              <a:t>Segunto</a:t>
            </a:r>
            <a:r>
              <a:rPr lang="pt-BR" sz="2400" b="1" dirty="0" smtClean="0"/>
              <a:t> </a:t>
            </a:r>
            <a:r>
              <a:rPr lang="pt-BR" sz="2400" b="1" dirty="0" err="1" smtClean="0"/>
              <a:t>Triunviráto</a:t>
            </a:r>
            <a:r>
              <a:rPr lang="pt-BR" sz="2400" b="1" dirty="0" smtClean="0"/>
              <a:t>: </a:t>
            </a:r>
            <a:r>
              <a:rPr lang="pt-BR" sz="2400" i="1" dirty="0" smtClean="0"/>
              <a:t>Marco Antônio</a:t>
            </a:r>
            <a:r>
              <a:rPr lang="pt-BR" sz="2400" dirty="0" smtClean="0"/>
              <a:t>, Lépido e </a:t>
            </a:r>
            <a:r>
              <a:rPr lang="pt-BR" sz="2400" i="1" dirty="0" smtClean="0"/>
              <a:t>Otávio;</a:t>
            </a:r>
            <a:r>
              <a:rPr lang="pt-BR" sz="2400" dirty="0" smtClean="0"/>
              <a:t> </a:t>
            </a:r>
            <a:r>
              <a:rPr lang="pt-BR" sz="2400" dirty="0" smtClean="0"/>
              <a:t>intensas rivalidades pela supremacia política;</a:t>
            </a:r>
          </a:p>
          <a:p>
            <a:pPr>
              <a:buFont typeface="Arial" pitchFamily="34" charset="0"/>
              <a:buChar char="•"/>
            </a:pPr>
            <a:r>
              <a:rPr lang="pt-BR" sz="2400" i="1" dirty="0" smtClean="0"/>
              <a:t>Marco Antônio </a:t>
            </a:r>
            <a:r>
              <a:rPr lang="pt-BR" sz="2400" dirty="0" smtClean="0"/>
              <a:t>se alia à </a:t>
            </a:r>
            <a:r>
              <a:rPr lang="pt-BR" sz="2400" dirty="0" err="1" smtClean="0"/>
              <a:t>Cleopatra</a:t>
            </a:r>
            <a:r>
              <a:rPr lang="pt-BR" sz="2400" dirty="0" smtClean="0"/>
              <a:t> e em </a:t>
            </a:r>
            <a:r>
              <a:rPr lang="pt-BR" sz="2400" b="1" dirty="0" smtClean="0"/>
              <a:t>32 a.C </a:t>
            </a:r>
            <a:r>
              <a:rPr lang="pt-BR" sz="2400" dirty="0" smtClean="0"/>
              <a:t>irrompe uma guerra entre os dois governantes. </a:t>
            </a:r>
            <a:r>
              <a:rPr lang="pt-BR" sz="2400" i="1" dirty="0" smtClean="0"/>
              <a:t>Otávio Augusto </a:t>
            </a:r>
            <a:r>
              <a:rPr lang="pt-BR" sz="2400" dirty="0" smtClean="0"/>
              <a:t>ganha de </a:t>
            </a:r>
            <a:r>
              <a:rPr lang="pt-BR" sz="2400" dirty="0" err="1" smtClean="0"/>
              <a:t>Perfect</a:t>
            </a:r>
            <a:r>
              <a:rPr lang="pt-BR" sz="2400" dirty="0" smtClean="0"/>
              <a:t>.</a:t>
            </a:r>
            <a:endParaRPr lang="pt-BR" sz="2400" i="1" dirty="0" smtClean="0"/>
          </a:p>
        </p:txBody>
      </p:sp>
      <p:pic>
        <p:nvPicPr>
          <p:cNvPr id="4" name="Imagem 3" descr="otaviano-augusto-os-homens-mais-ricos-de-toda-a-historia-e144590381996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14752"/>
            <a:ext cx="9144000" cy="3143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giphy (4)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7290" y="1214422"/>
            <a:ext cx="2857520" cy="3445487"/>
          </a:xfrm>
        </p:spPr>
      </p:pic>
      <p:pic>
        <p:nvPicPr>
          <p:cNvPr id="5" name="Imagem 4" descr="tumblr_o1fab1vW2g1ua8mwuo1_40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80" y="1500174"/>
            <a:ext cx="3262314" cy="3078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214282" y="1357299"/>
            <a:ext cx="8443914" cy="2786081"/>
          </a:xfrm>
        </p:spPr>
        <p:txBody>
          <a:bodyPr>
            <a:normAutofit lnSpcReduction="10000"/>
          </a:bodyPr>
          <a:lstStyle/>
          <a:p>
            <a:pPr>
              <a:buFont typeface="Courier New" pitchFamily="49" charset="0"/>
              <a:buChar char="o"/>
            </a:pPr>
            <a:r>
              <a:rPr lang="pt-BR" dirty="0" smtClean="0"/>
              <a:t>Título de </a:t>
            </a:r>
            <a:r>
              <a:rPr lang="pt-BR" b="1" i="1" dirty="0" smtClean="0"/>
              <a:t>Augusto;</a:t>
            </a:r>
          </a:p>
          <a:p>
            <a:pPr>
              <a:buFont typeface="Courier New" pitchFamily="49" charset="0"/>
              <a:buChar char="o"/>
            </a:pPr>
            <a:r>
              <a:rPr lang="pt-BR" dirty="0" smtClean="0"/>
              <a:t>A partir de então, o acesso às magistraturas civis e militares passou, em grande parte, a depender de uma rede de relações particulares de amizade e </a:t>
            </a:r>
            <a:r>
              <a:rPr lang="pt-BR" i="1" dirty="0" smtClean="0"/>
              <a:t>clientelismo</a:t>
            </a:r>
            <a:r>
              <a:rPr lang="pt-BR" dirty="0" smtClean="0"/>
              <a:t> entre imperador, senadores, ordens </a:t>
            </a:r>
            <a:r>
              <a:rPr lang="pt-BR" dirty="0" err="1" smtClean="0"/>
              <a:t>equestres</a:t>
            </a:r>
            <a:r>
              <a:rPr lang="pt-BR" dirty="0" smtClean="0"/>
              <a:t> e elites provinciais.</a:t>
            </a:r>
          </a:p>
          <a:p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 smtClean="0">
                <a:solidFill>
                  <a:schemeClr val="accent5"/>
                </a:solidFill>
              </a:rPr>
              <a:t>Ascensão e queda do Estado Imperial (31 a.C a 476 d.C)</a:t>
            </a:r>
            <a:endParaRPr lang="pt-BR" dirty="0">
              <a:solidFill>
                <a:schemeClr val="accent5"/>
              </a:solidFill>
            </a:endParaRPr>
          </a:p>
        </p:txBody>
      </p:sp>
      <p:pic>
        <p:nvPicPr>
          <p:cNvPr id="5" name="Imagem 4" descr="Hermes-8822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058" y="3786190"/>
            <a:ext cx="2214578" cy="28238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578687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pt-BR" b="1" i="1" dirty="0" err="1" smtClean="0"/>
              <a:t>Pax</a:t>
            </a:r>
            <a:r>
              <a:rPr lang="pt-BR" b="1" i="1" dirty="0" smtClean="0"/>
              <a:t> Romana;</a:t>
            </a:r>
          </a:p>
          <a:p>
            <a:pPr>
              <a:buFont typeface="Wingdings" pitchFamily="2" charset="2"/>
              <a:buChar char="§"/>
            </a:pPr>
            <a:r>
              <a:rPr lang="pt-BR" b="1" dirty="0" smtClean="0"/>
              <a:t>“Pão e Circo”;</a:t>
            </a:r>
          </a:p>
          <a:p>
            <a:pPr>
              <a:buFont typeface="Wingdings" pitchFamily="2" charset="2"/>
              <a:buChar char="§"/>
            </a:pPr>
            <a:r>
              <a:rPr lang="pt-BR" dirty="0" smtClean="0"/>
              <a:t>Morte de Augusto e até o ano </a:t>
            </a:r>
            <a:r>
              <a:rPr lang="pt-BR" b="1" dirty="0" smtClean="0"/>
              <a:t>235</a:t>
            </a:r>
            <a:r>
              <a:rPr lang="pt-BR" dirty="0" smtClean="0"/>
              <a:t> sucederam-se quatro dinastias de imperadores.</a:t>
            </a:r>
            <a:endParaRPr lang="pt-BR" dirty="0"/>
          </a:p>
        </p:txBody>
      </p:sp>
      <p:pic>
        <p:nvPicPr>
          <p:cNvPr id="4" name="Imagem 3" descr="coliseu-por-dentro-Rom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43248"/>
            <a:ext cx="4572000" cy="3714752"/>
          </a:xfrm>
          <a:prstGeom prst="rect">
            <a:avLst/>
          </a:prstGeom>
        </p:spPr>
      </p:pic>
      <p:pic>
        <p:nvPicPr>
          <p:cNvPr id="5" name="Imagem 4" descr="foto-ampliada-842-nm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143248"/>
            <a:ext cx="4572000" cy="3714752"/>
          </a:xfrm>
          <a:prstGeom prst="rect">
            <a:avLst/>
          </a:prstGeom>
        </p:spPr>
      </p:pic>
      <p:pic>
        <p:nvPicPr>
          <p:cNvPr id="6" name="Imagem 5" descr="hqdefaul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768" y="928670"/>
            <a:ext cx="1785950" cy="13573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214282" y="1000108"/>
            <a:ext cx="8229600" cy="4929222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q"/>
            </a:pPr>
            <a:r>
              <a:rPr lang="pt-BR" sz="2000" dirty="0" smtClean="0"/>
              <a:t>Desde o </a:t>
            </a:r>
            <a:r>
              <a:rPr lang="pt-BR" sz="2000" b="1" dirty="0" err="1" smtClean="0"/>
              <a:t>sec</a:t>
            </a:r>
            <a:r>
              <a:rPr lang="pt-BR" sz="2000" b="1" dirty="0" smtClean="0"/>
              <a:t> III</a:t>
            </a:r>
            <a:r>
              <a:rPr lang="pt-BR" sz="2000" dirty="0" smtClean="0"/>
              <a:t>, uma crise generalizada se abatia; desequilíbrio entre a receita e a despesa pública; colapso do </a:t>
            </a:r>
            <a:r>
              <a:rPr lang="pt-BR" sz="2000" i="1" dirty="0" smtClean="0"/>
              <a:t>escravismo</a:t>
            </a:r>
            <a:r>
              <a:rPr lang="pt-BR" sz="2000" dirty="0" smtClean="0"/>
              <a:t> e sistema de </a:t>
            </a:r>
            <a:r>
              <a:rPr lang="pt-BR" sz="2000" b="1" i="1" dirty="0" err="1" smtClean="0"/>
              <a:t>colonato</a:t>
            </a:r>
            <a:r>
              <a:rPr lang="pt-BR" sz="2000" b="1" dirty="0" smtClean="0"/>
              <a:t>;</a:t>
            </a:r>
            <a:endParaRPr lang="pt-BR" sz="2000" dirty="0" smtClean="0"/>
          </a:p>
          <a:p>
            <a:pPr>
              <a:buFont typeface="Wingdings" pitchFamily="2" charset="2"/>
              <a:buChar char="q"/>
            </a:pPr>
            <a:r>
              <a:rPr lang="pt-BR" sz="2000" dirty="0" smtClean="0"/>
              <a:t>Exército desarticulado por causa das sucessivas lutas pelo poder, não consegue conter a pressão dos povos </a:t>
            </a:r>
            <a:r>
              <a:rPr lang="pt-BR" sz="2000" i="1" dirty="0" smtClean="0"/>
              <a:t>germânicos</a:t>
            </a:r>
            <a:r>
              <a:rPr lang="pt-BR" sz="2000" dirty="0" smtClean="0"/>
              <a:t> nas fronteiras;</a:t>
            </a:r>
          </a:p>
          <a:p>
            <a:pPr>
              <a:buFont typeface="Wingdings" pitchFamily="2" charset="2"/>
              <a:buChar char="q"/>
            </a:pPr>
            <a:r>
              <a:rPr lang="pt-BR" sz="2000" b="1" i="1" dirty="0" smtClean="0"/>
              <a:t>Tetrarquia: </a:t>
            </a:r>
            <a:r>
              <a:rPr lang="pt-BR" sz="2000" dirty="0" smtClean="0"/>
              <a:t> divisão do império em duas porções diferenciadas;</a:t>
            </a:r>
          </a:p>
          <a:p>
            <a:pPr>
              <a:buFont typeface="Wingdings" pitchFamily="2" charset="2"/>
              <a:buChar char="q"/>
            </a:pPr>
            <a:r>
              <a:rPr lang="pt-BR" sz="2000" dirty="0" smtClean="0"/>
              <a:t>Constantino estabelece sua capital na cidade de Constantinopla;</a:t>
            </a:r>
          </a:p>
          <a:p>
            <a:pPr>
              <a:buFont typeface="Wingdings" pitchFamily="2" charset="2"/>
              <a:buChar char="q"/>
            </a:pPr>
            <a:r>
              <a:rPr lang="pt-BR" sz="2000" b="1" dirty="0" smtClean="0"/>
              <a:t>Grandes migrações dos povos bárbaros </a:t>
            </a:r>
            <a:r>
              <a:rPr lang="pt-BR" sz="2000" dirty="0" smtClean="0"/>
              <a:t>(hunos, ostrogodos, visigodos). No </a:t>
            </a:r>
            <a:r>
              <a:rPr lang="pt-BR" sz="2000" b="1" dirty="0" smtClean="0"/>
              <a:t>século IV</a:t>
            </a:r>
            <a:r>
              <a:rPr lang="pt-BR" sz="2000" dirty="0" smtClean="0"/>
              <a:t>, a cavalaria dos </a:t>
            </a:r>
            <a:r>
              <a:rPr lang="pt-BR" sz="2000" i="1" dirty="0" smtClean="0"/>
              <a:t>visigodos</a:t>
            </a:r>
            <a:r>
              <a:rPr lang="pt-BR" sz="2000" dirty="0" smtClean="0"/>
              <a:t> esmaga as tropas imperiais;</a:t>
            </a:r>
          </a:p>
          <a:p>
            <a:pPr>
              <a:buFont typeface="Wingdings" pitchFamily="2" charset="2"/>
              <a:buChar char="q"/>
            </a:pPr>
            <a:r>
              <a:rPr lang="pt-BR" sz="2000" dirty="0" smtClean="0"/>
              <a:t>Imperador Teodósio divide o Império Romano em Ocidente </a:t>
            </a:r>
            <a:r>
              <a:rPr lang="pt-BR" sz="2000" b="1" dirty="0" smtClean="0"/>
              <a:t>(capital em Milão)</a:t>
            </a:r>
            <a:r>
              <a:rPr lang="pt-BR" sz="2000" dirty="0" smtClean="0"/>
              <a:t> e Oriente </a:t>
            </a:r>
            <a:r>
              <a:rPr lang="pt-BR" sz="2000" b="1" dirty="0" smtClean="0"/>
              <a:t>(capital em Constantinopla)</a:t>
            </a:r>
            <a:r>
              <a:rPr lang="pt-BR" sz="2000" dirty="0" smtClean="0"/>
              <a:t>, mas em </a:t>
            </a:r>
            <a:r>
              <a:rPr lang="pt-BR" sz="2000" b="1" dirty="0" smtClean="0"/>
              <a:t>476</a:t>
            </a:r>
            <a:r>
              <a:rPr lang="pt-BR" sz="2000" dirty="0" smtClean="0"/>
              <a:t>, </a:t>
            </a:r>
            <a:r>
              <a:rPr lang="pt-BR" sz="2000" b="1" dirty="0" err="1" smtClean="0"/>
              <a:t>sec</a:t>
            </a:r>
            <a:r>
              <a:rPr lang="pt-BR" sz="2000" b="1" dirty="0" smtClean="0"/>
              <a:t> V</a:t>
            </a:r>
            <a:r>
              <a:rPr lang="pt-BR" sz="2000" dirty="0" smtClean="0"/>
              <a:t>, o Ocidente cai. Teodósio também torna o </a:t>
            </a:r>
            <a:r>
              <a:rPr lang="pt-BR" sz="2000" i="1" dirty="0" smtClean="0"/>
              <a:t>cristianismo</a:t>
            </a:r>
            <a:r>
              <a:rPr lang="pt-BR" sz="2000" dirty="0" smtClean="0"/>
              <a:t> a religião oficial do Estado.</a:t>
            </a:r>
            <a:endParaRPr lang="pt-BR" sz="2000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 smtClean="0">
                <a:solidFill>
                  <a:schemeClr val="accent6"/>
                </a:solidFill>
              </a:rPr>
              <a:t>A crise e a degradação do Império</a:t>
            </a:r>
            <a:endParaRPr lang="pt-BR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214282" y="785795"/>
            <a:ext cx="8229600" cy="307183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pt-BR" sz="2400" dirty="0" smtClean="0"/>
              <a:t>Cristianismo surgi na </a:t>
            </a:r>
            <a:r>
              <a:rPr lang="pt-BR" sz="2400" dirty="0" err="1" smtClean="0"/>
              <a:t>Galiléia</a:t>
            </a:r>
            <a:r>
              <a:rPr lang="pt-BR" sz="2400" dirty="0" smtClean="0"/>
              <a:t> região da </a:t>
            </a:r>
            <a:r>
              <a:rPr lang="pt-BR" sz="2400" i="1" dirty="0" smtClean="0"/>
              <a:t>Palestina</a:t>
            </a:r>
            <a:r>
              <a:rPr lang="pt-BR" sz="2400" dirty="0" smtClean="0"/>
              <a:t> e </a:t>
            </a:r>
            <a:r>
              <a:rPr lang="pt-BR" sz="2400" dirty="0" err="1" smtClean="0"/>
              <a:t>basea-se</a:t>
            </a:r>
            <a:r>
              <a:rPr lang="pt-BR" sz="2400" dirty="0" smtClean="0"/>
              <a:t> nos ensinamentos de Jesus;</a:t>
            </a:r>
          </a:p>
          <a:p>
            <a:pPr>
              <a:buFont typeface="Wingdings" pitchFamily="2" charset="2"/>
              <a:buChar char="v"/>
            </a:pPr>
            <a:r>
              <a:rPr lang="pt-BR" sz="2400" dirty="0" smtClean="0"/>
              <a:t>Os ensinamentos de Jesus desafiavam as elites religiosas judaicas e imperialistas, pois não compactuavam com a </a:t>
            </a:r>
            <a:r>
              <a:rPr lang="pt-BR" sz="2400" dirty="0" err="1" smtClean="0"/>
              <a:t>ideia</a:t>
            </a:r>
            <a:r>
              <a:rPr lang="pt-BR" sz="2400" dirty="0" smtClean="0"/>
              <a:t> de </a:t>
            </a:r>
            <a:r>
              <a:rPr lang="pt-BR" sz="2400" i="1" dirty="0" smtClean="0"/>
              <a:t>Estado</a:t>
            </a:r>
            <a:r>
              <a:rPr lang="pt-BR" sz="2400" dirty="0" smtClean="0"/>
              <a:t>;</a:t>
            </a:r>
          </a:p>
          <a:p>
            <a:pPr>
              <a:buFont typeface="Wingdings" pitchFamily="2" charset="2"/>
              <a:buChar char="v"/>
            </a:pPr>
            <a:r>
              <a:rPr lang="pt-BR" sz="2400" i="1" dirty="0" smtClean="0"/>
              <a:t>Perseguição</a:t>
            </a:r>
            <a:r>
              <a:rPr lang="pt-BR" sz="2400" dirty="0" smtClean="0"/>
              <a:t> aos cristãos antes de Teodósio;</a:t>
            </a:r>
          </a:p>
          <a:p>
            <a:pPr>
              <a:buFont typeface="Wingdings" pitchFamily="2" charset="2"/>
              <a:buChar char="v"/>
            </a:pPr>
            <a:r>
              <a:rPr lang="pt-BR" sz="2400" b="1" dirty="0" smtClean="0"/>
              <a:t>313: </a:t>
            </a:r>
            <a:r>
              <a:rPr lang="pt-BR" sz="2400" i="1" dirty="0" smtClean="0"/>
              <a:t>Edito de Milão </a:t>
            </a:r>
            <a:r>
              <a:rPr lang="pt-BR" sz="2400" b="1" dirty="0" smtClean="0"/>
              <a:t>391: </a:t>
            </a:r>
            <a:r>
              <a:rPr lang="pt-BR" sz="2400" dirty="0" smtClean="0"/>
              <a:t>formalização da religião.</a:t>
            </a:r>
            <a:endParaRPr lang="pt-BR" sz="2400" b="1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85720" y="0"/>
            <a:ext cx="8229600" cy="857256"/>
          </a:xfrm>
        </p:spPr>
        <p:txBody>
          <a:bodyPr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Cristianismo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4" name="Imagem 3" descr="mapa_religiõ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18" y="142852"/>
            <a:ext cx="5663204" cy="66090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pt-BR" sz="7200" dirty="0" smtClean="0">
                <a:solidFill>
                  <a:schemeClr val="accent1"/>
                </a:solidFill>
              </a:rPr>
              <a:t>Bons estudos! ♥</a:t>
            </a:r>
            <a:endParaRPr lang="pt-BR" sz="7200" dirty="0">
              <a:solidFill>
                <a:schemeClr val="accent1"/>
              </a:solidFill>
            </a:endParaRPr>
          </a:p>
        </p:txBody>
      </p:sp>
      <p:pic>
        <p:nvPicPr>
          <p:cNvPr id="4" name="Imagem 3" descr="giphy (5)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438" y="3571876"/>
            <a:ext cx="3293413" cy="2286016"/>
          </a:xfrm>
          <a:prstGeom prst="rect">
            <a:avLst/>
          </a:prstGeom>
        </p:spPr>
      </p:pic>
      <p:pic>
        <p:nvPicPr>
          <p:cNvPr id="5" name="Imagem 4" descr="d136c941af78892c410a940e1eceb6e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1000108"/>
            <a:ext cx="3619492" cy="2142739"/>
          </a:xfrm>
          <a:prstGeom prst="rect">
            <a:avLst/>
          </a:prstGeom>
        </p:spPr>
      </p:pic>
      <p:pic>
        <p:nvPicPr>
          <p:cNvPr id="6" name="Imagem 5" descr="12931198_1766830310227646_4127528104941751551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34" y="1500174"/>
            <a:ext cx="3643322" cy="3857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214282" y="1071546"/>
            <a:ext cx="8229600" cy="4525963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pt-BR" sz="2000" b="1" dirty="0" smtClean="0"/>
              <a:t>Povos que habitavam a região: </a:t>
            </a:r>
            <a:r>
              <a:rPr lang="pt-BR" sz="2000" dirty="0" smtClean="0"/>
              <a:t>latinos, </a:t>
            </a:r>
            <a:r>
              <a:rPr lang="pt-BR" sz="2000" dirty="0" err="1" smtClean="0"/>
              <a:t>sabinos</a:t>
            </a:r>
            <a:r>
              <a:rPr lang="pt-BR" sz="2000" dirty="0" smtClean="0"/>
              <a:t> e etruscos;</a:t>
            </a:r>
          </a:p>
          <a:p>
            <a:pPr>
              <a:buFont typeface="Arial" pitchFamily="34" charset="0"/>
              <a:buChar char="•"/>
            </a:pPr>
            <a:r>
              <a:rPr lang="pt-BR" sz="2000" dirty="0" smtClean="0"/>
              <a:t>Tradição de </a:t>
            </a:r>
            <a:r>
              <a:rPr lang="pt-BR" sz="2000" i="1" dirty="0" smtClean="0"/>
              <a:t>Rômulo</a:t>
            </a:r>
            <a:r>
              <a:rPr lang="pt-BR" sz="2000" dirty="0" smtClean="0"/>
              <a:t> e </a:t>
            </a:r>
            <a:r>
              <a:rPr lang="pt-BR" sz="2000" i="1" dirty="0" smtClean="0"/>
              <a:t>Remo</a:t>
            </a:r>
            <a:r>
              <a:rPr lang="pt-BR" sz="2000" dirty="0" smtClean="0"/>
              <a:t> e a criação de Roma em </a:t>
            </a:r>
            <a:r>
              <a:rPr lang="pt-BR" sz="2000" b="1" dirty="0" smtClean="0"/>
              <a:t>753 a.C</a:t>
            </a:r>
            <a:r>
              <a:rPr lang="pt-BR" sz="2000" dirty="0" smtClean="0"/>
              <a:t>;</a:t>
            </a:r>
          </a:p>
          <a:p>
            <a:pPr>
              <a:buFont typeface="Arial" pitchFamily="34" charset="0"/>
              <a:buChar char="•"/>
            </a:pPr>
            <a:r>
              <a:rPr lang="pt-BR" sz="2000" dirty="0" smtClean="0"/>
              <a:t>Etruscos realizam obras públicas e criam mercados e pequenas assembléias políticas;</a:t>
            </a:r>
          </a:p>
          <a:p>
            <a:pPr>
              <a:buFont typeface="Arial" pitchFamily="34" charset="0"/>
              <a:buChar char="•"/>
            </a:pPr>
            <a:r>
              <a:rPr lang="pt-BR" sz="2000" i="1" dirty="0" smtClean="0"/>
              <a:t>Patrícios</a:t>
            </a:r>
            <a:r>
              <a:rPr lang="pt-BR" sz="2000" dirty="0" smtClean="0"/>
              <a:t> e </a:t>
            </a:r>
            <a:r>
              <a:rPr lang="pt-BR" sz="2000" i="1" dirty="0" smtClean="0"/>
              <a:t>Plebeus</a:t>
            </a:r>
            <a:r>
              <a:rPr lang="pt-BR" sz="2000" dirty="0" smtClean="0"/>
              <a:t>, pouquíssimos escravos;</a:t>
            </a:r>
          </a:p>
          <a:p>
            <a:pPr>
              <a:buFont typeface="Arial" pitchFamily="34" charset="0"/>
              <a:buChar char="•"/>
            </a:pPr>
            <a:r>
              <a:rPr lang="pt-BR" sz="2000" dirty="0" smtClean="0"/>
              <a:t>O Senado e o poder;</a:t>
            </a:r>
          </a:p>
          <a:p>
            <a:pPr>
              <a:buFont typeface="Arial" pitchFamily="34" charset="0"/>
              <a:buChar char="•"/>
            </a:pPr>
            <a:r>
              <a:rPr lang="pt-BR" sz="2000" b="1" dirty="0" smtClean="0"/>
              <a:t>509 a.C: </a:t>
            </a:r>
            <a:r>
              <a:rPr lang="pt-BR" sz="2000" dirty="0" smtClean="0"/>
              <a:t>último rei, </a:t>
            </a:r>
            <a:r>
              <a:rPr lang="pt-BR" sz="2000" b="1" i="1" dirty="0" smtClean="0"/>
              <a:t>Tarquínio, o Soberbo.</a:t>
            </a:r>
            <a:endParaRPr lang="pt-BR" sz="2000" b="1" dirty="0" smtClean="0"/>
          </a:p>
          <a:p>
            <a:pPr>
              <a:buFont typeface="Arial" pitchFamily="34" charset="0"/>
              <a:buChar char="•"/>
            </a:pPr>
            <a:endParaRPr lang="pt-BR" sz="2000" b="1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t-BR" sz="4800" dirty="0" smtClean="0">
                <a:solidFill>
                  <a:schemeClr val="tx1"/>
                </a:solidFill>
              </a:rPr>
              <a:t>Monarquia</a:t>
            </a:r>
            <a:endParaRPr lang="pt-BR" sz="4800" dirty="0">
              <a:solidFill>
                <a:schemeClr val="tx1"/>
              </a:solidFill>
            </a:endParaRPr>
          </a:p>
        </p:txBody>
      </p:sp>
      <p:pic>
        <p:nvPicPr>
          <p:cNvPr id="4" name="Imagem 3" descr="6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748" y="2643182"/>
            <a:ext cx="2628442" cy="3313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4" descr="ETRUSCOS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04" y="3730174"/>
            <a:ext cx="3643338" cy="2270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357158" y="1142984"/>
            <a:ext cx="8229600" cy="4525963"/>
          </a:xfrm>
        </p:spPr>
        <p:txBody>
          <a:bodyPr>
            <a:normAutofit/>
          </a:bodyPr>
          <a:lstStyle/>
          <a:p>
            <a:pPr>
              <a:buFont typeface="Courier New" pitchFamily="49" charset="0"/>
              <a:buChar char="o"/>
            </a:pPr>
            <a:r>
              <a:rPr lang="pt-BR" sz="2000" dirty="0" smtClean="0"/>
              <a:t>Condição social dos patrícios, plebeus e escravos;</a:t>
            </a:r>
          </a:p>
          <a:p>
            <a:pPr>
              <a:buFont typeface="Courier New" pitchFamily="49" charset="0"/>
              <a:buChar char="o"/>
            </a:pPr>
            <a:r>
              <a:rPr lang="pt-BR" sz="2000" dirty="0" smtClean="0"/>
              <a:t>300 membros vitalícios no Senado e suas funções;</a:t>
            </a:r>
          </a:p>
          <a:p>
            <a:pPr>
              <a:buFont typeface="Courier New" pitchFamily="49" charset="0"/>
              <a:buChar char="o"/>
            </a:pPr>
            <a:r>
              <a:rPr lang="pt-BR" sz="2000" b="1" dirty="0" smtClean="0"/>
              <a:t>Três tipos de assembléias: </a:t>
            </a:r>
            <a:r>
              <a:rPr lang="pt-BR" sz="2000" i="1" dirty="0" smtClean="0"/>
              <a:t>centúrias</a:t>
            </a:r>
            <a:r>
              <a:rPr lang="pt-BR" sz="2000" dirty="0" smtClean="0"/>
              <a:t>, por </a:t>
            </a:r>
            <a:r>
              <a:rPr lang="pt-BR" sz="2000" i="1" dirty="0" smtClean="0"/>
              <a:t>tribos</a:t>
            </a:r>
            <a:r>
              <a:rPr lang="pt-BR" sz="2000" dirty="0" smtClean="0"/>
              <a:t> e os </a:t>
            </a:r>
            <a:r>
              <a:rPr lang="pt-BR" sz="2000" i="1" dirty="0" smtClean="0"/>
              <a:t>concílios da plebe</a:t>
            </a:r>
            <a:r>
              <a:rPr lang="pt-BR" sz="2000" dirty="0" smtClean="0"/>
              <a:t>;</a:t>
            </a:r>
          </a:p>
          <a:p>
            <a:pPr>
              <a:buFont typeface="Courier New" pitchFamily="49" charset="0"/>
              <a:buChar char="o"/>
            </a:pPr>
            <a:r>
              <a:rPr lang="pt-BR" sz="2000" dirty="0" smtClean="0"/>
              <a:t>Dividia-se por classes </a:t>
            </a:r>
            <a:r>
              <a:rPr lang="pt-BR" sz="2000" i="1" dirty="0" smtClean="0"/>
              <a:t>censitárias</a:t>
            </a:r>
            <a:r>
              <a:rPr lang="pt-BR" sz="2000" dirty="0" smtClean="0"/>
              <a:t> </a:t>
            </a:r>
            <a:r>
              <a:rPr lang="pt-BR" sz="2000" b="1" dirty="0" smtClean="0"/>
              <a:t>(centúrias)</a:t>
            </a:r>
            <a:r>
              <a:rPr lang="pt-BR" sz="2000" dirty="0" smtClean="0"/>
              <a:t>;</a:t>
            </a:r>
          </a:p>
          <a:p>
            <a:pPr>
              <a:buFont typeface="Courier New" pitchFamily="49" charset="0"/>
              <a:buChar char="o"/>
            </a:pPr>
            <a:r>
              <a:rPr lang="pt-BR" sz="2000" dirty="0" smtClean="0"/>
              <a:t>Tribos elegiam </a:t>
            </a:r>
            <a:r>
              <a:rPr lang="pt-BR" sz="2000" i="1" dirty="0" smtClean="0"/>
              <a:t>magistraturas</a:t>
            </a:r>
            <a:r>
              <a:rPr lang="pt-BR" sz="2000" dirty="0" smtClean="0"/>
              <a:t> inferiores e plebes votavam pelas leis relativas apenas a plebe. </a:t>
            </a:r>
            <a:endParaRPr lang="pt-BR" sz="2000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/>
          <a:lstStyle/>
          <a:p>
            <a:pPr algn="ctr"/>
            <a:r>
              <a:rPr lang="pt-BR" i="1" dirty="0" err="1" smtClean="0"/>
              <a:t>Res</a:t>
            </a:r>
            <a:r>
              <a:rPr lang="pt-BR" i="1" dirty="0" smtClean="0"/>
              <a:t> </a:t>
            </a:r>
            <a:r>
              <a:rPr lang="pt-BR" dirty="0" smtClean="0"/>
              <a:t>pública ou “coisa pública”</a:t>
            </a:r>
            <a:endParaRPr lang="pt-BR" i="1" dirty="0"/>
          </a:p>
        </p:txBody>
      </p:sp>
      <p:pic>
        <p:nvPicPr>
          <p:cNvPr id="7" name="Imagem 6" descr="20160410_1937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000108"/>
            <a:ext cx="8786810" cy="52720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giphy (3)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1670" y="285728"/>
            <a:ext cx="5036587" cy="2571874"/>
          </a:xfrm>
        </p:spPr>
      </p:pic>
      <p:pic>
        <p:nvPicPr>
          <p:cNvPr id="5" name="Imagem 4" descr="tumblr_ndk0mnwzMn1rks5xoo1_40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40" y="3071810"/>
            <a:ext cx="3333750" cy="3333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285720" y="857232"/>
            <a:ext cx="8229600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pt-BR" sz="2000" b="1" dirty="0" smtClean="0"/>
              <a:t>As desigualdades sociais e políticas entre patrícios e plebeus geraram muitos conflitos sociais: </a:t>
            </a:r>
            <a:r>
              <a:rPr lang="pt-BR" sz="2000" dirty="0" smtClean="0"/>
              <a:t>em </a:t>
            </a:r>
            <a:r>
              <a:rPr lang="pt-BR" sz="2000" b="1" dirty="0" smtClean="0"/>
              <a:t>494 a.C </a:t>
            </a:r>
            <a:r>
              <a:rPr lang="pt-BR" sz="2000" dirty="0" smtClean="0"/>
              <a:t>centenas de plebeus se rebelam;</a:t>
            </a:r>
          </a:p>
          <a:p>
            <a:pPr>
              <a:buFont typeface="Wingdings" pitchFamily="2" charset="2"/>
              <a:buChar char="§"/>
            </a:pPr>
            <a:r>
              <a:rPr lang="pt-BR" sz="2000" b="1" i="1" dirty="0" smtClean="0"/>
              <a:t>Tribunos da Plebe;</a:t>
            </a:r>
          </a:p>
          <a:p>
            <a:pPr>
              <a:buFont typeface="Wingdings" pitchFamily="2" charset="2"/>
              <a:buChar char="§"/>
            </a:pPr>
            <a:r>
              <a:rPr lang="pt-BR" sz="2000" b="1" i="1" dirty="0" smtClean="0"/>
              <a:t>Leis das Doze Tábuas: </a:t>
            </a:r>
            <a:r>
              <a:rPr lang="pt-BR" sz="2000" b="1" i="1" dirty="0" smtClean="0"/>
              <a:t> </a:t>
            </a:r>
            <a:r>
              <a:rPr lang="pt-BR" sz="2000" dirty="0" smtClean="0"/>
              <a:t>fundamentos do direito Romano;</a:t>
            </a:r>
          </a:p>
          <a:p>
            <a:pPr>
              <a:buFont typeface="Wingdings" pitchFamily="2" charset="2"/>
              <a:buChar char="§"/>
            </a:pPr>
            <a:r>
              <a:rPr lang="pt-BR" sz="2000" b="1" i="1" dirty="0" smtClean="0"/>
              <a:t>Lei </a:t>
            </a:r>
            <a:r>
              <a:rPr lang="pt-BR" sz="2000" b="1" i="1" dirty="0" err="1" smtClean="0"/>
              <a:t>Canuleia</a:t>
            </a:r>
            <a:r>
              <a:rPr lang="pt-BR" sz="2000" b="1" i="1" dirty="0" smtClean="0"/>
              <a:t>:  </a:t>
            </a:r>
            <a:r>
              <a:rPr lang="pt-BR" sz="2000" dirty="0" smtClean="0"/>
              <a:t>a partir de </a:t>
            </a:r>
            <a:r>
              <a:rPr lang="pt-BR" sz="2000" b="1" dirty="0" smtClean="0"/>
              <a:t>445 a.C</a:t>
            </a:r>
            <a:r>
              <a:rPr lang="pt-BR" sz="2000" dirty="0" smtClean="0"/>
              <a:t>, o casamento entre patrícios e </a:t>
            </a:r>
            <a:r>
              <a:rPr lang="pt-BR" sz="2000" dirty="0" err="1" smtClean="0"/>
              <a:t>pebleus</a:t>
            </a:r>
            <a:r>
              <a:rPr lang="pt-BR" sz="2000" dirty="0" smtClean="0"/>
              <a:t> é “legalizado”. </a:t>
            </a:r>
            <a:r>
              <a:rPr lang="pt-BR" sz="2000" b="1" dirty="0" smtClean="0"/>
              <a:t>Nova aristocracia: </a:t>
            </a:r>
            <a:r>
              <a:rPr lang="pt-BR" sz="2000" i="1" dirty="0" err="1" smtClean="0"/>
              <a:t>Nobilistas</a:t>
            </a:r>
            <a:r>
              <a:rPr lang="pt-BR" sz="2000" i="1" dirty="0" smtClean="0"/>
              <a:t>;</a:t>
            </a:r>
          </a:p>
          <a:p>
            <a:pPr>
              <a:buFont typeface="Wingdings" pitchFamily="2" charset="2"/>
              <a:buChar char="§"/>
            </a:pPr>
            <a:r>
              <a:rPr lang="pt-BR" sz="2000" b="1" i="1" dirty="0" smtClean="0"/>
              <a:t>Lei Licínia: </a:t>
            </a:r>
            <a:r>
              <a:rPr lang="pt-BR" sz="2000" dirty="0" smtClean="0"/>
              <a:t> </a:t>
            </a:r>
            <a:r>
              <a:rPr lang="pt-BR" sz="2000" b="1" dirty="0" smtClean="0"/>
              <a:t>367 a.C</a:t>
            </a:r>
            <a:r>
              <a:rPr lang="pt-BR" sz="2000" dirty="0" smtClean="0"/>
              <a:t>, direito de </a:t>
            </a:r>
            <a:r>
              <a:rPr lang="pt-BR" sz="2000" dirty="0" err="1" smtClean="0"/>
              <a:t>particiar</a:t>
            </a:r>
            <a:r>
              <a:rPr lang="pt-BR" sz="2000" dirty="0" smtClean="0"/>
              <a:t> do consulado e a regulamentação de algumas terras públicas;</a:t>
            </a:r>
          </a:p>
          <a:p>
            <a:pPr>
              <a:buFont typeface="Wingdings" pitchFamily="2" charset="2"/>
              <a:buChar char="§"/>
            </a:pPr>
            <a:r>
              <a:rPr lang="pt-BR" sz="2000" b="1" i="1" dirty="0" smtClean="0"/>
              <a:t>Lei </a:t>
            </a:r>
            <a:r>
              <a:rPr lang="pt-BR" sz="2000" b="1" i="1" dirty="0" err="1" smtClean="0"/>
              <a:t>Poetélia</a:t>
            </a:r>
            <a:r>
              <a:rPr lang="pt-BR" sz="2000" b="1" i="1" dirty="0" smtClean="0"/>
              <a:t> </a:t>
            </a:r>
            <a:r>
              <a:rPr lang="pt-BR" sz="2000" b="1" i="1" dirty="0" err="1" smtClean="0"/>
              <a:t>Papíria</a:t>
            </a:r>
            <a:r>
              <a:rPr lang="pt-BR" sz="2000" b="1" i="1" dirty="0" smtClean="0"/>
              <a:t>: </a:t>
            </a:r>
            <a:r>
              <a:rPr lang="pt-BR" sz="2000" b="1" dirty="0" smtClean="0"/>
              <a:t>326 a.C</a:t>
            </a:r>
            <a:r>
              <a:rPr lang="pt-BR" sz="2000" dirty="0" smtClean="0"/>
              <a:t>, houve a abolição da escravidão por dívidas;</a:t>
            </a:r>
          </a:p>
          <a:p>
            <a:pPr>
              <a:buFont typeface="Wingdings" pitchFamily="2" charset="2"/>
              <a:buChar char="§"/>
            </a:pPr>
            <a:r>
              <a:rPr lang="pt-BR" sz="2000" dirty="0" smtClean="0"/>
              <a:t>Empreendimento de uma série de conquistas por toda a região do Mediterrâneo. </a:t>
            </a:r>
            <a:endParaRPr lang="pt-BR" sz="2000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928670"/>
          </a:xfrm>
        </p:spPr>
        <p:txBody>
          <a:bodyPr/>
          <a:lstStyle/>
          <a:p>
            <a:pPr algn="ctr"/>
            <a:r>
              <a:rPr lang="pt-BR" dirty="0" smtClean="0">
                <a:solidFill>
                  <a:schemeClr val="accent1"/>
                </a:solidFill>
              </a:rPr>
              <a:t>Os movimentos Sociais</a:t>
            </a:r>
            <a:endParaRPr lang="pt-BR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285720" y="1000109"/>
            <a:ext cx="8229600" cy="150019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000" dirty="0" smtClean="0"/>
              <a:t>Em 5 séculos de guerras a dominação romana se estendeu em boa parte da Europa, da Ásia e da África;</a:t>
            </a:r>
          </a:p>
          <a:p>
            <a:pPr>
              <a:buFont typeface="Wingdings" pitchFamily="2" charset="2"/>
              <a:buChar char="q"/>
            </a:pPr>
            <a:r>
              <a:rPr lang="pt-BR" sz="2000" b="1" dirty="0" smtClean="0"/>
              <a:t>Guerras Púnicas: </a:t>
            </a:r>
            <a:r>
              <a:rPr lang="pt-BR" sz="2000" dirty="0" smtClean="0"/>
              <a:t>Cartago dominava o comércio marítimo no mediterrâneo; Cartagineses X Romanos.</a:t>
            </a:r>
            <a:endParaRPr lang="pt-BR" sz="2000" b="1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000108"/>
          </a:xfrm>
        </p:spPr>
        <p:txBody>
          <a:bodyPr/>
          <a:lstStyle/>
          <a:p>
            <a:pPr algn="ctr"/>
            <a:r>
              <a:rPr lang="pt-BR" dirty="0" smtClean="0">
                <a:solidFill>
                  <a:schemeClr val="accent2"/>
                </a:solidFill>
              </a:rPr>
              <a:t>A República Imperialista</a:t>
            </a:r>
            <a:endParaRPr lang="pt-BR" dirty="0">
              <a:solidFill>
                <a:schemeClr val="accent2"/>
              </a:solidFill>
            </a:endParaRPr>
          </a:p>
        </p:txBody>
      </p:sp>
      <p:pic>
        <p:nvPicPr>
          <p:cNvPr id="6" name="Imagem 5" descr="First_Punic_War_264_BC-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2394284"/>
            <a:ext cx="7358114" cy="43504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142844" y="571480"/>
            <a:ext cx="8643998" cy="4071966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pt-BR" sz="2400" dirty="0" smtClean="0"/>
              <a:t>Entre </a:t>
            </a:r>
            <a:r>
              <a:rPr lang="pt-BR" sz="2400" b="1" dirty="0" smtClean="0"/>
              <a:t>149 e 146</a:t>
            </a:r>
            <a:r>
              <a:rPr lang="pt-BR" sz="2400" dirty="0" smtClean="0"/>
              <a:t> os romanos vencem a guerra e os derrotados foram vendidos como escravos;</a:t>
            </a:r>
          </a:p>
          <a:p>
            <a:pPr>
              <a:buFont typeface="Wingdings" pitchFamily="2" charset="2"/>
              <a:buChar char="v"/>
            </a:pPr>
            <a:r>
              <a:rPr lang="pt-BR" sz="2400" dirty="0" smtClean="0"/>
              <a:t>Nos dois séculos seguintes, Roma conquista os reinos helenísticos da Macedônia, da Síria e do Egito </a:t>
            </a:r>
            <a:r>
              <a:rPr lang="pt-BR" sz="2400" b="1" dirty="0" smtClean="0"/>
              <a:t>“</a:t>
            </a:r>
            <a:r>
              <a:rPr lang="pt-BR" sz="2400" b="1" dirty="0" err="1" smtClean="0"/>
              <a:t>Mare</a:t>
            </a:r>
            <a:r>
              <a:rPr lang="pt-BR" sz="2400" b="1" dirty="0" smtClean="0"/>
              <a:t> </a:t>
            </a:r>
            <a:r>
              <a:rPr lang="pt-BR" sz="2400" b="1" dirty="0" err="1" smtClean="0"/>
              <a:t>Nostrum</a:t>
            </a:r>
            <a:r>
              <a:rPr lang="pt-BR" sz="2400" b="1" dirty="0" smtClean="0"/>
              <a:t>”</a:t>
            </a:r>
            <a:r>
              <a:rPr lang="pt-BR" sz="2400" dirty="0" smtClean="0"/>
              <a:t>;</a:t>
            </a:r>
          </a:p>
          <a:p>
            <a:pPr>
              <a:buFont typeface="Wingdings" pitchFamily="2" charset="2"/>
              <a:buChar char="v"/>
            </a:pPr>
            <a:r>
              <a:rPr lang="pt-BR" sz="2400" dirty="0" smtClean="0"/>
              <a:t>Classe de </a:t>
            </a:r>
            <a:r>
              <a:rPr lang="pt-BR" sz="2400" b="1" i="1" dirty="0" smtClean="0"/>
              <a:t>cavaleiros</a:t>
            </a:r>
            <a:r>
              <a:rPr lang="pt-BR" sz="2400" dirty="0" smtClean="0"/>
              <a:t> e a ordem </a:t>
            </a:r>
            <a:r>
              <a:rPr lang="pt-BR" sz="2400" dirty="0" err="1" smtClean="0"/>
              <a:t>equestre</a:t>
            </a:r>
            <a:r>
              <a:rPr lang="pt-BR" sz="2400" dirty="0" smtClean="0"/>
              <a:t>;</a:t>
            </a:r>
          </a:p>
          <a:p>
            <a:pPr>
              <a:buFont typeface="Wingdings" pitchFamily="2" charset="2"/>
              <a:buChar char="v"/>
            </a:pPr>
            <a:r>
              <a:rPr lang="pt-BR" sz="2400" b="1" dirty="0" smtClean="0"/>
              <a:t>Cavaleiros e senadores: </a:t>
            </a:r>
            <a:r>
              <a:rPr lang="pt-BR" sz="2400" dirty="0" smtClean="0"/>
              <a:t> ambos os grupos concentraram terras e escravos;</a:t>
            </a:r>
          </a:p>
          <a:p>
            <a:pPr>
              <a:buFont typeface="Wingdings" pitchFamily="2" charset="2"/>
              <a:buChar char="v"/>
            </a:pPr>
            <a:r>
              <a:rPr lang="pt-BR" sz="2400" dirty="0" smtClean="0"/>
              <a:t>Propriedades escravistas onde se produziam vinhos e azeites para o comércio;</a:t>
            </a:r>
          </a:p>
          <a:p>
            <a:pPr>
              <a:buFont typeface="Wingdings" pitchFamily="2" charset="2"/>
              <a:buChar char="v"/>
            </a:pPr>
            <a:r>
              <a:rPr lang="pt-BR" sz="2400" dirty="0" smtClean="0"/>
              <a:t>Redefinição da paisagem agrária na Itália, colocando em risco a pequena propriedade camponesa.</a:t>
            </a:r>
          </a:p>
          <a:p>
            <a:endParaRPr lang="pt-BR" sz="2400" dirty="0"/>
          </a:p>
        </p:txBody>
      </p:sp>
      <p:pic>
        <p:nvPicPr>
          <p:cNvPr id="5" name="Imagem 4" descr="mapa_império roman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928670"/>
            <a:ext cx="8892215" cy="48577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tumblr_nz24maIvVM1th953io1_500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76" y="142852"/>
            <a:ext cx="4372244" cy="3071834"/>
          </a:xfrm>
        </p:spPr>
      </p:pic>
      <p:pic>
        <p:nvPicPr>
          <p:cNvPr id="5" name="Imagem 4" descr="tumblr_o324plOkR51qzq4k7o9_50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16" y="3357562"/>
            <a:ext cx="4619625" cy="2781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S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14686"/>
            <a:ext cx="9144000" cy="3643314"/>
          </a:xfrm>
          <a:prstGeom prst="rect">
            <a:avLst/>
          </a:prstGeom>
        </p:spPr>
      </p:pic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214282" y="785794"/>
            <a:ext cx="8229600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pt-BR" sz="2400" dirty="0" smtClean="0"/>
              <a:t>Irmãos </a:t>
            </a:r>
            <a:r>
              <a:rPr lang="pt-BR" sz="2400" b="1" i="1" dirty="0" smtClean="0"/>
              <a:t>Tibério Graco </a:t>
            </a:r>
            <a:r>
              <a:rPr lang="pt-BR" sz="2400" b="1" dirty="0" smtClean="0"/>
              <a:t>e </a:t>
            </a:r>
            <a:r>
              <a:rPr lang="pt-BR" sz="2400" b="1" i="1" dirty="0" smtClean="0"/>
              <a:t>Caio Graco</a:t>
            </a:r>
            <a:r>
              <a:rPr lang="pt-BR" sz="2400" b="1" dirty="0" smtClean="0"/>
              <a:t>;</a:t>
            </a:r>
          </a:p>
          <a:p>
            <a:pPr>
              <a:buFont typeface="Wingdings" pitchFamily="2" charset="2"/>
              <a:buChar char="Ø"/>
            </a:pPr>
            <a:r>
              <a:rPr lang="pt-BR" sz="2400" b="1" dirty="0" smtClean="0"/>
              <a:t>133 a.C: </a:t>
            </a:r>
            <a:r>
              <a:rPr lang="pt-BR" sz="2400" dirty="0" smtClean="0"/>
              <a:t>Tibério Graco consegue a aprovação de uma lei agrária, mas em </a:t>
            </a:r>
            <a:r>
              <a:rPr lang="pt-BR" sz="2400" b="1" dirty="0" smtClean="0"/>
              <a:t>132 a.C</a:t>
            </a:r>
            <a:r>
              <a:rPr lang="pt-BR" sz="2400" dirty="0" smtClean="0"/>
              <a:t>, Tibério Graco e mais 500 partidários da lei são assassinados;</a:t>
            </a:r>
          </a:p>
          <a:p>
            <a:pPr>
              <a:buFont typeface="Wingdings" pitchFamily="2" charset="2"/>
              <a:buChar char="Ø"/>
            </a:pPr>
            <a:r>
              <a:rPr lang="pt-BR" sz="2400" b="1" dirty="0" smtClean="0"/>
              <a:t>123 a.C: </a:t>
            </a:r>
            <a:r>
              <a:rPr lang="pt-BR" sz="2400" dirty="0" smtClean="0"/>
              <a:t>O projeto de </a:t>
            </a:r>
            <a:r>
              <a:rPr lang="pt-BR" sz="2400" i="1" dirty="0" smtClean="0"/>
              <a:t>Reforma Agrária </a:t>
            </a:r>
            <a:r>
              <a:rPr lang="pt-BR" sz="2400" dirty="0" smtClean="0"/>
              <a:t>é retomado por Caio Graco, e o tribuno consegue aprovar a </a:t>
            </a:r>
            <a:r>
              <a:rPr lang="pt-BR" sz="2400" b="1" i="1" dirty="0" smtClean="0"/>
              <a:t>lei frumentária</a:t>
            </a:r>
            <a:r>
              <a:rPr lang="pt-BR" sz="2400" dirty="0" smtClean="0"/>
              <a:t>, mas também é morto;</a:t>
            </a:r>
          </a:p>
          <a:p>
            <a:pPr>
              <a:buFont typeface="Wingdings" pitchFamily="2" charset="2"/>
              <a:buChar char="Ø"/>
            </a:pPr>
            <a:r>
              <a:rPr lang="pt-BR" sz="2400" b="1" i="1" dirty="0" smtClean="0"/>
              <a:t>Guerra Social </a:t>
            </a:r>
            <a:r>
              <a:rPr lang="pt-BR" sz="2400" b="1" dirty="0" smtClean="0"/>
              <a:t>(90 a.C)</a:t>
            </a:r>
          </a:p>
          <a:p>
            <a:pPr>
              <a:buFont typeface="Wingdings" pitchFamily="2" charset="2"/>
              <a:buChar char="Ø"/>
            </a:pPr>
            <a:r>
              <a:rPr lang="pt-BR" sz="2400" b="1" dirty="0" smtClean="0"/>
              <a:t>Entre 73 e 71 a.C: </a:t>
            </a:r>
            <a:r>
              <a:rPr lang="pt-BR" sz="2400" dirty="0" smtClean="0"/>
              <a:t>revolta de </a:t>
            </a:r>
            <a:r>
              <a:rPr lang="pt-BR" sz="2400" i="1" dirty="0" err="1" smtClean="0"/>
              <a:t>Espártaco</a:t>
            </a:r>
            <a:r>
              <a:rPr lang="pt-BR" sz="2400" dirty="0" smtClean="0"/>
              <a:t> </a:t>
            </a:r>
            <a:r>
              <a:rPr lang="pt-BR" sz="2400" b="1" dirty="0" smtClean="0"/>
              <a:t>(mais de 90 mil escravos)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928670"/>
          </a:xfrm>
        </p:spPr>
        <p:txBody>
          <a:bodyPr/>
          <a:lstStyle/>
          <a:p>
            <a:pPr algn="ctr"/>
            <a:r>
              <a:rPr lang="pt-BR" dirty="0" smtClean="0">
                <a:solidFill>
                  <a:schemeClr val="accent3"/>
                </a:solidFill>
              </a:rPr>
              <a:t>A Questão Agrária</a:t>
            </a:r>
            <a:endParaRPr lang="pt-BR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so">
  <a:themeElements>
    <a:clrScheme name="Aspect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oncurso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urso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159</TotalTime>
  <Words>853</Words>
  <PresentationFormat>Apresentação na tela (4:3)</PresentationFormat>
  <Paragraphs>64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18" baseType="lpstr">
      <vt:lpstr>Concurso</vt:lpstr>
      <vt:lpstr>Roma  ♥</vt:lpstr>
      <vt:lpstr>Monarquia</vt:lpstr>
      <vt:lpstr>Res pública ou “coisa pública”</vt:lpstr>
      <vt:lpstr>Slide 4</vt:lpstr>
      <vt:lpstr>Os movimentos Sociais</vt:lpstr>
      <vt:lpstr>A República Imperialista</vt:lpstr>
      <vt:lpstr>Slide 7</vt:lpstr>
      <vt:lpstr>Slide 8</vt:lpstr>
      <vt:lpstr>A Questão Agrária</vt:lpstr>
      <vt:lpstr>Uma República em crise</vt:lpstr>
      <vt:lpstr>Slide 11</vt:lpstr>
      <vt:lpstr>Slide 12</vt:lpstr>
      <vt:lpstr>Ascensão e queda do Estado Imperial (31 a.C a 476 d.C)</vt:lpstr>
      <vt:lpstr>Slide 14</vt:lpstr>
      <vt:lpstr>A crise e a degradação do Império</vt:lpstr>
      <vt:lpstr>Cristianismo</vt:lpstr>
      <vt:lpstr>Bons estudos! ♥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 ♥</dc:title>
  <dc:creator>Olga</dc:creator>
  <cp:lastModifiedBy>Olga</cp:lastModifiedBy>
  <cp:revision>18</cp:revision>
  <dcterms:created xsi:type="dcterms:W3CDTF">2016-04-10T22:14:14Z</dcterms:created>
  <dcterms:modified xsi:type="dcterms:W3CDTF">2016-04-11T01:03:50Z</dcterms:modified>
</cp:coreProperties>
</file>