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8" r:id="rId3"/>
    <p:sldId id="270" r:id="rId4"/>
    <p:sldId id="269" r:id="rId5"/>
    <p:sldId id="266" r:id="rId6"/>
    <p:sldId id="285" r:id="rId7"/>
    <p:sldId id="286" r:id="rId8"/>
    <p:sldId id="273" r:id="rId9"/>
    <p:sldId id="276" r:id="rId10"/>
    <p:sldId id="275" r:id="rId11"/>
    <p:sldId id="282" r:id="rId12"/>
    <p:sldId id="272" r:id="rId13"/>
    <p:sldId id="274" r:id="rId14"/>
    <p:sldId id="277" r:id="rId15"/>
    <p:sldId id="278" r:id="rId16"/>
    <p:sldId id="279" r:id="rId17"/>
    <p:sldId id="258" r:id="rId18"/>
    <p:sldId id="280" r:id="rId19"/>
    <p:sldId id="281" r:id="rId20"/>
    <p:sldId id="257" r:id="rId21"/>
    <p:sldId id="265" r:id="rId22"/>
    <p:sldId id="259" r:id="rId23"/>
    <p:sldId id="283" r:id="rId24"/>
    <p:sldId id="284" r:id="rId2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F5976-3EBE-4A3A-B0E3-F1F48A4BC52E}" type="datetimeFigureOut">
              <a:rPr lang="pt-BR" smtClean="0"/>
              <a:pPr/>
              <a:t>06/05/2015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E02F-3D22-4438-8EF2-22B7B34A3A2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F5976-3EBE-4A3A-B0E3-F1F48A4BC52E}" type="datetimeFigureOut">
              <a:rPr lang="pt-BR" smtClean="0"/>
              <a:pPr/>
              <a:t>06/05/2015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E02F-3D22-4438-8EF2-22B7B34A3A2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F5976-3EBE-4A3A-B0E3-F1F48A4BC52E}" type="datetimeFigureOut">
              <a:rPr lang="pt-BR" smtClean="0"/>
              <a:pPr/>
              <a:t>06/05/2015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E02F-3D22-4438-8EF2-22B7B34A3A2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F5976-3EBE-4A3A-B0E3-F1F48A4BC52E}" type="datetimeFigureOut">
              <a:rPr lang="pt-BR" smtClean="0"/>
              <a:pPr/>
              <a:t>06/05/2015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E02F-3D22-4438-8EF2-22B7B34A3A2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F5976-3EBE-4A3A-B0E3-F1F48A4BC52E}" type="datetimeFigureOut">
              <a:rPr lang="pt-BR" smtClean="0"/>
              <a:pPr/>
              <a:t>06/05/2015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E02F-3D22-4438-8EF2-22B7B34A3A2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F5976-3EBE-4A3A-B0E3-F1F48A4BC52E}" type="datetimeFigureOut">
              <a:rPr lang="pt-BR" smtClean="0"/>
              <a:pPr/>
              <a:t>06/05/2015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E02F-3D22-4438-8EF2-22B7B34A3A2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F5976-3EBE-4A3A-B0E3-F1F48A4BC52E}" type="datetimeFigureOut">
              <a:rPr lang="pt-BR" smtClean="0"/>
              <a:pPr/>
              <a:t>06/05/2015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E02F-3D22-4438-8EF2-22B7B34A3A2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F5976-3EBE-4A3A-B0E3-F1F48A4BC52E}" type="datetimeFigureOut">
              <a:rPr lang="pt-BR" smtClean="0"/>
              <a:pPr/>
              <a:t>06/05/2015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E02F-3D22-4438-8EF2-22B7B34A3A2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F5976-3EBE-4A3A-B0E3-F1F48A4BC52E}" type="datetimeFigureOut">
              <a:rPr lang="pt-BR" smtClean="0"/>
              <a:pPr/>
              <a:t>06/05/2015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E02F-3D22-4438-8EF2-22B7B34A3A2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F5976-3EBE-4A3A-B0E3-F1F48A4BC52E}" type="datetimeFigureOut">
              <a:rPr lang="pt-BR" smtClean="0"/>
              <a:pPr/>
              <a:t>06/05/2015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E02F-3D22-4438-8EF2-22B7B34A3A2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F5976-3EBE-4A3A-B0E3-F1F48A4BC52E}" type="datetimeFigureOut">
              <a:rPr lang="pt-BR" smtClean="0"/>
              <a:pPr/>
              <a:t>06/05/2015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E02F-3D22-4438-8EF2-22B7B34A3A2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F5976-3EBE-4A3A-B0E3-F1F48A4BC52E}" type="datetimeFigureOut">
              <a:rPr lang="pt-BR" smtClean="0"/>
              <a:pPr/>
              <a:t>06/05/2015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9E02F-3D22-4438-8EF2-22B7B34A3A2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BIOMAS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P</a:t>
            </a:r>
            <a:r>
              <a:rPr lang="pt-BR" dirty="0" smtClean="0"/>
              <a:t>lanície e planalto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Planícies:Amazônica, </a:t>
            </a:r>
            <a:r>
              <a:rPr lang="pt-BR" dirty="0"/>
              <a:t>P</a:t>
            </a:r>
            <a:r>
              <a:rPr lang="pt-BR" dirty="0" smtClean="0"/>
              <a:t>antanal e litorânea. </a:t>
            </a:r>
          </a:p>
          <a:p>
            <a:pPr>
              <a:buNone/>
            </a:pPr>
            <a:r>
              <a:rPr lang="pt-BR" dirty="0"/>
              <a:t> 3.000.000 de </a:t>
            </a:r>
            <a:r>
              <a:rPr lang="pt-BR" dirty="0" smtClean="0"/>
              <a:t>km² aproximados do território brasileiro é composto de planícies.</a:t>
            </a:r>
          </a:p>
          <a:p>
            <a:r>
              <a:rPr lang="pt-BR" dirty="0" smtClean="0"/>
              <a:t>Bacias de planície: Amazônica e do Paraguai.</a:t>
            </a:r>
          </a:p>
          <a:p>
            <a:r>
              <a:rPr lang="pt-BR" dirty="0" smtClean="0"/>
              <a:t>Planalto: configura aproximadamente</a:t>
            </a:r>
            <a:r>
              <a:rPr lang="pt-BR" dirty="0"/>
              <a:t> 5.000.000 </a:t>
            </a:r>
            <a:r>
              <a:rPr lang="pt-BR" dirty="0" smtClean="0"/>
              <a:t>km² da extensão do território brasileiro.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Rios de planície possuem menor potencial hidrelétrico e maior facilidade de navegação.</a:t>
            </a:r>
          </a:p>
          <a:p>
            <a:r>
              <a:rPr lang="pt-BR" dirty="0" smtClean="0"/>
              <a:t>Rios de planalto possuem maior potencial hidrelétrico e por vezes é mais difícil a possibilidade de navegação.</a:t>
            </a:r>
            <a:endParaRPr lang="pt-B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Bacias hidrográficas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7650" name="Picture 2" descr="http://upload.wikimedia.org/wikipedia/commons/thumb/8/8c/Brasil_Bacias_hidrograficas.svg/744px-Brasil_Bacias_hidrograficas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8424936" cy="49523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Bacia do </a:t>
            </a:r>
            <a:r>
              <a:rPr lang="pt-BR" dirty="0"/>
              <a:t>P</a:t>
            </a:r>
            <a:r>
              <a:rPr lang="pt-BR" dirty="0" smtClean="0"/>
              <a:t>araná concentra 60% dos recursos hidrelétricos do país abastecendo a região do sudeste.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Classificações de bacias hidrográficas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 err="1" smtClean="0"/>
              <a:t>Exorreica</a:t>
            </a:r>
            <a:r>
              <a:rPr lang="pt-BR" dirty="0" smtClean="0"/>
              <a:t>: </a:t>
            </a:r>
            <a:r>
              <a:rPr lang="pt-BR" dirty="0"/>
              <a:t>quando as águas drenam direta ou indiretamente para </a:t>
            </a:r>
            <a:r>
              <a:rPr lang="pt-BR" dirty="0" smtClean="0"/>
              <a:t>o mar</a:t>
            </a:r>
            <a:r>
              <a:rPr lang="pt-BR" dirty="0"/>
              <a:t>.</a:t>
            </a:r>
          </a:p>
          <a:p>
            <a:r>
              <a:rPr lang="pt-BR" dirty="0" err="1" smtClean="0"/>
              <a:t>Endorreica</a:t>
            </a:r>
            <a:r>
              <a:rPr lang="pt-BR" dirty="0" smtClean="0"/>
              <a:t>: </a:t>
            </a:r>
            <a:r>
              <a:rPr lang="pt-BR" dirty="0"/>
              <a:t>quando as águas caem em um lago ou mar </a:t>
            </a:r>
            <a:r>
              <a:rPr lang="pt-BR" dirty="0" smtClean="0"/>
              <a:t>fechado.</a:t>
            </a:r>
            <a:endParaRPr lang="pt-BR" dirty="0"/>
          </a:p>
          <a:p>
            <a:r>
              <a:rPr lang="pt-BR" dirty="0" err="1" smtClean="0"/>
              <a:t>Criptorreica</a:t>
            </a:r>
            <a:r>
              <a:rPr lang="pt-BR" dirty="0" smtClean="0"/>
              <a:t>: </a:t>
            </a:r>
            <a:r>
              <a:rPr lang="pt-BR" dirty="0"/>
              <a:t>quando as águas desaguam no interior de rochas calcárias (são porosas), gerando lagos subterrâneos (grutas), além da formação de lençóis </a:t>
            </a:r>
            <a:r>
              <a:rPr lang="pt-BR" dirty="0" smtClean="0"/>
              <a:t>freáticos.</a:t>
            </a:r>
            <a:endParaRPr lang="pt-BR" dirty="0"/>
          </a:p>
          <a:p>
            <a:r>
              <a:rPr lang="pt-BR" dirty="0" err="1" smtClean="0"/>
              <a:t>Arreica</a:t>
            </a:r>
            <a:r>
              <a:rPr lang="pt-BR" dirty="0" smtClean="0"/>
              <a:t>: </a:t>
            </a:r>
            <a:r>
              <a:rPr lang="pt-BR" dirty="0"/>
              <a:t>quando o rio seca em determinado momento do seu </a:t>
            </a:r>
            <a:r>
              <a:rPr lang="pt-BR" dirty="0" smtClean="0"/>
              <a:t>percurso.</a:t>
            </a:r>
          </a:p>
          <a:p>
            <a:r>
              <a:rPr lang="pt-BR" dirty="0" smtClean="0"/>
              <a:t>A maioria das bacias hidrográficas brasileiras são </a:t>
            </a:r>
            <a:r>
              <a:rPr lang="pt-BR" dirty="0" err="1" smtClean="0"/>
              <a:t>exorreicas</a:t>
            </a:r>
            <a:r>
              <a:rPr lang="pt-BR" dirty="0" smtClean="0"/>
              <a:t>.</a:t>
            </a:r>
            <a:endParaRPr lang="pt-BR" dirty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Foz e seus três tipos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Foz em estuário (funil)</a:t>
            </a:r>
          </a:p>
          <a:p>
            <a:r>
              <a:rPr lang="pt-BR" dirty="0" smtClean="0"/>
              <a:t>Foz em delta (ramificada/ canais e ilhas)</a:t>
            </a:r>
          </a:p>
          <a:p>
            <a:r>
              <a:rPr lang="pt-BR" dirty="0" smtClean="0"/>
              <a:t>Foz mista (ramificada, porém com uma foz principal)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Foz mista do </a:t>
            </a:r>
            <a:r>
              <a:rPr lang="pt-BR" dirty="0"/>
              <a:t>R</a:t>
            </a:r>
            <a:r>
              <a:rPr lang="pt-BR" dirty="0" smtClean="0"/>
              <a:t>io Amazonas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22" name="Picture 2" descr="http://upload.wikimedia.org/wikipedia/commons/6/6f/Mouths_of_amazon_geocover_199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5668888" cy="3731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146" name="Picture 2" descr="http://image.slidesharecdn.com/aspectosdahidrografiadobrasil-130807151424-phpapp01/95/aspectos-da-hidrografia-do-brasil-12-638.jpg?cb=13759065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9144000" cy="6741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Foz em estuário do Rio da Prata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7890" name="Picture 2" descr="http://upload.wikimedia.org/wikipedia/commons/thumb/c/cf/River_Plate.jpg/300px-River_Pl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00808"/>
            <a:ext cx="7416824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Formação de ilhas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Fatores como a velocidade das águas, por influência do relevo, e meandros e foz do rio serão fatores preponderantes a formação de ilhas ao longo de um percurso de um rio.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3554" name="Picture 2" descr="http://s3.amazonaws.com/magoo/ABAAAfmhoAL-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424936" cy="6048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 descr="http://image.slidesharecdn.com/aspectosdahidrografiadobrasil-130807151424-phpapp01/95/aspectos-da-hidrografia-do-brasil-11-638.jpg?cb=13759065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Rios perenes e intermitentes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Perenes: que independente da sazonalidade tendem a permanecerem abastecidos de água.</a:t>
            </a:r>
          </a:p>
          <a:p>
            <a:r>
              <a:rPr lang="pt-BR" dirty="0" smtClean="0"/>
              <a:t>Intermitentes: alternam pela sazonalidade das chuvas épocas de chuvas e secas. Sendo os períodos de seca componentes na maior parte do ano.</a:t>
            </a:r>
            <a:endParaRPr lang="pt-B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6386" name="Picture 2" descr="http://image.slidesharecdn.com/aspectosdahidrografiadobrasil-130807151424-phpapp01/95/aspectos-da-hidrografia-do-brasil-14-638.jpg?cb=13759065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9145016" cy="6669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Épocas de cheias e estiagens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Mesmo rios perenes passam por processos sazonais metereológicos de grande elevação ou decréscimo de seus índices pluviométricos.</a:t>
            </a:r>
          </a:p>
          <a:p>
            <a:r>
              <a:rPr lang="pt-BR" dirty="0" smtClean="0"/>
              <a:t>Casos das enchentes na região norte e sul do país no ano de 2014 (do Acre a Santa Catarina) até os casos de crises hídricas históricas nas regiões do centro oeste e sudeste. </a:t>
            </a:r>
            <a:endParaRPr lang="pt-B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Saneamento Básico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4 serviços básicos: Drenagem, </a:t>
            </a:r>
            <a:endParaRPr lang="pt-B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Biomas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Variáveis componentes: biótica, climática e geológica.</a:t>
            </a:r>
          </a:p>
          <a:p>
            <a:r>
              <a:rPr lang="pt-BR" dirty="0" smtClean="0"/>
              <a:t>Interações entre biosfera, atmosfera, hidrosfera e </a:t>
            </a:r>
            <a:r>
              <a:rPr lang="pt-BR" dirty="0" err="1" smtClean="0"/>
              <a:t>geosfera</a:t>
            </a:r>
            <a:r>
              <a:rPr lang="pt-BR" dirty="0" smtClean="0"/>
              <a:t>.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6626" name="Picture 2" descr="http://mfcmamonas.no.comunidades.net/imagens/zzzzzzbiom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640959" cy="6480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Hidrografia do Brasil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Brasil possui 13% de toda água doce do mundo, disposta em forma de rios, lagos, aquíferos...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Principais Aquíferos brasileiros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/>
              <a:t> </a:t>
            </a:r>
            <a:r>
              <a:rPr lang="pt-BR" dirty="0" smtClean="0"/>
              <a:t>Guarani</a:t>
            </a:r>
          </a:p>
          <a:p>
            <a:r>
              <a:rPr lang="pt-BR" dirty="0" smtClean="0"/>
              <a:t> </a:t>
            </a:r>
            <a:r>
              <a:rPr lang="pt-BR" dirty="0" err="1"/>
              <a:t>Alter</a:t>
            </a:r>
            <a:r>
              <a:rPr lang="pt-BR" dirty="0"/>
              <a:t> do Chão </a:t>
            </a:r>
            <a:r>
              <a:rPr lang="pt-BR" dirty="0" smtClean="0"/>
              <a:t> </a:t>
            </a:r>
          </a:p>
          <a:p>
            <a:r>
              <a:rPr lang="pt-BR" dirty="0" smtClean="0"/>
              <a:t>Cabeças (</a:t>
            </a:r>
            <a:r>
              <a:rPr lang="pt-BR" dirty="0"/>
              <a:t>Bacia Sedimentar do </a:t>
            </a:r>
            <a:r>
              <a:rPr lang="pt-BR" dirty="0" smtClean="0"/>
              <a:t>Parnaíba)</a:t>
            </a:r>
          </a:p>
          <a:p>
            <a:r>
              <a:rPr lang="pt-BR" dirty="0" err="1" smtClean="0"/>
              <a:t>Urucuia-Areado</a:t>
            </a:r>
            <a:r>
              <a:rPr lang="pt-BR" dirty="0" smtClean="0"/>
              <a:t>  </a:t>
            </a:r>
          </a:p>
          <a:p>
            <a:r>
              <a:rPr lang="pt-BR" dirty="0" smtClean="0"/>
              <a:t>Furnas</a:t>
            </a:r>
            <a:r>
              <a:rPr lang="pt-BR" dirty="0"/>
              <a:t>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8914" name="Picture 2" descr="http://www.tiberiogeo.com.br/imagem/brasil/aquifero_alter_chao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8136904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Bacias hidrográficas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Distribuição e características do relevo condicionando curso dos rios e afluentes. Composição de um complexo de rios, de grande ou pequena escala, relacionados entre si pelo percurso das águas ou condições de relevo que levarão a uma foz em comum compõe o ideal de uma bacia hidrográfica e suas possíveis sub-bacias.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 bacia hidrográfica é usualmente definida como a área na qual ocorre a captação de água (drenagem) para um rio principal e seus afluentes devido às suas características geográficas e topográficas.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468</Words>
  <Application>Microsoft Office PowerPoint</Application>
  <PresentationFormat>Apresentação na tela (4:3)</PresentationFormat>
  <Paragraphs>47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5" baseType="lpstr">
      <vt:lpstr>Tema do Office</vt:lpstr>
      <vt:lpstr>BIOMAS</vt:lpstr>
      <vt:lpstr>Slide 2</vt:lpstr>
      <vt:lpstr>Biomas</vt:lpstr>
      <vt:lpstr>Slide 4</vt:lpstr>
      <vt:lpstr>Hidrografia do Brasil</vt:lpstr>
      <vt:lpstr>Principais Aquíferos brasileiros</vt:lpstr>
      <vt:lpstr>Slide 7</vt:lpstr>
      <vt:lpstr>Bacias hidrográficas</vt:lpstr>
      <vt:lpstr>Slide 9</vt:lpstr>
      <vt:lpstr>Planície e planalto </vt:lpstr>
      <vt:lpstr>Slide 11</vt:lpstr>
      <vt:lpstr>Bacias hidrográficas</vt:lpstr>
      <vt:lpstr>Slide 13</vt:lpstr>
      <vt:lpstr>Classificações de bacias hidrográficas</vt:lpstr>
      <vt:lpstr>Foz e seus três tipos</vt:lpstr>
      <vt:lpstr>Foz mista do Rio Amazonas</vt:lpstr>
      <vt:lpstr>Slide 17</vt:lpstr>
      <vt:lpstr>Foz em estuário do Rio da Prata</vt:lpstr>
      <vt:lpstr>Formação de ilhas</vt:lpstr>
      <vt:lpstr>Slide 20</vt:lpstr>
      <vt:lpstr>Rios perenes e intermitentes</vt:lpstr>
      <vt:lpstr>Slide 22</vt:lpstr>
      <vt:lpstr>Épocas de cheias e estiagens</vt:lpstr>
      <vt:lpstr>Saneamento Básico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Isabel</dc:creator>
  <cp:lastModifiedBy>Isabel</cp:lastModifiedBy>
  <cp:revision>19</cp:revision>
  <dcterms:created xsi:type="dcterms:W3CDTF">2015-04-23T04:36:44Z</dcterms:created>
  <dcterms:modified xsi:type="dcterms:W3CDTF">2015-05-06T13:24:08Z</dcterms:modified>
</cp:coreProperties>
</file>