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2B8D3-39E7-43CE-9E85-9524E8A934B6}" type="datetimeFigureOut">
              <a:rPr lang="en-US" smtClean="0"/>
              <a:t>03-Sep-16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E84A-CAEC-4596-A460-F857D4104F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04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2B8D3-39E7-43CE-9E85-9524E8A934B6}" type="datetimeFigureOut">
              <a:rPr lang="en-US" smtClean="0"/>
              <a:t>03-Sep-16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E84A-CAEC-4596-A460-F857D4104F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9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2B8D3-39E7-43CE-9E85-9524E8A934B6}" type="datetimeFigureOut">
              <a:rPr lang="en-US" smtClean="0"/>
              <a:t>03-Sep-16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E84A-CAEC-4596-A460-F857D4104F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3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2B8D3-39E7-43CE-9E85-9524E8A934B6}" type="datetimeFigureOut">
              <a:rPr lang="en-US" smtClean="0"/>
              <a:t>03-Sep-16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E84A-CAEC-4596-A460-F857D4104F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2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2B8D3-39E7-43CE-9E85-9524E8A934B6}" type="datetimeFigureOut">
              <a:rPr lang="en-US" smtClean="0"/>
              <a:t>03-Sep-16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E84A-CAEC-4596-A460-F857D4104F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06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2B8D3-39E7-43CE-9E85-9524E8A934B6}" type="datetimeFigureOut">
              <a:rPr lang="en-US" smtClean="0"/>
              <a:t>03-Sep-16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E84A-CAEC-4596-A460-F857D4104F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437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2B8D3-39E7-43CE-9E85-9524E8A934B6}" type="datetimeFigureOut">
              <a:rPr lang="en-US" smtClean="0"/>
              <a:t>03-Sep-16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E84A-CAEC-4596-A460-F857D4104F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96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2B8D3-39E7-43CE-9E85-9524E8A934B6}" type="datetimeFigureOut">
              <a:rPr lang="en-US" smtClean="0"/>
              <a:t>03-Sep-16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E84A-CAEC-4596-A460-F857D4104F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00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2B8D3-39E7-43CE-9E85-9524E8A934B6}" type="datetimeFigureOut">
              <a:rPr lang="en-US" smtClean="0"/>
              <a:t>03-Sep-16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E84A-CAEC-4596-A460-F857D4104F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7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2B8D3-39E7-43CE-9E85-9524E8A934B6}" type="datetimeFigureOut">
              <a:rPr lang="en-US" smtClean="0"/>
              <a:t>03-Sep-16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E84A-CAEC-4596-A460-F857D4104F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2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2B8D3-39E7-43CE-9E85-9524E8A934B6}" type="datetimeFigureOut">
              <a:rPr lang="en-US" smtClean="0"/>
              <a:t>03-Sep-16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6E84A-CAEC-4596-A460-F857D4104F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78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2B8D3-39E7-43CE-9E85-9524E8A934B6}" type="datetimeFigureOut">
              <a:rPr lang="en-US" smtClean="0"/>
              <a:t>03-Sep-16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6E84A-CAEC-4596-A460-F857D4104F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0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68400" y="706438"/>
            <a:ext cx="9144000" cy="2387600"/>
          </a:xfrm>
        </p:spPr>
        <p:txBody>
          <a:bodyPr/>
          <a:lstStyle/>
          <a:p>
            <a:r>
              <a:rPr lang="pt-BR" dirty="0" smtClean="0"/>
              <a:t>Briófitas e Pteridófitas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9500" y="3271838"/>
            <a:ext cx="9144000" cy="1655762"/>
          </a:xfrm>
        </p:spPr>
        <p:txBody>
          <a:bodyPr/>
          <a:lstStyle/>
          <a:p>
            <a:r>
              <a:rPr lang="pt-BR" dirty="0" err="1"/>
              <a:t>C</a:t>
            </a:r>
            <a:r>
              <a:rPr lang="pt-BR" dirty="0" err="1" smtClean="0"/>
              <a:t>riptógamas</a:t>
            </a:r>
            <a:r>
              <a:rPr lang="pt-BR" dirty="0" smtClean="0"/>
              <a:t>: não produzem sementes, flores ou frutos</a:t>
            </a:r>
            <a:endParaRPr lang="en-US" dirty="0"/>
          </a:p>
        </p:txBody>
      </p:sp>
      <p:sp>
        <p:nvSpPr>
          <p:cNvPr id="4" name="CaixaDeTexto 3"/>
          <p:cNvSpPr txBox="1"/>
          <p:nvPr/>
        </p:nvSpPr>
        <p:spPr>
          <a:xfrm>
            <a:off x="9702800" y="6273800"/>
            <a:ext cx="218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 smtClean="0"/>
              <a:t>Luiza Boscolo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029174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Briófitas – reprodução e ciclo de vida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Na planta feminina, os anterozoides nadam em direção à oosfera; da união entre os gametas (</a:t>
            </a:r>
            <a:r>
              <a:rPr lang="pt-BR" b="1" dirty="0"/>
              <a:t>fecundação</a:t>
            </a:r>
            <a:r>
              <a:rPr lang="pt-BR" dirty="0"/>
              <a:t>) surge o zigoto, que se desenvolve por divisões mitóticas e forma um embrião sobre a planta feminina. 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O </a:t>
            </a:r>
            <a:r>
              <a:rPr lang="pt-BR" dirty="0"/>
              <a:t>embrião se desenvolve (divisões mitóticas) e </a:t>
            </a:r>
            <a:r>
              <a:rPr lang="pt-BR" dirty="0" smtClean="0"/>
              <a:t>origina</a:t>
            </a:r>
          </a:p>
          <a:p>
            <a:pPr marL="0" indent="0">
              <a:buNone/>
            </a:pPr>
            <a:r>
              <a:rPr lang="pt-BR" dirty="0" smtClean="0"/>
              <a:t>o </a:t>
            </a:r>
            <a:r>
              <a:rPr lang="pt-BR" b="1" dirty="0"/>
              <a:t>esporófito</a:t>
            </a:r>
            <a:r>
              <a:rPr lang="pt-BR" dirty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3249612"/>
            <a:ext cx="4373420" cy="150336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5921" y="3723220"/>
            <a:ext cx="1709880" cy="313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75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Briófitas – reprodução e ciclo de vida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esporófito possui uma haste e uma cápsula</a:t>
            </a:r>
            <a:r>
              <a:rPr lang="pt-BR" dirty="0" smtClean="0"/>
              <a:t>.</a:t>
            </a:r>
          </a:p>
          <a:p>
            <a:r>
              <a:rPr lang="pt-BR" dirty="0" smtClean="0"/>
              <a:t>No </a:t>
            </a:r>
            <a:r>
              <a:rPr lang="pt-BR" dirty="0"/>
              <a:t>interior da cápsula formam-se os esporos </a:t>
            </a:r>
            <a:r>
              <a:rPr lang="pt-BR" dirty="0" smtClean="0"/>
              <a:t>por meiose (cápsula </a:t>
            </a:r>
            <a:r>
              <a:rPr lang="pt-BR" dirty="0"/>
              <a:t>= esporângio). </a:t>
            </a:r>
            <a:endParaRPr lang="pt-BR" dirty="0" smtClean="0"/>
          </a:p>
          <a:p>
            <a:r>
              <a:rPr lang="pt-BR" dirty="0" smtClean="0"/>
              <a:t>Quando </a:t>
            </a:r>
            <a:r>
              <a:rPr lang="pt-BR" dirty="0"/>
              <a:t>maduros, os esporos são liberados e podem germinar no solo úmido. Cada esporo, então, pode se desenvolver e originar um </a:t>
            </a:r>
            <a:r>
              <a:rPr lang="pt-BR" b="1" dirty="0"/>
              <a:t>gametófito</a:t>
            </a:r>
            <a:r>
              <a:rPr lang="pt-BR" dirty="0"/>
              <a:t>.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912" y="4086225"/>
            <a:ext cx="414337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05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http://www.sobiologia.com.br/figuras/Reinos4/reprodumusgos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572" y="698500"/>
            <a:ext cx="9008428" cy="5332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1862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Resultado de imagem para briófita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58498"/>
            <a:ext cx="6515100" cy="410940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 de Texto 2"/>
          <p:cNvSpPr txBox="1">
            <a:spLocks noChangeArrowheads="1"/>
          </p:cNvSpPr>
          <p:nvPr/>
        </p:nvSpPr>
        <p:spPr bwMode="auto">
          <a:xfrm>
            <a:off x="245110" y="588327"/>
            <a:ext cx="5800090" cy="27403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musgo verde, clorofilado</a:t>
            </a: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constitui, como vimos, a fase denominada </a:t>
            </a:r>
            <a:r>
              <a:rPr lang="pt-B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gametófito</a:t>
            </a: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considerada </a:t>
            </a:r>
            <a:r>
              <a:rPr lang="pt-BR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duradoura</a:t>
            </a: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porque o musgo se mantém vivo após a produção de gametas. Já a fase denominada </a:t>
            </a:r>
            <a:r>
              <a:rPr lang="pt-B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esporófito</a:t>
            </a: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tem clorofila</a:t>
            </a: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pt-BR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 é nutrida pela planta (gametófito) feminina sobre a qual cresce</a:t>
            </a: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 esporófito é considerado uma fase </a:t>
            </a:r>
            <a:r>
              <a:rPr lang="pt-BR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passageira porque morre logo após produzir esporos</a:t>
            </a: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http://www.sobiologia.com.br/conteudos/Reinos4/briofitas.php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17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Pteridófitas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São</a:t>
            </a:r>
            <a:r>
              <a:rPr lang="pt-BR" b="1" dirty="0"/>
              <a:t> traqueófitas</a:t>
            </a:r>
            <a:r>
              <a:rPr lang="pt-BR" dirty="0"/>
              <a:t>: vasculares – Isso possibilitou um transporte mais rápido de água pelo corpo vegetal e favoreceu o surgimento de plantas de porte elevado</a:t>
            </a:r>
            <a:r>
              <a:rPr lang="pt-BR" dirty="0" smtClean="0"/>
              <a:t>. </a:t>
            </a:r>
          </a:p>
          <a:p>
            <a:pPr lvl="0"/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9355" y="2797175"/>
            <a:ext cx="5343426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0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Pteridófitas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As samambaias, avencas, xaxins e cavalinhas são as mais conhecidas do </a:t>
            </a:r>
            <a:r>
              <a:rPr lang="pt-BR" dirty="0" smtClean="0"/>
              <a:t>grupo das pteridófitas. </a:t>
            </a:r>
            <a:endParaRPr lang="en-US" dirty="0"/>
          </a:p>
        </p:txBody>
      </p:sp>
      <p:pic>
        <p:nvPicPr>
          <p:cNvPr id="5" name="Imagem 4" descr="Resultado de imagem para samambaia pteridofit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4" y="2984500"/>
            <a:ext cx="3439795" cy="22034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 de Texto 2"/>
          <p:cNvSpPr txBox="1">
            <a:spLocks noChangeArrowheads="1"/>
          </p:cNvSpPr>
          <p:nvPr/>
        </p:nvSpPr>
        <p:spPr bwMode="auto">
          <a:xfrm>
            <a:off x="598804" y="5233194"/>
            <a:ext cx="1298576" cy="4492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Samambaia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m 7" descr="http://www.sobiologia.com.br/figuras/Reinos4/xaxim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167" y="2483167"/>
            <a:ext cx="3295333" cy="306673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ixa de Texto 2"/>
          <p:cNvSpPr txBox="1">
            <a:spLocks noChangeArrowheads="1"/>
          </p:cNvSpPr>
          <p:nvPr/>
        </p:nvSpPr>
        <p:spPr bwMode="auto">
          <a:xfrm>
            <a:off x="6801167" y="5619750"/>
            <a:ext cx="1178242" cy="4873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Xaxim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903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esultado de imagem para avencas sor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32" y="804544"/>
            <a:ext cx="7715568" cy="5291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6590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Pteridófitas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23900" y="1409700"/>
            <a:ext cx="6350000" cy="4525963"/>
          </a:xfrm>
        </p:spPr>
        <p:txBody>
          <a:bodyPr/>
          <a:lstStyle/>
          <a:p>
            <a:pPr lvl="0"/>
            <a:r>
              <a:rPr lang="pt-BR" dirty="0"/>
              <a:t>Esporófito (geração diploide, duradoura) possui raiz, caule e </a:t>
            </a:r>
            <a:r>
              <a:rPr lang="pt-BR" dirty="0" smtClean="0"/>
              <a:t>folha</a:t>
            </a:r>
          </a:p>
          <a:p>
            <a:pPr lvl="1"/>
            <a:r>
              <a:rPr lang="pt-BR" dirty="0"/>
              <a:t>O caule das atuais pteridófitas é em geral subterrâneo, com desenvolvimento horizontal = </a:t>
            </a:r>
            <a:r>
              <a:rPr lang="pt-BR" u="sng" dirty="0"/>
              <a:t>rizoma</a:t>
            </a:r>
            <a:r>
              <a:rPr lang="pt-BR" dirty="0"/>
              <a:t>.</a:t>
            </a:r>
            <a:endParaRPr lang="en-US" dirty="0"/>
          </a:p>
          <a:p>
            <a:pPr lvl="1"/>
            <a:r>
              <a:rPr lang="pt-BR" dirty="0"/>
              <a:t>Mas, em algumas pteridófitas, como os </a:t>
            </a:r>
            <a:r>
              <a:rPr lang="pt-BR" u="sng" dirty="0"/>
              <a:t>xaxins</a:t>
            </a:r>
            <a:r>
              <a:rPr lang="pt-BR" dirty="0"/>
              <a:t>, o caule é aéreo.</a:t>
            </a:r>
            <a:endParaRPr lang="en-US" dirty="0"/>
          </a:p>
          <a:p>
            <a:pPr lvl="1"/>
            <a:r>
              <a:rPr lang="pt-BR" dirty="0"/>
              <a:t>Soros = agregados de esporângios, normalmente formam-se na face inferior da folha em samambaias.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Imagem 3" descr="Resultado de imagem para pteridófitas estrutur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675" y="241299"/>
            <a:ext cx="3543300" cy="3276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Resultado de imagem para soros samamba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4758386"/>
            <a:ext cx="2816225" cy="187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http://www.sobiologia.com.br/figuras/Reinos4/xaxim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992" y="3786982"/>
            <a:ext cx="2653983" cy="2501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Conector angulado 8"/>
          <p:cNvCxnSpPr/>
          <p:nvPr/>
        </p:nvCxnSpPr>
        <p:spPr>
          <a:xfrm>
            <a:off x="2146300" y="4056712"/>
            <a:ext cx="5921692" cy="324788"/>
          </a:xfrm>
          <a:prstGeom prst="bentConnector3">
            <a:avLst>
              <a:gd name="adj1" fmla="val 63082"/>
            </a:avLst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049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Pteridófitas - reprodução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Gametófito (n) é reduzido, transitório e avascular (PRÓTALO</a:t>
            </a:r>
            <a:r>
              <a:rPr lang="pt-BR" dirty="0" smtClean="0"/>
              <a:t>)</a:t>
            </a:r>
          </a:p>
          <a:p>
            <a:r>
              <a:rPr lang="pt-BR" dirty="0"/>
              <a:t>Esporófito (2n) é desenvolvido, duradouro e </a:t>
            </a:r>
            <a:r>
              <a:rPr lang="pt-BR" dirty="0" smtClean="0"/>
              <a:t>vascular</a:t>
            </a:r>
          </a:p>
          <a:p>
            <a:pPr marL="457200" lvl="1" indent="0">
              <a:buNone/>
            </a:pPr>
            <a:r>
              <a:rPr lang="pt-BR" dirty="0"/>
              <a:t>O esporófito cresce apoiado no gametófito (hermafrodita). O gametófito é passageiro - morre após a produção de gametas, ocorrência da fecundação e desenvolvimento do esporófito.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Imagem 3" descr="Resultado de imagem para pteridófitas estrutur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163" y="3670300"/>
            <a:ext cx="3325337" cy="273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Resultado de imagem para pteridófitas protal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2" y="3914457"/>
            <a:ext cx="4400550" cy="239744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6898163" y="6311900"/>
            <a:ext cx="2821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Esporófito (2n): duradouro</a:t>
            </a:r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1041400" y="6311900"/>
            <a:ext cx="298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Gametófito (n): transitório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129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Pteridófitas - reprodução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b="1" dirty="0"/>
              <a:t>Dependem de água para a fecundação</a:t>
            </a:r>
            <a:r>
              <a:rPr lang="pt-BR" dirty="0"/>
              <a:t>: os anterozoides (gametas masculinos) precisam </a:t>
            </a:r>
            <a:r>
              <a:rPr lang="pt-BR" dirty="0" smtClean="0"/>
              <a:t>de água </a:t>
            </a:r>
            <a:r>
              <a:rPr lang="pt-BR" dirty="0"/>
              <a:t>para se deslocar e alcançar a oosfera (gametas femininos) – NO </a:t>
            </a:r>
            <a:r>
              <a:rPr lang="pt-BR" dirty="0" smtClean="0"/>
              <a:t>PRÓTALO.</a:t>
            </a:r>
            <a:endParaRPr lang="en-US" dirty="0"/>
          </a:p>
        </p:txBody>
      </p:sp>
      <p:pic>
        <p:nvPicPr>
          <p:cNvPr id="7172" name="Picture 4" descr="Resultado de imagem para protalo fecundaç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3343275"/>
            <a:ext cx="5201252" cy="327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398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Briófitas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5874577" cy="4562296"/>
          </a:xfrm>
        </p:spPr>
        <p:txBody>
          <a:bodyPr>
            <a:normAutofit fontScale="85000" lnSpcReduction="20000"/>
          </a:bodyPr>
          <a:lstStyle/>
          <a:p>
            <a:r>
              <a:rPr lang="pt-BR" b="1" dirty="0" smtClean="0"/>
              <a:t>Vegetais avasculares de pequeno porte</a:t>
            </a:r>
            <a:r>
              <a:rPr lang="pt-BR" dirty="0" smtClean="0"/>
              <a:t>: </a:t>
            </a:r>
            <a:r>
              <a:rPr lang="pt-BR" dirty="0"/>
              <a:t>O transporte de nutrientes ao longo do corpo desses vegetais é lento, ocorrendo </a:t>
            </a:r>
            <a:r>
              <a:rPr lang="pt-BR" u="sng" dirty="0"/>
              <a:t>por difusão de célula a célula</a:t>
            </a:r>
            <a:r>
              <a:rPr lang="pt-BR" dirty="0"/>
              <a:t>. Portanto, o tamanho não pode ser </a:t>
            </a:r>
            <a:r>
              <a:rPr lang="pt-BR" dirty="0" smtClean="0"/>
              <a:t>grande pois as plantas desidratariam </a:t>
            </a:r>
            <a:r>
              <a:rPr lang="pt-BR" dirty="0"/>
              <a:t>(fator de seleção na evolução das </a:t>
            </a:r>
            <a:r>
              <a:rPr lang="pt-BR" dirty="0" smtClean="0"/>
              <a:t>briófitas. Elas atingem no </a:t>
            </a:r>
            <a:r>
              <a:rPr lang="pt-BR" dirty="0"/>
              <a:t>máximo 10 cm em ambientes extremamente úmidos. </a:t>
            </a:r>
            <a:endParaRPr lang="en-US" dirty="0"/>
          </a:p>
          <a:p>
            <a:r>
              <a:rPr lang="pt-BR" b="1" dirty="0"/>
              <a:t>São restritas a ambientes úmidos</a:t>
            </a:r>
            <a:r>
              <a:rPr lang="pt-BR" dirty="0"/>
              <a:t> (água doce e solo úmido)</a:t>
            </a:r>
            <a:r>
              <a:rPr lang="pt-BR" b="1" dirty="0"/>
              <a:t> e </a:t>
            </a:r>
            <a:r>
              <a:rPr lang="pt-BR" b="1" dirty="0" smtClean="0"/>
              <a:t>sombreados</a:t>
            </a:r>
            <a:r>
              <a:rPr lang="pt-BR" dirty="0" smtClean="0"/>
              <a:t>: o </a:t>
            </a:r>
            <a:r>
              <a:rPr lang="pt-BR" dirty="0"/>
              <a:t>transporte </a:t>
            </a:r>
            <a:r>
              <a:rPr lang="pt-BR" dirty="0" smtClean="0"/>
              <a:t>lento limita </a:t>
            </a:r>
            <a:r>
              <a:rPr lang="pt-BR" dirty="0"/>
              <a:t>as briófitas a ocuparem locais com abundância de água e com sombra (para que haja menor transpiração pela planta), evitando o </a:t>
            </a:r>
            <a:r>
              <a:rPr lang="pt-BR" dirty="0" smtClean="0"/>
              <a:t>ressecamento.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Resultado de imagem para briofi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416" y="1825625"/>
            <a:ext cx="42957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407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Pteridófitas – reprodução e ciclo de vida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Em certas épocas, na superfície inferior das folhas das samambaias (</a:t>
            </a:r>
            <a:r>
              <a:rPr lang="pt-BR" b="1" dirty="0"/>
              <a:t>esporófitos</a:t>
            </a:r>
            <a:r>
              <a:rPr lang="pt-BR" dirty="0"/>
              <a:t>) formam-se pontinhos escuros chamados </a:t>
            </a:r>
            <a:r>
              <a:rPr lang="pt-BR" u="sng" dirty="0"/>
              <a:t>soros</a:t>
            </a:r>
            <a:r>
              <a:rPr lang="pt-BR" dirty="0"/>
              <a:t> (conjunto de esporângios) </a:t>
            </a:r>
            <a:r>
              <a:rPr lang="pt-BR" dirty="0" smtClean="0"/>
              <a:t>– nos esporângios são </a:t>
            </a:r>
            <a:r>
              <a:rPr lang="pt-BR" dirty="0"/>
              <a:t>produzidos inúmeros esporos por meiose. 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612" y="3698139"/>
            <a:ext cx="2808288" cy="247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64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Pteridófitas – reprodução e ciclo de vida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Quando os esporos amadurecem, os soros se abrem. Então os esporos caem no solo úmido; cada esporo pode germinar e originar um prótalo (</a:t>
            </a:r>
            <a:r>
              <a:rPr lang="pt-BR" b="1" dirty="0"/>
              <a:t>gametófito</a:t>
            </a:r>
            <a:r>
              <a:rPr lang="pt-BR" dirty="0"/>
              <a:t>), uma planta bem pequena, em forma de coração, avascular e clorofilada.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324" y="3947449"/>
            <a:ext cx="6315075" cy="192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35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Pteridófitas – reprodução e ciclo de vida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Nas pteridófitas, o prótalo gametófito é hermafrodita/monóico, ou seja, apresenta tanto gametângio feminino como masculino</a:t>
            </a:r>
            <a:r>
              <a:rPr lang="pt-BR" dirty="0" smtClean="0"/>
              <a:t>.</a:t>
            </a:r>
          </a:p>
          <a:p>
            <a:pPr lvl="2"/>
            <a:r>
              <a:rPr lang="pt-BR" dirty="0"/>
              <a:t>Gametângio e gameta masculinos: anterídio e anterozoide</a:t>
            </a:r>
            <a:endParaRPr lang="en-US" dirty="0"/>
          </a:p>
          <a:p>
            <a:pPr lvl="2"/>
            <a:r>
              <a:rPr lang="pt-BR" dirty="0"/>
              <a:t>Gametângio e gameta femininos: arquegônio e </a:t>
            </a:r>
            <a:r>
              <a:rPr lang="pt-BR" dirty="0" smtClean="0"/>
              <a:t>oosfera</a:t>
            </a:r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850" y="3504872"/>
            <a:ext cx="2863850" cy="28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34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Pteridófitas – reprodução e ciclo de vida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No interior do prótalo existe água em quantidade suficiente para que o </a:t>
            </a:r>
            <a:r>
              <a:rPr lang="pt-BR" u="sng" dirty="0" smtClean="0"/>
              <a:t>anterozoide (gameta masculino) </a:t>
            </a:r>
            <a:r>
              <a:rPr lang="pt-BR" u="sng" dirty="0"/>
              <a:t>se desloque em meio líquido em direção à </a:t>
            </a:r>
            <a:r>
              <a:rPr lang="pt-BR" u="sng" dirty="0" smtClean="0"/>
              <a:t>oosfera (gameta feminino)</a:t>
            </a:r>
            <a:r>
              <a:rPr lang="pt-BR" dirty="0" smtClean="0"/>
              <a:t>, </a:t>
            </a:r>
            <a:r>
              <a:rPr lang="pt-BR" dirty="0"/>
              <a:t>fecundando-a. Surge então o zigoto (2n), que se </a:t>
            </a:r>
            <a:r>
              <a:rPr lang="pt-BR" dirty="0" smtClean="0"/>
              <a:t>desenvolve por mitoses </a:t>
            </a:r>
            <a:r>
              <a:rPr lang="pt-BR" dirty="0"/>
              <a:t>e forma o embrião.</a:t>
            </a:r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100" y="3467100"/>
            <a:ext cx="3907050" cy="295354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747000" y="3835400"/>
            <a:ext cx="298450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Pode ocorrer tanto a </a:t>
            </a:r>
            <a:r>
              <a:rPr lang="pt-BR" b="1" dirty="0">
                <a:solidFill>
                  <a:srgbClr val="FF0000"/>
                </a:solidFill>
              </a:rPr>
              <a:t>autofecundação quanto a fecundação cruzada</a:t>
            </a:r>
            <a:r>
              <a:rPr lang="pt-BR" dirty="0"/>
              <a:t>, entre gametófitos que estejam próximos um do outro. Em seguida, o gametófito se degenera.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20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Pteridófitas – reprodução e ciclo de vida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embrião, por sua vez, se desenvolve e forma uma nova samambaia, isto é, um novo </a:t>
            </a:r>
            <a:r>
              <a:rPr lang="pt-BR" b="1" dirty="0"/>
              <a:t>esporófito</a:t>
            </a:r>
            <a:r>
              <a:rPr lang="pt-BR" dirty="0"/>
              <a:t>. Quando </a:t>
            </a:r>
            <a:r>
              <a:rPr lang="pt-BR" dirty="0" smtClean="0"/>
              <a:t>adultas, </a:t>
            </a:r>
            <a:r>
              <a:rPr lang="pt-BR" dirty="0"/>
              <a:t>as samambaias formam soros, iniciando novo ciclo de reprodução.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987" y="3387725"/>
            <a:ext cx="4314825" cy="292417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747000" y="3835400"/>
            <a:ext cx="298450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Pode ocorrer tanto a autofecundação quanto a fecundação cruzada, entre gametófitos que estejam próximos um do outro. Em seguida,</a:t>
            </a:r>
            <a:r>
              <a:rPr lang="pt-BR" b="1" dirty="0">
                <a:solidFill>
                  <a:srgbClr val="FF0000"/>
                </a:solidFill>
              </a:rPr>
              <a:t> o gametófito se degenera.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4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469900"/>
            <a:ext cx="8991600" cy="58439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7459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 de Texto 2"/>
          <p:cNvSpPr txBox="1">
            <a:spLocks noChangeArrowheads="1"/>
          </p:cNvSpPr>
          <p:nvPr/>
        </p:nvSpPr>
        <p:spPr bwMode="auto">
          <a:xfrm>
            <a:off x="926464" y="961073"/>
            <a:ext cx="5042536" cy="25949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prótalo</a:t>
            </a: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hermafrodita, constitui a fase denominada </a:t>
            </a:r>
            <a:r>
              <a:rPr lang="pt-B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gametófito</a:t>
            </a: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considerada </a:t>
            </a:r>
            <a:r>
              <a:rPr lang="pt-BR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passageira porque morre após a produção de gametas e ocorrência da fecundação. </a:t>
            </a: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Já a </a:t>
            </a:r>
            <a:r>
              <a:rPr lang="pt-BR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samambaia</a:t>
            </a: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constitui o </a:t>
            </a:r>
            <a:r>
              <a:rPr lang="pt-BR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esporófito</a:t>
            </a: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é considerada a fase </a:t>
            </a:r>
            <a:r>
              <a:rPr lang="pt-BR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duradoura</a:t>
            </a:r>
            <a:r>
              <a:rPr lang="pt-B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porque se mantém viva após a produção de esporos. Tanto gametófito quanto esporófito são clorofilados.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Resultado de imagem para prota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4" y="1765300"/>
            <a:ext cx="3962311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28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74700" y="355600"/>
            <a:ext cx="10579100" cy="5821363"/>
          </a:xfrm>
        </p:spPr>
        <p:txBody>
          <a:bodyPr/>
          <a:lstStyle/>
          <a:p>
            <a:r>
              <a:rPr lang="pt-BR" dirty="0"/>
              <a:t>Como você pode perceber, </a:t>
            </a:r>
            <a:r>
              <a:rPr lang="pt-BR" b="1" dirty="0"/>
              <a:t>tanto as briófitas como as pteridófitas dependem da água para a </a:t>
            </a:r>
            <a:r>
              <a:rPr lang="pt-BR" b="1" dirty="0" smtClean="0"/>
              <a:t>fecundação </a:t>
            </a:r>
            <a:r>
              <a:rPr lang="pt-BR" dirty="0" smtClean="0"/>
              <a:t>(encontro de gametas).</a:t>
            </a:r>
          </a:p>
          <a:p>
            <a:r>
              <a:rPr lang="pt-BR" u="sng" dirty="0" smtClean="0"/>
              <a:t>Nas briófitas</a:t>
            </a:r>
            <a:r>
              <a:rPr lang="pt-BR" u="sng" dirty="0"/>
              <a:t>, o gametófito é a fase duradoura e os esporófitos, a fase </a:t>
            </a:r>
            <a:r>
              <a:rPr lang="pt-BR" u="sng" dirty="0" smtClean="0"/>
              <a:t>passageira</a:t>
            </a:r>
            <a:r>
              <a:rPr lang="pt-BR" dirty="0" smtClean="0"/>
              <a:t>. </a:t>
            </a:r>
            <a:r>
              <a:rPr lang="pt-BR" u="sng" dirty="0" smtClean="0"/>
              <a:t>Nas </a:t>
            </a:r>
            <a:r>
              <a:rPr lang="pt-BR" u="sng" dirty="0"/>
              <a:t>pteridófitas </a:t>
            </a:r>
            <a:r>
              <a:rPr lang="pt-BR" dirty="0"/>
              <a:t>ocorre o contrário: </a:t>
            </a:r>
            <a:r>
              <a:rPr lang="pt-BR" u="sng" dirty="0"/>
              <a:t>o gametófito é passageiro</a:t>
            </a:r>
            <a:r>
              <a:rPr lang="pt-BR" dirty="0"/>
              <a:t> - morre após a produção de gametas e a ocorrência da fecundação - </a:t>
            </a:r>
            <a:r>
              <a:rPr lang="pt-BR" u="sng" dirty="0"/>
              <a:t>e o esporófito é duradouro</a:t>
            </a:r>
            <a:r>
              <a:rPr lang="pt-BR" dirty="0"/>
              <a:t>, pois se mantém vivo após a produção de esporos.</a:t>
            </a:r>
            <a:endParaRPr lang="en-US" dirty="0"/>
          </a:p>
        </p:txBody>
      </p:sp>
      <p:pic>
        <p:nvPicPr>
          <p:cNvPr id="4" name="Imagem 3" descr="Resultado de imagem para briófita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372962"/>
            <a:ext cx="4584700" cy="280400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1739900" y="5930900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Briófita</a:t>
            </a:r>
            <a:endParaRPr lang="en-US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637" y="3173291"/>
            <a:ext cx="4221163" cy="257901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553200" y="5613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Pteridófita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366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Briófitas – relação entre a falta de vasos condutores e o pequeno porte das plantas</a:t>
            </a:r>
            <a:endParaRPr lang="en-US" dirty="0"/>
          </a:p>
        </p:txBody>
      </p:sp>
      <p:sp>
        <p:nvSpPr>
          <p:cNvPr id="5" name="Caixa de Texto 2"/>
          <p:cNvSpPr txBox="1">
            <a:spLocks noChangeArrowheads="1"/>
          </p:cNvSpPr>
          <p:nvPr/>
        </p:nvSpPr>
        <p:spPr bwMode="auto">
          <a:xfrm>
            <a:off x="2125014" y="2292439"/>
            <a:ext cx="7173531" cy="266592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Acompanhe o raciocínio: se uma planta terrestre de grande porte não possuísse vasos condutores, a água demoraria muito para chegar até as </a:t>
            </a:r>
            <a:r>
              <a:rPr lang="pt-BR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folhas por meio da difusão célula a célula. </a:t>
            </a:r>
            <a:r>
              <a:rPr lang="pt-BR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Nesse caso, especialmente nos dias quentes - quando as folhas geralmente transpiram muito e perdem grande quantidade de água para o meio ambiente -, elas ficariam desidratadas (secariam) e a planta morreria.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http://www.sobiologia.com.br/conteudos/Reinos4/briofitas.php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pt-B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042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Briófitas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Hepáticas e musgos são os representantes mais conhecidos do </a:t>
            </a:r>
            <a:r>
              <a:rPr lang="pt-BR" dirty="0" smtClean="0"/>
              <a:t>grupo das briófitas 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4" name="Imagem 3" descr="Resultado de imagem para briófitas hepática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7" y="3213100"/>
            <a:ext cx="3725863" cy="2637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Resultado de imagem para musgos briofita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30195"/>
            <a:ext cx="4864100" cy="3020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9484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Briófitas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pt-BR" b="1" dirty="0"/>
              <a:t>Rizoide, cauloide e filoide </a:t>
            </a:r>
            <a:r>
              <a:rPr lang="pt-BR" dirty="0"/>
              <a:t>são estruturas primitivas presentes no corpo das briófitas na geração haploide/ gametófito (duradoura) </a:t>
            </a:r>
            <a:endParaRPr lang="en-US" dirty="0"/>
          </a:p>
        </p:txBody>
      </p:sp>
      <p:pic>
        <p:nvPicPr>
          <p:cNvPr id="4100" name="Picture 4" descr="Resultado de imagem para briofita caulo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528093"/>
            <a:ext cx="543560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7861300" y="2946401"/>
            <a:ext cx="3314700" cy="2862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u="sng" dirty="0"/>
              <a:t>Rizoides</a:t>
            </a:r>
            <a:r>
              <a:rPr lang="pt-BR" dirty="0"/>
              <a:t> - filamentos que fixam a planta no ambiente em que ela vive e absorvem a água e os sais minerais disponíveis nesse ambiente;</a:t>
            </a:r>
            <a:endParaRPr lang="en-US" dirty="0"/>
          </a:p>
          <a:p>
            <a:r>
              <a:rPr lang="pt-BR" u="sng" dirty="0"/>
              <a:t>Cauloide</a:t>
            </a:r>
            <a:r>
              <a:rPr lang="pt-BR" dirty="0"/>
              <a:t> - pequena haste de onde partem os filoides;</a:t>
            </a:r>
            <a:endParaRPr lang="en-US" dirty="0"/>
          </a:p>
          <a:p>
            <a:r>
              <a:rPr lang="pt-BR" u="sng" dirty="0"/>
              <a:t>Filoides</a:t>
            </a:r>
            <a:r>
              <a:rPr lang="pt-BR" dirty="0"/>
              <a:t> -estruturas clorofiladas e capazes de fazer fotossíntese.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033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Briófitas - reprodução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Gametófito (n) é desenvolvido e </a:t>
            </a:r>
            <a:r>
              <a:rPr lang="pt-BR" dirty="0" smtClean="0"/>
              <a:t>duradouro</a:t>
            </a:r>
          </a:p>
          <a:p>
            <a:r>
              <a:rPr lang="pt-BR" dirty="0" smtClean="0"/>
              <a:t>Esporófito </a:t>
            </a:r>
            <a:r>
              <a:rPr lang="pt-BR" dirty="0"/>
              <a:t>(2n) é reduzido e </a:t>
            </a:r>
            <a:r>
              <a:rPr lang="pt-BR" dirty="0" smtClean="0"/>
              <a:t>transitório</a:t>
            </a:r>
            <a:endParaRPr lang="en-US" dirty="0"/>
          </a:p>
          <a:p>
            <a:pPr marL="457200" lvl="1" indent="0">
              <a:buNone/>
            </a:pPr>
            <a:r>
              <a:rPr lang="pt-BR" dirty="0" smtClean="0"/>
              <a:t>	</a:t>
            </a:r>
            <a:r>
              <a:rPr lang="pt-BR" dirty="0"/>
              <a:t>O esporófito cresce apoiado no gametófito feminino. Essa geração depende, em termos de alimentação, do organismo no qual está apoiado.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7" name="Imagem 6" descr="Resultado de imagem para briófita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105" y="3615055"/>
            <a:ext cx="4862195" cy="3128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8933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Briófitas - reprodução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b="1" dirty="0"/>
              <a:t>Dependem de água para a fecundação</a:t>
            </a:r>
            <a:r>
              <a:rPr lang="pt-BR" dirty="0"/>
              <a:t>: os anterozoides (gametas masculinos) precisam dela para se deslocar e alcançar a oosfera (gametas femininos).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7737" y="3238500"/>
            <a:ext cx="4834196" cy="278606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971800" y="6068497"/>
            <a:ext cx="401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Órgão sexual =  gametângio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12205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Briófitas – reprodução e ciclo de vida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Nas briófitas, os </a:t>
            </a:r>
            <a:r>
              <a:rPr lang="pt-BR" b="1" dirty="0"/>
              <a:t>gametófitos</a:t>
            </a:r>
            <a:r>
              <a:rPr lang="pt-BR" dirty="0"/>
              <a:t> em geral têm sexos separados</a:t>
            </a:r>
            <a:r>
              <a:rPr lang="pt-BR" dirty="0" smtClean="0"/>
              <a:t>.</a:t>
            </a:r>
          </a:p>
          <a:p>
            <a:pPr lvl="1"/>
            <a:r>
              <a:rPr lang="pt-BR" dirty="0"/>
              <a:t>Os gametófitos masculinos produzem gametas móveis, com flagelos: os anterozoides. Já os gametófitos femininos produzem gametas imóveis, chamados oosferas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Os gametas são produzidos por mitose nos gametângios.</a:t>
            </a:r>
            <a:endParaRPr lang="en-US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0" y="3721571"/>
            <a:ext cx="3454400" cy="295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303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Briófitas – reprodução e ciclo de vida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Uma vez produzidos na planta masculina, os anterozoides podem ser levados até uma planta feminina com </a:t>
            </a:r>
            <a:r>
              <a:rPr lang="pt-BR" u="sng" dirty="0"/>
              <a:t>pingos de água da chuva que caem e respingam.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925" y="3218050"/>
            <a:ext cx="3486150" cy="276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619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1162</Words>
  <Application>Microsoft Office PowerPoint</Application>
  <PresentationFormat>Widescreen</PresentationFormat>
  <Paragraphs>84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Tema do Office</vt:lpstr>
      <vt:lpstr>Briófitas e Pteridófitas</vt:lpstr>
      <vt:lpstr>Briófitas</vt:lpstr>
      <vt:lpstr>Briófitas – relação entre a falta de vasos condutores e o pequeno porte das plantas</vt:lpstr>
      <vt:lpstr>Briófitas</vt:lpstr>
      <vt:lpstr>Briófitas</vt:lpstr>
      <vt:lpstr>Briófitas - reprodução</vt:lpstr>
      <vt:lpstr>Briófitas - reprodução</vt:lpstr>
      <vt:lpstr>Briófitas – reprodução e ciclo de vida</vt:lpstr>
      <vt:lpstr>Briófitas – reprodução e ciclo de vida</vt:lpstr>
      <vt:lpstr>Briófitas – reprodução e ciclo de vida</vt:lpstr>
      <vt:lpstr>Briófitas – reprodução e ciclo de vida</vt:lpstr>
      <vt:lpstr>Apresentação do PowerPoint</vt:lpstr>
      <vt:lpstr>Apresentação do PowerPoint</vt:lpstr>
      <vt:lpstr>Pteridófitas</vt:lpstr>
      <vt:lpstr>Pteridófitas</vt:lpstr>
      <vt:lpstr>Apresentação do PowerPoint</vt:lpstr>
      <vt:lpstr>Pteridófitas</vt:lpstr>
      <vt:lpstr>Pteridófitas - reprodução</vt:lpstr>
      <vt:lpstr>Pteridófitas - reprodução</vt:lpstr>
      <vt:lpstr>Pteridófitas – reprodução e ciclo de vida</vt:lpstr>
      <vt:lpstr>Pteridófitas – reprodução e ciclo de vida</vt:lpstr>
      <vt:lpstr>Pteridófitas – reprodução e ciclo de vida</vt:lpstr>
      <vt:lpstr>Pteridófitas – reprodução e ciclo de vida</vt:lpstr>
      <vt:lpstr>Pteridófitas – reprodução e ciclo de vida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Briófitas e Pteridófitas</dc:title>
  <dc:creator>Luiza Boscolo</dc:creator>
  <cp:lastModifiedBy>Luiza Boscolo</cp:lastModifiedBy>
  <cp:revision>20</cp:revision>
  <dcterms:created xsi:type="dcterms:W3CDTF">2016-09-03T14:55:40Z</dcterms:created>
  <dcterms:modified xsi:type="dcterms:W3CDTF">2016-09-03T18:02:59Z</dcterms:modified>
</cp:coreProperties>
</file>