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68" r:id="rId3"/>
    <p:sldId id="271" r:id="rId4"/>
    <p:sldId id="257" r:id="rId5"/>
    <p:sldId id="259" r:id="rId6"/>
    <p:sldId id="260" r:id="rId7"/>
    <p:sldId id="261" r:id="rId8"/>
    <p:sldId id="258" r:id="rId9"/>
    <p:sldId id="262" r:id="rId10"/>
    <p:sldId id="263" r:id="rId11"/>
    <p:sldId id="264" r:id="rId12"/>
    <p:sldId id="265" r:id="rId13"/>
    <p:sldId id="266" r:id="rId14"/>
    <p:sldId id="267" r:id="rId15"/>
    <p:sldId id="274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1" autoAdjust="0"/>
    <p:restoredTop sz="94660"/>
  </p:normalViewPr>
  <p:slideViewPr>
    <p:cSldViewPr>
      <p:cViewPr>
        <p:scale>
          <a:sx n="60" d="100"/>
          <a:sy n="60" d="100"/>
        </p:scale>
        <p:origin x="-30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A9EAB-0BF2-4D98-AB38-81137B912C25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DDE47-3C40-41FD-A7B3-A7869F172E1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302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DE47-3C40-41FD-A7B3-A7869F172E14}" type="slidenum">
              <a:rPr lang="pt-BR" smtClean="0"/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DDE47-3C40-41FD-A7B3-A7869F172E14}" type="slidenum">
              <a:rPr lang="pt-BR" smtClean="0"/>
              <a:t>10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BDE4D-0352-47AE-991C-F1CB5C16C142}" type="datetimeFigureOut">
              <a:rPr lang="pt-BR" smtClean="0"/>
              <a:t>04/09/2016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83C62-DF59-489B-934B-11B53F34F800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Trovadorismo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Espaço Reservado para Conteúdo 8" descr="trovadores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25036" y="227526"/>
            <a:ext cx="3379112" cy="756084"/>
          </a:xfrm>
        </p:spPr>
        <p:txBody>
          <a:bodyPr>
            <a:normAutofit/>
          </a:bodyPr>
          <a:lstStyle/>
          <a:p>
            <a:r>
              <a:rPr lang="pt-BR" sz="3200" dirty="0" smtClean="0"/>
              <a:t>Cantiga de amigo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6632"/>
            <a:ext cx="4536504" cy="648072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t-BR" sz="3400" dirty="0" smtClean="0"/>
              <a:t>         </a:t>
            </a:r>
            <a:r>
              <a:rPr lang="pt-BR" sz="3400" dirty="0"/>
              <a:t>   </a:t>
            </a:r>
            <a:r>
              <a:rPr lang="pt-BR" sz="6400" dirty="0">
                <a:solidFill>
                  <a:srgbClr val="FF0000"/>
                </a:solidFill>
              </a:rPr>
              <a:t>Ai flores, ai flores </a:t>
            </a:r>
            <a:r>
              <a:rPr lang="pt-BR" sz="6400" dirty="0"/>
              <a:t>do verde </a:t>
            </a:r>
            <a:r>
              <a:rPr lang="pt-BR" sz="6400" dirty="0">
                <a:solidFill>
                  <a:srgbClr val="00B050"/>
                </a:solidFill>
              </a:rPr>
              <a:t>pino,</a:t>
            </a:r>
            <a:r>
              <a:rPr lang="pt-BR" sz="6400" dirty="0"/>
              <a:t>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se </a:t>
            </a:r>
            <a:r>
              <a:rPr lang="pt-BR" sz="6400" dirty="0" err="1"/>
              <a:t>sabedes</a:t>
            </a:r>
            <a:r>
              <a:rPr lang="pt-BR" sz="6400" dirty="0"/>
              <a:t> novas do meu</a:t>
            </a:r>
            <a:r>
              <a:rPr lang="pt-BR" sz="6400" dirty="0">
                <a:solidFill>
                  <a:srgbClr val="00B050"/>
                </a:solidFill>
              </a:rPr>
              <a:t> amigo</a:t>
            </a:r>
            <a:r>
              <a:rPr lang="pt-BR" sz="6400" dirty="0"/>
              <a:t>!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    Ai Deus, e u é?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 smtClean="0"/>
              <a:t> </a:t>
            </a:r>
            <a:r>
              <a:rPr lang="pt-BR" sz="6400" dirty="0" smtClean="0">
                <a:solidFill>
                  <a:srgbClr val="FF0000"/>
                </a:solidFill>
              </a:rPr>
              <a:t>  </a:t>
            </a:r>
            <a:r>
              <a:rPr lang="pt-BR" sz="6400" dirty="0">
                <a:solidFill>
                  <a:srgbClr val="FF0000"/>
                </a:solidFill>
              </a:rPr>
              <a:t>Ai flores, ai flores </a:t>
            </a:r>
            <a:r>
              <a:rPr lang="pt-BR" sz="6400" dirty="0"/>
              <a:t>do verde ramo,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se </a:t>
            </a:r>
            <a:r>
              <a:rPr lang="pt-BR" sz="6400" dirty="0" err="1"/>
              <a:t>sabedes</a:t>
            </a:r>
            <a:r>
              <a:rPr lang="pt-BR" sz="6400" dirty="0"/>
              <a:t> novas do meu amado!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    Ai Deus, e u é?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>
                <a:solidFill>
                  <a:srgbClr val="FF0000"/>
                </a:solidFill>
              </a:rPr>
              <a:t>Se </a:t>
            </a:r>
            <a:r>
              <a:rPr lang="pt-BR" sz="6400" dirty="0" err="1">
                <a:solidFill>
                  <a:srgbClr val="FF0000"/>
                </a:solidFill>
              </a:rPr>
              <a:t>sabedes</a:t>
            </a:r>
            <a:r>
              <a:rPr lang="pt-BR" sz="6400" dirty="0">
                <a:solidFill>
                  <a:srgbClr val="FF0000"/>
                </a:solidFill>
              </a:rPr>
              <a:t> novas </a:t>
            </a:r>
            <a:r>
              <a:rPr lang="pt-BR" sz="6400" dirty="0"/>
              <a:t>do meu </a:t>
            </a:r>
            <a:r>
              <a:rPr lang="pt-BR" sz="6400" dirty="0">
                <a:solidFill>
                  <a:srgbClr val="00B050"/>
                </a:solidFill>
              </a:rPr>
              <a:t>amigo, </a:t>
            </a:r>
            <a:r>
              <a:rPr lang="pt-BR" sz="6400" dirty="0" smtClean="0">
                <a:solidFill>
                  <a:srgbClr val="00B050"/>
                </a:solidFill>
              </a:rPr>
              <a:t/>
            </a:r>
            <a:br>
              <a:rPr lang="pt-BR" sz="6400" dirty="0" smtClean="0">
                <a:solidFill>
                  <a:srgbClr val="00B050"/>
                </a:solidFill>
              </a:rPr>
            </a:br>
            <a:r>
              <a:rPr lang="pt-BR" sz="6400" dirty="0" err="1"/>
              <a:t>aquel</a:t>
            </a:r>
            <a:r>
              <a:rPr lang="pt-BR" sz="6400" dirty="0"/>
              <a:t> que mentiu do que pôs </a:t>
            </a:r>
            <a:r>
              <a:rPr lang="pt-BR" sz="6400" dirty="0">
                <a:solidFill>
                  <a:srgbClr val="00B050"/>
                </a:solidFill>
              </a:rPr>
              <a:t>comigo!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    Ai Deus, e u é?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>
                <a:solidFill>
                  <a:srgbClr val="FF0000"/>
                </a:solidFill>
              </a:rPr>
              <a:t>Se </a:t>
            </a:r>
            <a:r>
              <a:rPr lang="pt-BR" sz="6400" dirty="0" err="1">
                <a:solidFill>
                  <a:srgbClr val="FF0000"/>
                </a:solidFill>
              </a:rPr>
              <a:t>sabedes</a:t>
            </a:r>
            <a:r>
              <a:rPr lang="pt-BR" sz="6400" dirty="0">
                <a:solidFill>
                  <a:srgbClr val="FF0000"/>
                </a:solidFill>
              </a:rPr>
              <a:t> novas</a:t>
            </a:r>
            <a:r>
              <a:rPr lang="pt-BR" sz="6400" dirty="0"/>
              <a:t> do meu </a:t>
            </a:r>
            <a:r>
              <a:rPr lang="pt-BR" sz="6400" dirty="0">
                <a:solidFill>
                  <a:srgbClr val="00B050"/>
                </a:solidFill>
              </a:rPr>
              <a:t>amado,</a:t>
            </a:r>
            <a:r>
              <a:rPr lang="pt-BR" sz="6400" dirty="0"/>
              <a:t>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 err="1"/>
              <a:t>aquel</a:t>
            </a:r>
            <a:r>
              <a:rPr lang="pt-BR" sz="6400" dirty="0"/>
              <a:t> que mentiu do </a:t>
            </a:r>
            <a:r>
              <a:rPr lang="pt-BR" sz="6400" dirty="0" err="1"/>
              <a:t>qui</a:t>
            </a:r>
            <a:r>
              <a:rPr lang="pt-BR" sz="6400" dirty="0"/>
              <a:t> mi á </a:t>
            </a:r>
            <a:r>
              <a:rPr lang="pt-BR" sz="6400" dirty="0">
                <a:solidFill>
                  <a:srgbClr val="00B050"/>
                </a:solidFill>
              </a:rPr>
              <a:t>jurado!</a:t>
            </a:r>
            <a:r>
              <a:rPr lang="pt-BR" sz="6400" dirty="0"/>
              <a:t>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    Ai Deus, e u é?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 </a:t>
            </a:r>
            <a:r>
              <a:rPr lang="pt-BR" sz="6400" dirty="0" smtClean="0"/>
              <a:t>  </a:t>
            </a:r>
            <a:r>
              <a:rPr lang="pt-BR" sz="6400" dirty="0">
                <a:solidFill>
                  <a:srgbClr val="FF0000"/>
                </a:solidFill>
              </a:rPr>
              <a:t>Vós me perguntardes </a:t>
            </a:r>
            <a:r>
              <a:rPr lang="pt-BR" sz="6400" dirty="0"/>
              <a:t>polo </a:t>
            </a:r>
            <a:r>
              <a:rPr lang="pt-BR" sz="6400" dirty="0" err="1">
                <a:solidFill>
                  <a:srgbClr val="00B050"/>
                </a:solidFill>
              </a:rPr>
              <a:t>voss'amigo</a:t>
            </a:r>
            <a:r>
              <a:rPr lang="pt-BR" sz="6400" dirty="0">
                <a:solidFill>
                  <a:srgbClr val="00B050"/>
                </a:solidFill>
              </a:rPr>
              <a:t>,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e eu bem vos digo que é </a:t>
            </a:r>
            <a:r>
              <a:rPr lang="pt-BR" sz="6400" dirty="0" err="1"/>
              <a:t>san'vivo</a:t>
            </a:r>
            <a:r>
              <a:rPr lang="pt-BR" sz="6400" dirty="0"/>
              <a:t>.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    Ai Deus, e u é?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>
                <a:solidFill>
                  <a:srgbClr val="FF0000"/>
                </a:solidFill>
              </a:rPr>
              <a:t>Vós me perguntardes </a:t>
            </a:r>
            <a:r>
              <a:rPr lang="pt-BR" sz="6400" dirty="0"/>
              <a:t>polo</a:t>
            </a:r>
            <a:r>
              <a:rPr lang="pt-BR" sz="6400" dirty="0">
                <a:solidFill>
                  <a:srgbClr val="FF0000"/>
                </a:solidFill>
              </a:rPr>
              <a:t> </a:t>
            </a:r>
            <a:r>
              <a:rPr lang="pt-BR" sz="6400" dirty="0" err="1">
                <a:solidFill>
                  <a:srgbClr val="00B050"/>
                </a:solidFill>
              </a:rPr>
              <a:t>voss'amado</a:t>
            </a:r>
            <a:r>
              <a:rPr lang="pt-BR" sz="6400" dirty="0">
                <a:solidFill>
                  <a:srgbClr val="00B050"/>
                </a:solidFill>
              </a:rPr>
              <a:t>,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e eu bem vos digo que é </a:t>
            </a:r>
            <a:r>
              <a:rPr lang="pt-BR" sz="6400" dirty="0" err="1"/>
              <a:t>viv'e</a:t>
            </a:r>
            <a:r>
              <a:rPr lang="pt-BR" sz="6400" dirty="0"/>
              <a:t> sano.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    Ai Deus, e u é?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>
                <a:solidFill>
                  <a:srgbClr val="FF0000"/>
                </a:solidFill>
              </a:rPr>
              <a:t>E eu bem vos digo </a:t>
            </a:r>
            <a:r>
              <a:rPr lang="pt-BR" sz="6400" dirty="0"/>
              <a:t>que é </a:t>
            </a:r>
            <a:r>
              <a:rPr lang="pt-BR" sz="6400" dirty="0" err="1">
                <a:solidFill>
                  <a:srgbClr val="00B050"/>
                </a:solidFill>
              </a:rPr>
              <a:t>san'vivo</a:t>
            </a:r>
            <a:r>
              <a:rPr lang="pt-BR" sz="6400" dirty="0">
                <a:solidFill>
                  <a:srgbClr val="00B050"/>
                </a:solidFill>
              </a:rPr>
              <a:t>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e </a:t>
            </a:r>
            <a:r>
              <a:rPr lang="pt-BR" sz="6400" dirty="0" err="1"/>
              <a:t>seera</a:t>
            </a:r>
            <a:r>
              <a:rPr lang="pt-BR" sz="6400" dirty="0"/>
              <a:t> </a:t>
            </a:r>
            <a:r>
              <a:rPr lang="pt-BR" sz="6400" dirty="0" err="1"/>
              <a:t>vosc'ant'o</a:t>
            </a:r>
            <a:r>
              <a:rPr lang="pt-BR" sz="6400" dirty="0"/>
              <a:t> prazo </a:t>
            </a:r>
            <a:r>
              <a:rPr lang="pt-BR" sz="6400" dirty="0">
                <a:solidFill>
                  <a:srgbClr val="00B050"/>
                </a:solidFill>
              </a:rPr>
              <a:t>saído.</a:t>
            </a:r>
            <a:r>
              <a:rPr lang="pt-BR" sz="6400" dirty="0"/>
              <a:t>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    Ai Deus, e u é?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>
                <a:solidFill>
                  <a:srgbClr val="FF0000"/>
                </a:solidFill>
              </a:rPr>
              <a:t>E eu bem vos digo </a:t>
            </a:r>
            <a:r>
              <a:rPr lang="pt-BR" sz="6400" dirty="0"/>
              <a:t>que é </a:t>
            </a:r>
            <a:r>
              <a:rPr lang="pt-BR" sz="6400" dirty="0" err="1"/>
              <a:t>viv</a:t>
            </a:r>
            <a:r>
              <a:rPr lang="pt-BR" sz="6400" dirty="0"/>
              <a:t>' e </a:t>
            </a:r>
            <a:r>
              <a:rPr lang="pt-BR" sz="6400" dirty="0">
                <a:solidFill>
                  <a:srgbClr val="00B050"/>
                </a:solidFill>
              </a:rPr>
              <a:t>sano </a:t>
            </a:r>
            <a:r>
              <a:rPr lang="pt-BR" sz="6400" dirty="0" smtClean="0">
                <a:solidFill>
                  <a:srgbClr val="FF0000"/>
                </a:solidFill>
              </a:rPr>
              <a:t/>
            </a:r>
            <a:br>
              <a:rPr lang="pt-BR" sz="6400" dirty="0" smtClean="0">
                <a:solidFill>
                  <a:srgbClr val="FF0000"/>
                </a:solidFill>
              </a:rPr>
            </a:br>
            <a:r>
              <a:rPr lang="pt-BR" sz="6400" dirty="0"/>
              <a:t>e </a:t>
            </a:r>
            <a:r>
              <a:rPr lang="pt-BR" sz="6400" dirty="0" err="1"/>
              <a:t>seera</a:t>
            </a:r>
            <a:r>
              <a:rPr lang="pt-BR" sz="6400" dirty="0"/>
              <a:t> </a:t>
            </a:r>
            <a:r>
              <a:rPr lang="pt-BR" sz="6400" dirty="0" err="1"/>
              <a:t>vosc'ant'o</a:t>
            </a:r>
            <a:r>
              <a:rPr lang="pt-BR" sz="6400" dirty="0"/>
              <a:t> prazo </a:t>
            </a:r>
            <a:r>
              <a:rPr lang="pt-BR" sz="6400" dirty="0">
                <a:solidFill>
                  <a:srgbClr val="00B050"/>
                </a:solidFill>
              </a:rPr>
              <a:t>passado </a:t>
            </a:r>
            <a:r>
              <a:rPr lang="pt-BR" sz="6400" dirty="0" smtClean="0"/>
              <a:t/>
            </a:r>
            <a:br>
              <a:rPr lang="pt-BR" sz="6400" dirty="0" smtClean="0"/>
            </a:br>
            <a:r>
              <a:rPr lang="pt-BR" sz="6400" dirty="0"/>
              <a:t>    Ai Deus, e u é</a:t>
            </a:r>
            <a:r>
              <a:rPr lang="pt-BR" sz="6400" dirty="0" smtClean="0"/>
              <a:t>?</a:t>
            </a:r>
          </a:p>
          <a:p>
            <a:pPr>
              <a:buNone/>
            </a:pPr>
            <a:r>
              <a:rPr lang="pt-BR" sz="6400" dirty="0" smtClean="0"/>
              <a:t>                                        D. Dinis</a:t>
            </a:r>
            <a:endParaRPr lang="pt-BR" dirty="0" smtClean="0"/>
          </a:p>
          <a:p>
            <a:pPr>
              <a:buNone/>
            </a:pPr>
            <a:r>
              <a:rPr lang="pt-BR" sz="6400" dirty="0" smtClean="0"/>
              <a:t>http://www.cantigas.fcsh.unl.pt/versaomusical.asp?</a:t>
            </a:r>
            <a:r>
              <a:rPr lang="pt-BR" sz="6400" dirty="0" err="1" smtClean="0"/>
              <a:t>cdcant</a:t>
            </a:r>
            <a:r>
              <a:rPr lang="pt-BR" sz="6400" dirty="0" smtClean="0"/>
              <a:t>=592&amp;</a:t>
            </a:r>
            <a:r>
              <a:rPr lang="pt-BR" sz="6400" dirty="0" err="1" smtClean="0"/>
              <a:t>cdvm</a:t>
            </a:r>
            <a:r>
              <a:rPr lang="pt-BR" sz="6400" dirty="0" smtClean="0"/>
              <a:t>=425 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5580112" y="1988840"/>
            <a:ext cx="3379112" cy="1008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pt-BR" sz="2000" dirty="0" smtClean="0"/>
              <a:t>	</a:t>
            </a:r>
            <a:r>
              <a:rPr lang="pt-BR" sz="2000" dirty="0" smtClean="0">
                <a:solidFill>
                  <a:srgbClr val="FF0000"/>
                </a:solidFill>
              </a:rPr>
              <a:t>Paralelismo</a:t>
            </a:r>
            <a:r>
              <a:rPr lang="pt-BR" sz="2000" dirty="0" smtClean="0"/>
              <a:t> e </a:t>
            </a:r>
            <a:r>
              <a:rPr lang="pt-BR" sz="2000" dirty="0" smtClean="0">
                <a:solidFill>
                  <a:srgbClr val="00B050"/>
                </a:solidFill>
              </a:rPr>
              <a:t>estribilho </a:t>
            </a:r>
            <a:r>
              <a:rPr lang="pt-BR" sz="2000" dirty="0" smtClean="0"/>
              <a:t>(versos repetidos no final </a:t>
            </a:r>
            <a:r>
              <a:rPr lang="pt-BR" sz="2000" dirty="0"/>
              <a:t>da estrofe/Cada </a:t>
            </a:r>
            <a:r>
              <a:rPr lang="pt-BR" sz="2000" dirty="0" smtClean="0"/>
              <a:t>estrofe termina </a:t>
            </a:r>
            <a:r>
              <a:rPr lang="pt-BR" sz="2000" dirty="0"/>
              <a:t>com um estribilho). </a:t>
            </a:r>
          </a:p>
        </p:txBody>
      </p:sp>
      <p:pic>
        <p:nvPicPr>
          <p:cNvPr id="6" name="Cantiga de amig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9792" y="983610"/>
            <a:ext cx="609600" cy="609600"/>
          </a:xfrm>
          <a:prstGeom prst="rect">
            <a:avLst/>
          </a:prstGeom>
          <a:solidFill>
            <a:srgbClr val="002060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Cantigas Satíricas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b="1" dirty="0" smtClean="0"/>
              <a:t>Cantigas de </a:t>
            </a:r>
            <a:r>
              <a:rPr lang="pt-BR" b="1" dirty="0" smtClean="0">
                <a:solidFill>
                  <a:srgbClr val="FF0000"/>
                </a:solidFill>
              </a:rPr>
              <a:t>Escárnio</a:t>
            </a:r>
            <a:r>
              <a:rPr lang="pt-BR" b="1" dirty="0" smtClean="0"/>
              <a:t>:</a:t>
            </a:r>
          </a:p>
          <a:p>
            <a:r>
              <a:rPr lang="pt-BR" dirty="0" smtClean="0"/>
              <a:t>Sátira </a:t>
            </a:r>
            <a:r>
              <a:rPr lang="pt-BR" b="1" dirty="0" smtClean="0">
                <a:solidFill>
                  <a:srgbClr val="FF0000"/>
                </a:solidFill>
              </a:rPr>
              <a:t>indireta</a:t>
            </a:r>
            <a:r>
              <a:rPr lang="pt-BR" dirty="0" smtClean="0"/>
              <a:t> (o nome da pessoa satirizada não aparece)</a:t>
            </a:r>
          </a:p>
          <a:p>
            <a:r>
              <a:rPr lang="pt-BR" dirty="0" smtClean="0"/>
              <a:t>Exploração de duplos sentidos e de trocadilhos</a:t>
            </a:r>
          </a:p>
          <a:p>
            <a:r>
              <a:rPr lang="pt-BR" dirty="0" smtClean="0"/>
              <a:t>Significados implícitos,</a:t>
            </a:r>
          </a:p>
          <a:p>
            <a:r>
              <a:rPr lang="pt-BR" dirty="0" smtClean="0"/>
              <a:t>O eu lírico faz uma </a:t>
            </a:r>
            <a:r>
              <a:rPr lang="pt-BR" b="1" dirty="0" smtClean="0">
                <a:solidFill>
                  <a:srgbClr val="FF0000"/>
                </a:solidFill>
              </a:rPr>
              <a:t>crítica</a:t>
            </a:r>
            <a:r>
              <a:rPr lang="pt-BR" dirty="0" smtClean="0"/>
              <a:t> a alguém de maneira </a:t>
            </a:r>
            <a:r>
              <a:rPr lang="pt-BR" b="1" dirty="0" smtClean="0">
                <a:solidFill>
                  <a:srgbClr val="FF0000"/>
                </a:solidFill>
              </a:rPr>
              <a:t>implícita</a:t>
            </a:r>
            <a:r>
              <a:rPr lang="pt-BR" dirty="0" smtClean="0"/>
              <a:t>,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pt-BR" sz="3600" dirty="0" smtClean="0"/>
              <a:t>Cantiga de Escárnio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980728"/>
            <a:ext cx="8301608" cy="5877272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Ai, dona </a:t>
            </a:r>
            <a:r>
              <a:rPr lang="pt-BR" dirty="0" err="1"/>
              <a:t>fea</a:t>
            </a:r>
            <a:r>
              <a:rPr lang="pt-BR" dirty="0"/>
              <a:t>! Foste-vos queixar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que vos nunca </a:t>
            </a:r>
            <a:r>
              <a:rPr lang="pt-BR" dirty="0" err="1"/>
              <a:t>louv'en</a:t>
            </a:r>
            <a:r>
              <a:rPr lang="pt-BR" dirty="0"/>
              <a:t> meu </a:t>
            </a:r>
            <a:r>
              <a:rPr lang="pt-BR" dirty="0" err="1"/>
              <a:t>trobar</a:t>
            </a:r>
            <a:r>
              <a:rPr lang="pt-BR" dirty="0"/>
              <a:t>;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mas ora quero fazer um cantar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err="1"/>
              <a:t>en</a:t>
            </a:r>
            <a:r>
              <a:rPr lang="pt-BR" dirty="0"/>
              <a:t> que vos </a:t>
            </a:r>
            <a:r>
              <a:rPr lang="pt-BR" dirty="0" err="1"/>
              <a:t>loarei</a:t>
            </a:r>
            <a:r>
              <a:rPr lang="pt-BR" dirty="0"/>
              <a:t> toda via;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e vedes como vos quero </a:t>
            </a:r>
            <a:r>
              <a:rPr lang="pt-BR" dirty="0" err="1"/>
              <a:t>loar</a:t>
            </a:r>
            <a:r>
              <a:rPr lang="pt-BR" dirty="0"/>
              <a:t>: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dona </a:t>
            </a:r>
            <a:r>
              <a:rPr lang="pt-BR" dirty="0" err="1"/>
              <a:t>fea</a:t>
            </a:r>
            <a:r>
              <a:rPr lang="pt-BR" dirty="0"/>
              <a:t>, velha e sandia!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Ai, dona </a:t>
            </a:r>
            <a:r>
              <a:rPr lang="pt-BR" dirty="0" err="1"/>
              <a:t>fea</a:t>
            </a:r>
            <a:r>
              <a:rPr lang="pt-BR" dirty="0"/>
              <a:t>! Se Deus me </a:t>
            </a:r>
            <a:r>
              <a:rPr lang="pt-BR" dirty="0" err="1"/>
              <a:t>pardon</a:t>
            </a:r>
            <a:r>
              <a:rPr lang="pt-BR" dirty="0"/>
              <a:t>!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pois </a:t>
            </a:r>
            <a:r>
              <a:rPr lang="pt-BR" dirty="0" err="1"/>
              <a:t>avedes</a:t>
            </a:r>
            <a:r>
              <a:rPr lang="pt-BR" dirty="0"/>
              <a:t> [a] </a:t>
            </a:r>
            <a:r>
              <a:rPr lang="pt-BR" dirty="0" err="1"/>
              <a:t>tan</a:t>
            </a:r>
            <a:r>
              <a:rPr lang="pt-BR" dirty="0"/>
              <a:t> </a:t>
            </a:r>
            <a:r>
              <a:rPr lang="pt-BR" dirty="0" err="1"/>
              <a:t>gran</a:t>
            </a:r>
            <a:r>
              <a:rPr lang="pt-BR" dirty="0"/>
              <a:t> </a:t>
            </a:r>
            <a:r>
              <a:rPr lang="pt-BR" dirty="0" err="1"/>
              <a:t>coraçon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que vos eu </a:t>
            </a:r>
            <a:r>
              <a:rPr lang="pt-BR" dirty="0" err="1"/>
              <a:t>loe</a:t>
            </a:r>
            <a:r>
              <a:rPr lang="pt-BR" dirty="0"/>
              <a:t>, </a:t>
            </a:r>
            <a:r>
              <a:rPr lang="pt-BR" dirty="0" err="1"/>
              <a:t>en</a:t>
            </a:r>
            <a:r>
              <a:rPr lang="pt-BR" dirty="0"/>
              <a:t> esta </a:t>
            </a:r>
            <a:r>
              <a:rPr lang="pt-BR" dirty="0" err="1"/>
              <a:t>razon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vos quero já </a:t>
            </a:r>
            <a:r>
              <a:rPr lang="pt-BR" dirty="0" err="1"/>
              <a:t>loar</a:t>
            </a:r>
            <a:r>
              <a:rPr lang="pt-BR" dirty="0"/>
              <a:t> toda via;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e vedes qual será a </a:t>
            </a:r>
            <a:r>
              <a:rPr lang="pt-BR" dirty="0" err="1"/>
              <a:t>loaçon</a:t>
            </a:r>
            <a:r>
              <a:rPr lang="pt-BR" dirty="0"/>
              <a:t>: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dona </a:t>
            </a:r>
            <a:r>
              <a:rPr lang="pt-BR" dirty="0" err="1"/>
              <a:t>fea</a:t>
            </a:r>
            <a:r>
              <a:rPr lang="pt-BR" dirty="0"/>
              <a:t>, velha e sandia!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Dona </a:t>
            </a:r>
            <a:r>
              <a:rPr lang="pt-BR" dirty="0" err="1"/>
              <a:t>fea</a:t>
            </a:r>
            <a:r>
              <a:rPr lang="pt-BR" dirty="0"/>
              <a:t>, nunca vos eu </a:t>
            </a:r>
            <a:r>
              <a:rPr lang="pt-BR" dirty="0" err="1"/>
              <a:t>loei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err="1"/>
              <a:t>en</a:t>
            </a:r>
            <a:r>
              <a:rPr lang="pt-BR" dirty="0"/>
              <a:t> meu </a:t>
            </a:r>
            <a:r>
              <a:rPr lang="pt-BR" dirty="0" err="1"/>
              <a:t>trobar</a:t>
            </a:r>
            <a:r>
              <a:rPr lang="pt-BR" dirty="0"/>
              <a:t>, pero muito </a:t>
            </a:r>
            <a:r>
              <a:rPr lang="pt-BR" dirty="0" err="1"/>
              <a:t>trobei</a:t>
            </a:r>
            <a:r>
              <a:rPr lang="pt-BR" dirty="0"/>
              <a:t>;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mais ora já </a:t>
            </a:r>
            <a:r>
              <a:rPr lang="pt-BR" dirty="0" err="1"/>
              <a:t>un</a:t>
            </a:r>
            <a:r>
              <a:rPr lang="pt-BR" dirty="0"/>
              <a:t> </a:t>
            </a:r>
            <a:r>
              <a:rPr lang="pt-BR" dirty="0" err="1"/>
              <a:t>bon</a:t>
            </a:r>
            <a:r>
              <a:rPr lang="pt-BR" dirty="0"/>
              <a:t> cantar farei,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err="1"/>
              <a:t>en</a:t>
            </a:r>
            <a:r>
              <a:rPr lang="pt-BR" dirty="0"/>
              <a:t> que vos </a:t>
            </a:r>
            <a:r>
              <a:rPr lang="pt-BR" dirty="0" err="1"/>
              <a:t>loarei</a:t>
            </a:r>
            <a:r>
              <a:rPr lang="pt-BR" dirty="0"/>
              <a:t> toda via;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e </a:t>
            </a:r>
            <a:r>
              <a:rPr lang="pt-BR" dirty="0" err="1"/>
              <a:t>direi-vos</a:t>
            </a:r>
            <a:r>
              <a:rPr lang="pt-BR" dirty="0"/>
              <a:t> como vos </a:t>
            </a:r>
            <a:r>
              <a:rPr lang="pt-BR" dirty="0" err="1"/>
              <a:t>loarei</a:t>
            </a:r>
            <a:r>
              <a:rPr lang="pt-BR" dirty="0"/>
              <a:t>: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/>
              <a:t>dona </a:t>
            </a:r>
            <a:r>
              <a:rPr lang="pt-BR" dirty="0" err="1"/>
              <a:t>fea</a:t>
            </a:r>
            <a:r>
              <a:rPr lang="pt-BR" dirty="0"/>
              <a:t>, velha e sandia!</a:t>
            </a:r>
            <a:r>
              <a:rPr lang="pt-BR" dirty="0" smtClean="0">
                <a:solidFill>
                  <a:srgbClr val="003399"/>
                </a:solidFill>
                <a:latin typeface="Arial" charset="0"/>
                <a:cs typeface="Arial" charset="0"/>
              </a:rPr>
              <a:t/>
            </a:r>
            <a:br>
              <a:rPr lang="pt-BR" dirty="0" smtClean="0">
                <a:solidFill>
                  <a:srgbClr val="003399"/>
                </a:solidFill>
                <a:latin typeface="Arial" charset="0"/>
                <a:cs typeface="Arial" charset="0"/>
              </a:rPr>
            </a:br>
            <a:endParaRPr lang="pt-BR" dirty="0" smtClean="0">
              <a:solidFill>
                <a:srgbClr val="003399"/>
              </a:solidFill>
              <a:latin typeface="Arial" charset="0"/>
              <a:cs typeface="Arial" charset="0"/>
            </a:endParaRPr>
          </a:p>
          <a:p>
            <a:pPr>
              <a:buNone/>
            </a:pPr>
            <a:r>
              <a:rPr lang="pt-BR" dirty="0" smtClean="0"/>
              <a:t>          João Garcia de </a:t>
            </a:r>
            <a:r>
              <a:rPr lang="pt-BR" dirty="0" err="1" smtClean="0"/>
              <a:t>Guilhade</a:t>
            </a:r>
            <a:endParaRPr lang="pt-BR" u="sng" dirty="0"/>
          </a:p>
        </p:txBody>
      </p:sp>
      <p:pic>
        <p:nvPicPr>
          <p:cNvPr id="5" name="DONA F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7350" y="1146239"/>
            <a:ext cx="609600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1026" name="Picture 2" descr="http://www.ellectorperdido.com/wp-content/uploads/2009/03/mondoned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96" y="2348880"/>
            <a:ext cx="4156907" cy="327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pt-BR" b="1" dirty="0" smtClean="0"/>
              <a:t>Cantiga de </a:t>
            </a:r>
            <a:r>
              <a:rPr lang="pt-BR" b="1" dirty="0" smtClean="0">
                <a:solidFill>
                  <a:srgbClr val="00B050"/>
                </a:solidFill>
              </a:rPr>
              <a:t>Maldizer</a:t>
            </a:r>
          </a:p>
          <a:p>
            <a:pPr marL="0" indent="0">
              <a:buNone/>
            </a:pPr>
            <a:endParaRPr lang="pt-BR" b="1" dirty="0" smtClean="0"/>
          </a:p>
          <a:p>
            <a:r>
              <a:rPr lang="pt-BR" dirty="0" smtClean="0"/>
              <a:t>sátira </a:t>
            </a:r>
            <a:r>
              <a:rPr lang="pt-BR" b="1" dirty="0" smtClean="0">
                <a:solidFill>
                  <a:srgbClr val="00B050"/>
                </a:solidFill>
              </a:rPr>
              <a:t>direta</a:t>
            </a:r>
            <a:r>
              <a:rPr lang="pt-BR" dirty="0" smtClean="0"/>
              <a:t> (o nome da pessoa satirizada aparece),</a:t>
            </a:r>
          </a:p>
          <a:p>
            <a:r>
              <a:rPr lang="pt-BR" b="1" dirty="0" smtClean="0">
                <a:solidFill>
                  <a:srgbClr val="00B050"/>
                </a:solidFill>
              </a:rPr>
              <a:t>Explícita</a:t>
            </a:r>
            <a:r>
              <a:rPr lang="pt-BR" dirty="0" smtClean="0"/>
              <a:t>, difamação (Tratam das indiscrições amorosas de nobres e membros do clero)</a:t>
            </a:r>
            <a:endParaRPr lang="pt-BR" dirty="0" smtClean="0"/>
          </a:p>
          <a:p>
            <a:r>
              <a:rPr lang="pt-BR" dirty="0" smtClean="0"/>
              <a:t>Por ser mais explícita, possui linguagem grosseira e </a:t>
            </a:r>
            <a:r>
              <a:rPr lang="pt-BR" b="1" dirty="0" smtClean="0">
                <a:solidFill>
                  <a:srgbClr val="00B050"/>
                </a:solidFill>
              </a:rPr>
              <a:t>chula</a:t>
            </a:r>
            <a:r>
              <a:rPr lang="pt-BR" dirty="0" smtClean="0"/>
              <a:t>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Cantiga de Maldizer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99715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BR" sz="1800" dirty="0"/>
              <a:t>Martim jogral, que </a:t>
            </a:r>
            <a:r>
              <a:rPr lang="pt-BR" sz="1800" dirty="0" err="1"/>
              <a:t>defeita</a:t>
            </a:r>
            <a:r>
              <a:rPr lang="pt-BR" sz="1800" dirty="0"/>
              <a:t>,</a:t>
            </a:r>
          </a:p>
          <a:p>
            <a:pPr>
              <a:buNone/>
            </a:pPr>
            <a:r>
              <a:rPr lang="pt-BR" sz="1800" dirty="0"/>
              <a:t>sempre convosco se deita</a:t>
            </a:r>
          </a:p>
          <a:p>
            <a:pPr>
              <a:buNone/>
            </a:pPr>
            <a:r>
              <a:rPr lang="pt-BR" sz="1800" dirty="0"/>
              <a:t>vossa mulher!</a:t>
            </a:r>
          </a:p>
          <a:p>
            <a:pPr>
              <a:buNone/>
            </a:pPr>
            <a:endParaRPr lang="pt-BR" sz="1800" dirty="0"/>
          </a:p>
          <a:p>
            <a:pPr>
              <a:buNone/>
            </a:pPr>
            <a:r>
              <a:rPr lang="pt-BR" sz="1800" dirty="0"/>
              <a:t>Vedes-me andar suspirando;</a:t>
            </a:r>
          </a:p>
          <a:p>
            <a:pPr>
              <a:buNone/>
            </a:pPr>
            <a:r>
              <a:rPr lang="pt-BR" sz="1800" dirty="0"/>
              <a:t>e vós deitado, gozando</a:t>
            </a:r>
          </a:p>
          <a:p>
            <a:pPr>
              <a:buNone/>
            </a:pPr>
            <a:r>
              <a:rPr lang="pt-BR" sz="1800" dirty="0"/>
              <a:t>vossa mulher!</a:t>
            </a:r>
          </a:p>
          <a:p>
            <a:pPr>
              <a:buNone/>
            </a:pPr>
            <a:endParaRPr lang="pt-BR" sz="1800" dirty="0"/>
          </a:p>
          <a:p>
            <a:pPr>
              <a:buNone/>
            </a:pPr>
            <a:r>
              <a:rPr lang="pt-BR" sz="1800" dirty="0"/>
              <a:t>Do meu mal não vos doeis;</a:t>
            </a:r>
          </a:p>
          <a:p>
            <a:pPr>
              <a:buNone/>
            </a:pPr>
            <a:r>
              <a:rPr lang="pt-BR" sz="1800" dirty="0"/>
              <a:t>morro eu e vós fodeis</a:t>
            </a:r>
          </a:p>
          <a:p>
            <a:pPr>
              <a:buNone/>
            </a:pPr>
            <a:r>
              <a:rPr lang="pt-BR" sz="1800" dirty="0"/>
              <a:t>vossa mulher</a:t>
            </a:r>
            <a:r>
              <a:rPr lang="pt-BR" sz="1800" dirty="0" smtClean="0"/>
              <a:t>!</a:t>
            </a:r>
          </a:p>
          <a:p>
            <a:pPr>
              <a:buNone/>
            </a:pPr>
            <a:endParaRPr lang="pt-BR" sz="1800" dirty="0" smtClean="0"/>
          </a:p>
          <a:p>
            <a:pPr>
              <a:buNone/>
            </a:pPr>
            <a:r>
              <a:rPr lang="pt-BR" sz="1800" dirty="0"/>
              <a:t>(João Garcia de </a:t>
            </a:r>
            <a:r>
              <a:rPr lang="pt-BR" sz="1800" dirty="0" err="1" smtClean="0"/>
              <a:t>Guilhade</a:t>
            </a:r>
            <a:r>
              <a:rPr lang="pt-BR" sz="1800" dirty="0" smtClean="0"/>
              <a:t>)</a:t>
            </a:r>
            <a:endParaRPr lang="pt-BR" sz="1800" dirty="0"/>
          </a:p>
        </p:txBody>
      </p:sp>
      <p:pic>
        <p:nvPicPr>
          <p:cNvPr id="3076" name="Picture 4" descr="http://www.tocadacotia.com/wp-content/uploads/2011/09/trovadorismo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39" y="1268760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4994239" y="5821489"/>
            <a:ext cx="34023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/>
              <a:t>Trovadores na corte.</a:t>
            </a:r>
          </a:p>
          <a:p>
            <a:r>
              <a:rPr lang="pt-BR" sz="1200" dirty="0" smtClean="0"/>
              <a:t>Fonte: http</a:t>
            </a:r>
            <a:r>
              <a:rPr lang="pt-BR" sz="1200" dirty="0"/>
              <a:t>://www.resumosdeliteratura.com/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AS NOVELAS DE CAVALARIA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/>
              <a:t>Derivação das Cantigas de Gesta (De tão longas foram prosificadas);</a:t>
            </a:r>
          </a:p>
          <a:p>
            <a:r>
              <a:rPr lang="pt-BR" dirty="0" smtClean="0"/>
              <a:t>PROSA: Longas narrativas em versos;</a:t>
            </a:r>
          </a:p>
          <a:p>
            <a:r>
              <a:rPr lang="pt-BR" dirty="0" smtClean="0"/>
              <a:t>TEMÁTICAS: Aventuras de cavaleiros e seus feitos;</a:t>
            </a:r>
          </a:p>
          <a:p>
            <a:r>
              <a:rPr lang="pt-BR" dirty="0" smtClean="0"/>
              <a:t>DIVULGAÇÃO dos ideais cristãos pelos cruzados, difusão dos valores da época: Honra, Lealdade;</a:t>
            </a:r>
          </a:p>
          <a:p>
            <a:r>
              <a:rPr lang="pt-BR" dirty="0" smtClean="0"/>
              <a:t>CICLOS das produções:</a:t>
            </a:r>
          </a:p>
          <a:p>
            <a:pPr lvl="1"/>
            <a:r>
              <a:rPr lang="pt-BR" dirty="0"/>
              <a:t>Clássico (temas </a:t>
            </a:r>
            <a:r>
              <a:rPr lang="pt-BR" dirty="0" smtClean="0"/>
              <a:t>Greco-latinos – Conquistas territoriais);</a:t>
            </a:r>
          </a:p>
          <a:p>
            <a:pPr lvl="1"/>
            <a:r>
              <a:rPr lang="pt-BR" dirty="0"/>
              <a:t>Carolíngio </a:t>
            </a:r>
            <a:r>
              <a:rPr lang="pt-BR" dirty="0" smtClean="0"/>
              <a:t>(As conquistas de Carlos Magno);</a:t>
            </a:r>
          </a:p>
          <a:p>
            <a:pPr lvl="1"/>
            <a:r>
              <a:rPr lang="pt-BR" dirty="0" smtClean="0"/>
              <a:t>Bretão/</a:t>
            </a:r>
            <a:r>
              <a:rPr lang="pt-BR" dirty="0" err="1" smtClean="0"/>
              <a:t>Arthuriano</a:t>
            </a:r>
            <a:r>
              <a:rPr lang="pt-BR" dirty="0" smtClean="0"/>
              <a:t> (Os feitos de Rei Arthur e os cavalheiros da távola Redonda).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9293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pt-BR" sz="2800" b="1" dirty="0" smtClean="0"/>
              <a:t>A cantiga abaixo se caracteriza como uma cantiga de?</a:t>
            </a: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192688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pt-BR" sz="4900" dirty="0" smtClean="0"/>
              <a:t>A </a:t>
            </a:r>
            <a:r>
              <a:rPr lang="pt-BR" sz="4900" dirty="0"/>
              <a:t>vós, Dona abadessa,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de mim, Dom </a:t>
            </a:r>
            <a:r>
              <a:rPr lang="pt-BR" sz="4900" dirty="0" err="1"/>
              <a:t>Fernand'Esquio</a:t>
            </a:r>
            <a:r>
              <a:rPr lang="pt-BR" sz="4900" dirty="0"/>
              <a:t>,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estas doas vos envio,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porque sei que sodes essa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dona que as </a:t>
            </a:r>
            <a:r>
              <a:rPr lang="pt-BR" sz="4900" dirty="0" err="1"/>
              <a:t>merecedes</a:t>
            </a:r>
            <a:r>
              <a:rPr lang="pt-BR" sz="4900" dirty="0"/>
              <a:t>: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quatro caralhos franceses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e </a:t>
            </a:r>
            <a:r>
              <a:rPr lang="pt-BR" sz="4900" dirty="0" err="1"/>
              <a:t>dous</a:t>
            </a:r>
            <a:r>
              <a:rPr lang="pt-BR" sz="4900" dirty="0"/>
              <a:t> aa </a:t>
            </a:r>
            <a:r>
              <a:rPr lang="pt-BR" sz="4900" dirty="0" err="1"/>
              <a:t>prioressa</a:t>
            </a:r>
            <a:r>
              <a:rPr lang="pt-BR" sz="4900" dirty="0"/>
              <a:t>.</a:t>
            </a:r>
            <a:endParaRPr lang="pt-BR" sz="4900" dirty="0"/>
          </a:p>
          <a:p>
            <a:pPr algn="ctr"/>
            <a:r>
              <a:rPr lang="pt-BR" sz="4900" dirty="0"/>
              <a:t> 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Pois sodes amiga minha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 err="1"/>
              <a:t>nom</a:t>
            </a:r>
            <a:r>
              <a:rPr lang="pt-BR" sz="4900" dirty="0"/>
              <a:t> </a:t>
            </a:r>
            <a:r>
              <a:rPr lang="pt-BR" sz="4900" dirty="0" err="1"/>
              <a:t>quer'a</a:t>
            </a:r>
            <a:r>
              <a:rPr lang="pt-BR" sz="4900" dirty="0"/>
              <a:t> custa catar,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quero-vos já </a:t>
            </a:r>
            <a:r>
              <a:rPr lang="pt-BR" sz="4900" dirty="0" err="1"/>
              <a:t>esto</a:t>
            </a:r>
            <a:r>
              <a:rPr lang="pt-BR" sz="4900" dirty="0"/>
              <a:t> dar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 err="1"/>
              <a:t>ca</a:t>
            </a:r>
            <a:r>
              <a:rPr lang="pt-BR" sz="4900" dirty="0"/>
              <a:t> </a:t>
            </a:r>
            <a:r>
              <a:rPr lang="pt-BR" sz="4900" dirty="0" err="1"/>
              <a:t>nom</a:t>
            </a:r>
            <a:r>
              <a:rPr lang="pt-BR" sz="4900" dirty="0"/>
              <a:t> tenho al </a:t>
            </a:r>
            <a:r>
              <a:rPr lang="pt-BR" sz="4900" dirty="0" err="1"/>
              <a:t>tam</a:t>
            </a:r>
            <a:r>
              <a:rPr lang="pt-BR" sz="4900" dirty="0"/>
              <a:t> </a:t>
            </a:r>
            <a:r>
              <a:rPr lang="pt-BR" sz="4900" dirty="0" err="1"/>
              <a:t>aginha</a:t>
            </a:r>
            <a:r>
              <a:rPr lang="pt-BR" sz="4900" dirty="0"/>
              <a:t>: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quatro caralhos de mesa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que me deu </a:t>
            </a:r>
            <a:r>
              <a:rPr lang="pt-BR" sz="4900" dirty="0" err="1"/>
              <a:t>ũa</a:t>
            </a:r>
            <a:r>
              <a:rPr lang="pt-BR" sz="4900" dirty="0"/>
              <a:t> burguesa,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 err="1"/>
              <a:t>dous</a:t>
            </a:r>
            <a:r>
              <a:rPr lang="pt-BR" sz="4900" dirty="0"/>
              <a:t> e </a:t>
            </a:r>
            <a:r>
              <a:rPr lang="pt-BR" sz="4900" dirty="0" err="1"/>
              <a:t>dous</a:t>
            </a:r>
            <a:r>
              <a:rPr lang="pt-BR" sz="4900" dirty="0"/>
              <a:t> </a:t>
            </a:r>
            <a:r>
              <a:rPr lang="pt-BR" sz="4900" dirty="0" err="1"/>
              <a:t>ena</a:t>
            </a:r>
            <a:r>
              <a:rPr lang="pt-BR" sz="4900" dirty="0"/>
              <a:t> bainha.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Mui bem vos </a:t>
            </a:r>
            <a:r>
              <a:rPr lang="pt-BR" sz="4900" dirty="0" err="1"/>
              <a:t>semelharám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 err="1"/>
              <a:t>ca</a:t>
            </a:r>
            <a:r>
              <a:rPr lang="pt-BR" sz="4900" dirty="0"/>
              <a:t> sequer levam cordões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de </a:t>
            </a:r>
            <a:r>
              <a:rPr lang="pt-BR" sz="4900" dirty="0" err="1"/>
              <a:t>senhos</a:t>
            </a:r>
            <a:r>
              <a:rPr lang="pt-BR" sz="4900" dirty="0"/>
              <a:t> pares de colhões;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agora </a:t>
            </a:r>
            <a:r>
              <a:rPr lang="pt-BR" sz="4900" dirty="0" err="1"/>
              <a:t>vo-los</a:t>
            </a:r>
            <a:r>
              <a:rPr lang="pt-BR" sz="4900" dirty="0"/>
              <a:t> </a:t>
            </a:r>
            <a:r>
              <a:rPr lang="pt-BR" sz="4900" dirty="0" err="1"/>
              <a:t>darám</a:t>
            </a:r>
            <a:r>
              <a:rPr lang="pt-BR" sz="4900" dirty="0"/>
              <a:t>: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quatro caralhos </a:t>
            </a:r>
            <a:r>
              <a:rPr lang="pt-BR" sz="4900" dirty="0" err="1"/>
              <a:t>asnaes</a:t>
            </a:r>
            <a:r>
              <a:rPr lang="pt-BR" sz="4900" dirty="0"/>
              <a:t>,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 err="1"/>
              <a:t>enmanguados</a:t>
            </a:r>
            <a:r>
              <a:rPr lang="pt-BR" sz="4900" dirty="0"/>
              <a:t> em </a:t>
            </a:r>
            <a:r>
              <a:rPr lang="pt-BR" sz="4900" dirty="0" err="1"/>
              <a:t>coraes</a:t>
            </a:r>
            <a:endParaRPr lang="pt-BR" sz="4900" dirty="0"/>
          </a:p>
          <a:p>
            <a:pPr marL="0" indent="0" algn="ctr">
              <a:buNone/>
            </a:pPr>
            <a:r>
              <a:rPr lang="pt-BR" sz="4900" dirty="0"/>
              <a:t>com que </a:t>
            </a:r>
            <a:r>
              <a:rPr lang="pt-BR" sz="4900" dirty="0" err="1"/>
              <a:t>calhedes</a:t>
            </a:r>
            <a:r>
              <a:rPr lang="pt-BR" sz="4900" dirty="0"/>
              <a:t> a </a:t>
            </a:r>
            <a:r>
              <a:rPr lang="pt-BR" sz="4900" dirty="0" err="1"/>
              <a:t>mam</a:t>
            </a:r>
            <a:r>
              <a:rPr lang="pt-BR" sz="4900" dirty="0" smtClean="0"/>
              <a:t>.</a:t>
            </a:r>
            <a:endParaRPr lang="pt-BR" sz="4900" dirty="0"/>
          </a:p>
          <a:p>
            <a:pPr marL="0" indent="0" algn="ctr">
              <a:buNone/>
            </a:pPr>
            <a:endParaRPr lang="pt-BR" sz="4900" dirty="0" smtClean="0"/>
          </a:p>
          <a:p>
            <a:pPr marL="0" indent="0" algn="ctr">
              <a:buNone/>
            </a:pPr>
            <a:r>
              <a:rPr lang="pt-BR" sz="4900" dirty="0" smtClean="0"/>
              <a:t>(</a:t>
            </a:r>
            <a:r>
              <a:rPr lang="pt-BR" sz="4900" dirty="0"/>
              <a:t>Fernando </a:t>
            </a:r>
            <a:r>
              <a:rPr lang="pt-BR" sz="4900" dirty="0" smtClean="0"/>
              <a:t>Esquio)</a:t>
            </a:r>
            <a:endParaRPr lang="pt-BR" sz="4900" dirty="0"/>
          </a:p>
          <a:p>
            <a:pPr marL="0" indent="0">
              <a:buNone/>
            </a:pPr>
            <a:r>
              <a:rPr lang="pt-BR" sz="4900" dirty="0" smtClean="0"/>
              <a:t>		</a:t>
            </a:r>
            <a:r>
              <a:rPr lang="pt-BR" dirty="0" smtClean="0"/>
              <a:t>	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25708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			BONS ESTUDOS</a:t>
            </a:r>
          </a:p>
          <a:p>
            <a:endParaRPr lang="pt-BR" dirty="0"/>
          </a:p>
          <a:p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				=)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9679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ultimo poema trata-se de uma...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Cantiga satírica de maldizer, pois está se referindo diretamente à mulher a qual se maldiz, além de usar palavras de baixo calão.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7323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99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O </a:t>
            </a:r>
            <a:r>
              <a:rPr lang="pt-BR" dirty="0"/>
              <a:t>Trovadorismo </a:t>
            </a:r>
            <a:r>
              <a:rPr lang="pt-BR" dirty="0" smtClean="0"/>
              <a:t>e </a:t>
            </a:r>
            <a:br>
              <a:rPr lang="pt-BR" dirty="0" smtClean="0"/>
            </a:br>
            <a:r>
              <a:rPr lang="pt-BR" dirty="0" smtClean="0"/>
              <a:t>a Literatura </a:t>
            </a:r>
            <a:r>
              <a:rPr lang="pt-BR" dirty="0"/>
              <a:t>de Cordel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4653136"/>
            <a:ext cx="9144000" cy="21198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800" dirty="0" smtClean="0"/>
              <a:t>“A </a:t>
            </a:r>
            <a:r>
              <a:rPr lang="pt-BR" sz="1800" dirty="0"/>
              <a:t>literatura de cordel </a:t>
            </a:r>
            <a:r>
              <a:rPr lang="pt-BR" sz="1800" dirty="0" smtClean="0"/>
              <a:t>é </a:t>
            </a:r>
            <a:r>
              <a:rPr lang="pt-BR" sz="1800" dirty="0"/>
              <a:t>poesia popular, herdeira do romanceiro tradicional, e, em linhas gerais, da </a:t>
            </a:r>
            <a:r>
              <a:rPr lang="pt-BR" sz="1800" b="1" dirty="0"/>
              <a:t>literatura oral </a:t>
            </a:r>
            <a:r>
              <a:rPr lang="pt-BR" sz="1800" dirty="0"/>
              <a:t>(em especial dos contos populares), desenvolvida no Nordeste e espalhada por todo o Brasil pelas muitas diásporas sertanejas. (...) com </a:t>
            </a:r>
            <a:r>
              <a:rPr lang="pt-BR" sz="1800" b="1" dirty="0"/>
              <a:t>raízes no trovadorismo </a:t>
            </a:r>
            <a:r>
              <a:rPr lang="pt-BR" sz="1800" dirty="0"/>
              <a:t>medieval lusitano, é continuadora das </a:t>
            </a:r>
            <a:r>
              <a:rPr lang="pt-BR" sz="1800" b="1" dirty="0"/>
              <a:t>canções de gesta</a:t>
            </a:r>
            <a:r>
              <a:rPr lang="pt-BR" sz="1800" dirty="0"/>
              <a:t>, mas, também, espelho social de seu tempo (...) recebe o qualitativo de jornal do povo, o poeta de bancada é parente do menestrel errante da idade média, que por sua vez, descende do </a:t>
            </a:r>
            <a:r>
              <a:rPr lang="pt-BR" sz="1800" dirty="0" err="1"/>
              <a:t>rapsodo</a:t>
            </a:r>
            <a:r>
              <a:rPr lang="pt-BR" sz="1800" dirty="0"/>
              <a:t> grego</a:t>
            </a:r>
            <a:r>
              <a:rPr lang="pt-BR" sz="1800" dirty="0" smtClean="0"/>
              <a:t>.“ (</a:t>
            </a:r>
            <a:r>
              <a:rPr lang="pt-BR" sz="1800" dirty="0" err="1"/>
              <a:t>Haurélio</a:t>
            </a:r>
            <a:r>
              <a:rPr lang="pt-BR" sz="1800" dirty="0"/>
              <a:t>, </a:t>
            </a:r>
            <a:r>
              <a:rPr lang="pt-BR" sz="1800" dirty="0" smtClean="0"/>
              <a:t>Marco, In: </a:t>
            </a:r>
            <a:r>
              <a:rPr lang="pt-BR" sz="1800" b="1" dirty="0" smtClean="0"/>
              <a:t>Breve </a:t>
            </a:r>
            <a:r>
              <a:rPr lang="pt-BR" sz="1800" b="1" dirty="0"/>
              <a:t>história da Literatura de </a:t>
            </a:r>
            <a:r>
              <a:rPr lang="pt-BR" sz="1800" b="1" dirty="0" smtClean="0"/>
              <a:t>Cordel. </a:t>
            </a:r>
            <a:r>
              <a:rPr lang="pt-BR" sz="1800" dirty="0" smtClean="0"/>
              <a:t>Ed. Claridade)</a:t>
            </a:r>
            <a:endParaRPr lang="pt-BR" sz="1800" b="1" dirty="0"/>
          </a:p>
        </p:txBody>
      </p:sp>
      <p:pic>
        <p:nvPicPr>
          <p:cNvPr id="2050" name="Picture 2" descr="http://3.bp.blogspot.com/-iwHDl50ZFXo/TscTAt78AYI/AAAAAAAABK0/SyOOh7lZ4nA/s1600/cord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542" y="1268760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970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23973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loucosporpraia.com.br/wp-content/uploads/2014/11/IBIZ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700808"/>
            <a:ext cx="414761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4070" y="44624"/>
            <a:ext cx="910992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Origem do trovadorismo: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Provença</a:t>
            </a:r>
            <a:r>
              <a:rPr lang="pt-BR" dirty="0"/>
              <a:t>, Sul da </a:t>
            </a:r>
            <a:r>
              <a:rPr lang="pt-BR" dirty="0" smtClean="0"/>
              <a:t>França: </a:t>
            </a:r>
            <a:r>
              <a:rPr lang="pt-BR" dirty="0"/>
              <a:t>denominação geográfica para um antigo </a:t>
            </a:r>
            <a:r>
              <a:rPr lang="pt-BR" dirty="0" smtClean="0"/>
              <a:t>condado, transformado </a:t>
            </a:r>
            <a:r>
              <a:rPr lang="pt-BR" dirty="0"/>
              <a:t>em 1481 em província real </a:t>
            </a:r>
            <a:r>
              <a:rPr lang="pt-BR" dirty="0" smtClean="0"/>
              <a:t>francesa </a:t>
            </a:r>
            <a:r>
              <a:rPr lang="pt-BR" dirty="0"/>
              <a:t>e que corresponde </a:t>
            </a:r>
            <a:r>
              <a:rPr lang="pt-BR" dirty="0" smtClean="0"/>
              <a:t>hoje a </a:t>
            </a:r>
            <a:r>
              <a:rPr lang="pt-BR" dirty="0"/>
              <a:t>uma grande parte da região administrativa francesa de Provença-Alpes-</a:t>
            </a:r>
            <a:r>
              <a:rPr lang="pt-BR" dirty="0" err="1"/>
              <a:t>Côte</a:t>
            </a:r>
            <a:r>
              <a:rPr lang="pt-BR" dirty="0"/>
              <a:t> d'</a:t>
            </a:r>
            <a:r>
              <a:rPr lang="pt-BR" dirty="0" err="1"/>
              <a:t>Azur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8392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pt-BR" dirty="0" smtClean="0"/>
              <a:t>Contexto Histórico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251520" y="908720"/>
            <a:ext cx="8676456" cy="5949280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>
                <a:latin typeface="+mj-lt"/>
                <a:cs typeface="Arial" pitchFamily="34" charset="0"/>
              </a:rPr>
              <a:t>Era Feudal (baixa idade média)</a:t>
            </a:r>
          </a:p>
          <a:p>
            <a:r>
              <a:rPr lang="pt-BR" dirty="0" smtClean="0">
                <a:latin typeface="+mj-lt"/>
                <a:cs typeface="Arial" pitchFamily="34" charset="0"/>
              </a:rPr>
              <a:t>Séculos XII, XIII e XIV.</a:t>
            </a:r>
          </a:p>
          <a:p>
            <a:r>
              <a:rPr lang="pt-BR" dirty="0">
                <a:latin typeface="+mj-lt"/>
                <a:cs typeface="Arial" pitchFamily="34" charset="0"/>
              </a:rPr>
              <a:t>O</a:t>
            </a:r>
            <a:r>
              <a:rPr lang="pt-BR" dirty="0" smtClean="0">
                <a:latin typeface="+mj-lt"/>
                <a:cs typeface="Arial" pitchFamily="34" charset="0"/>
              </a:rPr>
              <a:t>rigem da literatura portuguesa: </a:t>
            </a:r>
            <a:r>
              <a:rPr lang="pt-BR" b="1" dirty="0" smtClean="0">
                <a:latin typeface="+mj-lt"/>
                <a:cs typeface="Arial" pitchFamily="34" charset="0"/>
              </a:rPr>
              <a:t>1198 (ou 1189)</a:t>
            </a:r>
            <a:r>
              <a:rPr lang="pt-BR" dirty="0" smtClean="0">
                <a:latin typeface="+mj-lt"/>
                <a:cs typeface="Arial" pitchFamily="34" charset="0"/>
              </a:rPr>
              <a:t>: data do texto mais antigo. "</a:t>
            </a:r>
            <a:r>
              <a:rPr lang="pt-BR" b="1" dirty="0" smtClean="0">
                <a:latin typeface="+mj-lt"/>
                <a:cs typeface="Arial" pitchFamily="34" charset="0"/>
              </a:rPr>
              <a:t>Cantiga da </a:t>
            </a:r>
            <a:r>
              <a:rPr lang="pt-BR" b="1" dirty="0" err="1" smtClean="0">
                <a:latin typeface="+mj-lt"/>
                <a:cs typeface="Arial" pitchFamily="34" charset="0"/>
              </a:rPr>
              <a:t>Guarvaia</a:t>
            </a:r>
            <a:r>
              <a:rPr lang="pt-BR" b="1" dirty="0" smtClean="0">
                <a:latin typeface="+mj-lt"/>
                <a:cs typeface="Arial" pitchFamily="34" charset="0"/>
              </a:rPr>
              <a:t>" ou "A Ribeirinha"</a:t>
            </a:r>
            <a:r>
              <a:rPr lang="pt-BR" dirty="0" smtClean="0">
                <a:latin typeface="+mj-lt"/>
                <a:cs typeface="Arial" pitchFamily="34" charset="0"/>
              </a:rPr>
              <a:t>, composta por </a:t>
            </a:r>
            <a:r>
              <a:rPr lang="pt-BR" b="1" dirty="0" smtClean="0">
                <a:latin typeface="+mj-lt"/>
                <a:cs typeface="Arial" pitchFamily="34" charset="0"/>
              </a:rPr>
              <a:t>Paio Soares de Taveirós.</a:t>
            </a:r>
            <a:r>
              <a:rPr lang="pt-BR" dirty="0" smtClean="0">
                <a:latin typeface="+mj-lt"/>
                <a:cs typeface="Arial" pitchFamily="34" charset="0"/>
              </a:rPr>
              <a:t> </a:t>
            </a:r>
          </a:p>
          <a:p>
            <a:r>
              <a:rPr lang="pt-BR" dirty="0" smtClean="0">
                <a:latin typeface="+mj-lt"/>
                <a:cs typeface="Arial" pitchFamily="34" charset="0"/>
              </a:rPr>
              <a:t>Textos escritos em </a:t>
            </a:r>
            <a:r>
              <a:rPr lang="pt-BR" b="1" dirty="0" smtClean="0">
                <a:latin typeface="+mj-lt"/>
                <a:cs typeface="Arial" pitchFamily="34" charset="0"/>
              </a:rPr>
              <a:t>galego-português</a:t>
            </a:r>
            <a:r>
              <a:rPr lang="pt-BR" dirty="0" smtClean="0">
                <a:latin typeface="+mj-lt"/>
                <a:cs typeface="Arial" pitchFamily="34" charset="0"/>
              </a:rPr>
              <a:t>: forma antiga do português com influência do castelhano.</a:t>
            </a:r>
          </a:p>
          <a:p>
            <a:r>
              <a:rPr lang="pt-BR" dirty="0" smtClean="0">
                <a:latin typeface="+mj-lt"/>
                <a:cs typeface="Arial" pitchFamily="34" charset="0"/>
              </a:rPr>
              <a:t>As cantigas estão entre as mais antigas manifestações da literatura em língua portuguesa. </a:t>
            </a:r>
          </a:p>
          <a:p>
            <a:r>
              <a:rPr lang="pt-BR" dirty="0" smtClean="0">
                <a:latin typeface="+mj-lt"/>
                <a:cs typeface="Arial" pitchFamily="34" charset="0"/>
              </a:rPr>
              <a:t>as manifestações literárias eram ligadas a música: feitas para serem cantadas ou dançadas. Por isso recebem o nome de </a:t>
            </a:r>
            <a:r>
              <a:rPr lang="pt-BR" b="1" dirty="0" smtClean="0">
                <a:latin typeface="+mj-lt"/>
                <a:cs typeface="Arial" pitchFamily="34" charset="0"/>
              </a:rPr>
              <a:t>Cantigas</a:t>
            </a:r>
            <a:r>
              <a:rPr lang="pt-BR" dirty="0" smtClean="0">
                <a:latin typeface="+mj-lt"/>
                <a:cs typeface="Arial" pitchFamily="34" charset="0"/>
              </a:rPr>
              <a:t>.</a:t>
            </a:r>
          </a:p>
          <a:p>
            <a:r>
              <a:rPr lang="pt-BR" b="1" dirty="0" smtClean="0">
                <a:latin typeface="+mj-lt"/>
                <a:cs typeface="Arial" pitchFamily="34" charset="0"/>
              </a:rPr>
              <a:t>Novelas de Cavalaria</a:t>
            </a:r>
            <a:endParaRPr lang="pt-BR" b="1" dirty="0" smtClean="0">
              <a:latin typeface="+mj-lt"/>
              <a:cs typeface="Arial" pitchFamily="34" charset="0"/>
            </a:endParaRPr>
          </a:p>
          <a:p>
            <a:r>
              <a:rPr lang="pt-BR" dirty="0" smtClean="0"/>
              <a:t>Nesta escola literária, não se diz "escritores", mas sim, poetas-músicos. O principal foi </a:t>
            </a:r>
            <a:r>
              <a:rPr lang="pt-BR" b="1" dirty="0" smtClean="0"/>
              <a:t>D. Dinis </a:t>
            </a:r>
            <a:r>
              <a:rPr lang="pt-BR" sz="2600" dirty="0" smtClean="0"/>
              <a:t>(</a:t>
            </a:r>
            <a:r>
              <a:rPr lang="pt-BR" sz="2600" dirty="0" err="1" smtClean="0"/>
              <a:t>O"Rei</a:t>
            </a:r>
            <a:r>
              <a:rPr lang="pt-BR" sz="2600" dirty="0" smtClean="0"/>
              <a:t> </a:t>
            </a:r>
            <a:r>
              <a:rPr lang="pt-BR" sz="2600" dirty="0"/>
              <a:t>Lavrador", sexto rei de Portugal. Foi o Rei de Portugal e Algarve de 1279 até sua morte. </a:t>
            </a:r>
            <a:r>
              <a:rPr lang="pt-BR" sz="2600" dirty="0" smtClean="0"/>
              <a:t>Filho do </a:t>
            </a:r>
            <a:r>
              <a:rPr lang="pt-BR" sz="2600" dirty="0"/>
              <a:t>rei Afonso </a:t>
            </a:r>
            <a:r>
              <a:rPr lang="pt-BR" sz="2600" dirty="0" smtClean="0"/>
              <a:t>III e Beatriz </a:t>
            </a:r>
            <a:r>
              <a:rPr lang="pt-BR" sz="2600" dirty="0"/>
              <a:t>de Castela</a:t>
            </a:r>
            <a:r>
              <a:rPr lang="pt-BR" sz="2600" dirty="0" smtClean="0"/>
              <a:t>.)</a:t>
            </a:r>
            <a:endParaRPr lang="pt-BR" sz="2600" b="1" dirty="0" smtClean="0"/>
          </a:p>
          <a:p>
            <a:endParaRPr lang="pt-BR" dirty="0" smtClean="0">
              <a:latin typeface="+mj-lt"/>
              <a:cs typeface="Arial" pitchFamily="34" charset="0"/>
            </a:endParaRPr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Cantigas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As cantigas são divididas em dois grandes gêneros (subdivididos em dois grupos): </a:t>
            </a:r>
          </a:p>
          <a:p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Cantigas Líricas</a:t>
            </a:r>
            <a:r>
              <a:rPr lang="pt-BR" dirty="0" smtClean="0"/>
              <a:t> </a:t>
            </a:r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b="1" dirty="0" smtClean="0"/>
              <a:t>cantigas de amor </a:t>
            </a:r>
            <a:r>
              <a:rPr lang="pt-BR" dirty="0"/>
              <a:t>(Provençal/Sul da </a:t>
            </a:r>
            <a:r>
              <a:rPr lang="pt-BR" dirty="0" smtClean="0"/>
              <a:t>França/ Paixão 	infeliz/Amor 	não  correspondido/ Superioridade da dama/ 	Amor cortês)</a:t>
            </a:r>
            <a:endParaRPr lang="pt-BR" dirty="0" smtClean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b="1" dirty="0" smtClean="0"/>
              <a:t>cantigas de </a:t>
            </a:r>
            <a:r>
              <a:rPr lang="pt-BR" b="1" dirty="0" smtClean="0"/>
              <a:t>amigo </a:t>
            </a:r>
            <a:r>
              <a:rPr lang="pt-BR" dirty="0" smtClean="0"/>
              <a:t>(Campesino/sofre a falta da pessoa/ Amor 	correspondido/Estrutura  paralelística)</a:t>
            </a:r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r>
              <a:rPr lang="pt-BR" b="1" dirty="0" smtClean="0"/>
              <a:t>Cantigas Satíricas </a:t>
            </a:r>
          </a:p>
          <a:p>
            <a:pPr marL="0" indent="0">
              <a:buNone/>
            </a:pPr>
            <a:r>
              <a:rPr lang="pt-BR" b="1" dirty="0"/>
              <a:t>	</a:t>
            </a:r>
            <a:r>
              <a:rPr lang="pt-BR" b="1" dirty="0" smtClean="0"/>
              <a:t>cantigas de escárnio </a:t>
            </a:r>
            <a:r>
              <a:rPr lang="pt-BR" b="1" dirty="0"/>
              <a:t> </a:t>
            </a:r>
            <a:r>
              <a:rPr lang="pt-BR" dirty="0" smtClean="0"/>
              <a:t>(Crítica indireta/Ridiculariza atitudes de 	nobres)</a:t>
            </a:r>
            <a:endParaRPr lang="pt-BR" dirty="0" smtClean="0"/>
          </a:p>
          <a:p>
            <a:pPr marL="0" indent="0">
              <a:buNone/>
            </a:pPr>
            <a:r>
              <a:rPr lang="pt-BR" dirty="0"/>
              <a:t>	</a:t>
            </a:r>
            <a:r>
              <a:rPr lang="pt-BR" b="1" dirty="0" smtClean="0"/>
              <a:t>cantigas de </a:t>
            </a:r>
            <a:r>
              <a:rPr lang="pt-BR" b="1" dirty="0" smtClean="0"/>
              <a:t>maldizer (</a:t>
            </a:r>
            <a:r>
              <a:rPr lang="pt-BR" dirty="0" smtClean="0"/>
              <a:t>Crítica direta/ Difamação/ Palavrões/ 	</a:t>
            </a:r>
            <a:r>
              <a:rPr lang="pt-BR" dirty="0" err="1" smtClean="0"/>
              <a:t>tematicas</a:t>
            </a:r>
            <a:r>
              <a:rPr lang="pt-BR" dirty="0" smtClean="0"/>
              <a:t> Indiscrições amorosa)</a:t>
            </a:r>
            <a:endParaRPr lang="pt-BR" b="1" dirty="0" smtClean="0"/>
          </a:p>
          <a:p>
            <a:endParaRPr lang="pt-B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pt-BR" dirty="0" smtClean="0"/>
              <a:t>Cantigas Líricas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47260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sz="3900" b="1" dirty="0" smtClean="0"/>
              <a:t>Cantigas de Amor:</a:t>
            </a:r>
          </a:p>
          <a:p>
            <a:pPr marL="0" indent="0">
              <a:buNone/>
            </a:pPr>
            <a:endParaRPr lang="pt-BR" b="1" dirty="0" smtClean="0"/>
          </a:p>
          <a:p>
            <a:r>
              <a:rPr lang="pt-BR" dirty="0" smtClean="0"/>
              <a:t>eu lírico masculino </a:t>
            </a:r>
            <a:r>
              <a:rPr lang="pt-BR" sz="2400" dirty="0" smtClean="0"/>
              <a:t>[</a:t>
            </a:r>
            <a:r>
              <a:rPr lang="pt-BR" sz="2600" dirty="0" smtClean="0"/>
              <a:t>o homem </a:t>
            </a:r>
            <a:r>
              <a:rPr lang="pt-BR" sz="2600" b="1" dirty="0" smtClean="0">
                <a:solidFill>
                  <a:srgbClr val="FF0000"/>
                </a:solidFill>
              </a:rPr>
              <a:t>se refere a sua amada </a:t>
            </a:r>
            <a:r>
              <a:rPr lang="pt-BR" sz="2600" dirty="0" smtClean="0"/>
              <a:t>como uma figura idealizada e distante por uma hierarquia social (vassalo x dama da corte)],</a:t>
            </a:r>
          </a:p>
          <a:p>
            <a:r>
              <a:rPr lang="pt-BR" dirty="0" smtClean="0"/>
              <a:t>poucas repetições de versos,</a:t>
            </a:r>
          </a:p>
          <a:p>
            <a:r>
              <a:rPr lang="pt-BR" dirty="0" smtClean="0"/>
              <a:t>estrutura complexa </a:t>
            </a:r>
            <a:r>
              <a:rPr lang="pt-BR" sz="2600" dirty="0" smtClean="0"/>
              <a:t>(não há um padrão),</a:t>
            </a:r>
          </a:p>
          <a:p>
            <a:r>
              <a:rPr lang="pt-BR" dirty="0" smtClean="0"/>
              <a:t>vassalagem amorosa (semelhante as relações do senhor feudal e seu servo, o eu lírico se coloca na posição de fiel vassalo),</a:t>
            </a:r>
          </a:p>
          <a:p>
            <a:r>
              <a:rPr lang="pt-BR" dirty="0" smtClean="0"/>
              <a:t>amor cortês (</a:t>
            </a:r>
            <a:r>
              <a:rPr lang="pt-BR" i="1" dirty="0" smtClean="0"/>
              <a:t>coita</a:t>
            </a:r>
            <a:r>
              <a:rPr lang="pt-BR" dirty="0" smtClean="0"/>
              <a:t>),</a:t>
            </a:r>
          </a:p>
          <a:p>
            <a:r>
              <a:rPr lang="pt-BR" dirty="0" smtClean="0"/>
              <a:t>eu lírico sofredor,</a:t>
            </a:r>
          </a:p>
          <a:p>
            <a:r>
              <a:rPr lang="pt-BR" dirty="0" smtClean="0"/>
              <a:t>o poeta chama sua amada de "senhor" ("minha senhor"), pois, no galego-português, as palavras terminadas em "</a:t>
            </a:r>
            <a:r>
              <a:rPr lang="pt-BR" dirty="0" err="1" smtClean="0"/>
              <a:t>or</a:t>
            </a:r>
            <a:r>
              <a:rPr lang="pt-BR" dirty="0" smtClean="0"/>
              <a:t>" não tinham feminino.</a:t>
            </a:r>
          </a:p>
          <a:p>
            <a:endParaRPr lang="pt-BR" dirty="0" smtClean="0"/>
          </a:p>
          <a:p>
            <a:pPr>
              <a:buNone/>
            </a:pPr>
            <a:endParaRPr lang="pt-BR" dirty="0" smtClean="0"/>
          </a:p>
          <a:p>
            <a:endParaRPr lang="pt-B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95936" y="-13855"/>
            <a:ext cx="4499992" cy="1143000"/>
          </a:xfrm>
        </p:spPr>
        <p:txBody>
          <a:bodyPr/>
          <a:lstStyle/>
          <a:p>
            <a:r>
              <a:rPr lang="pt-BR" dirty="0" smtClean="0"/>
              <a:t>Cantiga de Amor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88640"/>
            <a:ext cx="3201015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600" dirty="0">
                <a:solidFill>
                  <a:srgbClr val="000000"/>
                </a:solidFill>
              </a:rPr>
              <a:t>Por vos </a:t>
            </a:r>
            <a:r>
              <a:rPr lang="pt-BR" sz="1600" dirty="0" err="1">
                <a:solidFill>
                  <a:srgbClr val="000000"/>
                </a:solidFill>
              </a:rPr>
              <a:t>veer</a:t>
            </a:r>
            <a:r>
              <a:rPr lang="pt-BR" sz="1600" dirty="0">
                <a:solidFill>
                  <a:srgbClr val="000000"/>
                </a:solidFill>
              </a:rPr>
              <a:t> vim eu, senhor</a:t>
            </a:r>
          </a:p>
          <a:p>
            <a:pPr marL="0" indent="0">
              <a:buNone/>
            </a:pPr>
            <a:r>
              <a:rPr lang="pt-BR" sz="1600" dirty="0">
                <a:solidFill>
                  <a:srgbClr val="000000"/>
                </a:solidFill>
              </a:rPr>
              <a:t>E lume destes olhos meus;</a:t>
            </a:r>
          </a:p>
          <a:p>
            <a:pPr marL="0" indent="0">
              <a:buNone/>
            </a:pPr>
            <a:r>
              <a:rPr lang="pt-BR" sz="1600" dirty="0">
                <a:solidFill>
                  <a:srgbClr val="000000"/>
                </a:solidFill>
              </a:rPr>
              <a:t>E valha-me contra vós Deus,</a:t>
            </a:r>
          </a:p>
          <a:p>
            <a:pPr marL="0" indent="0">
              <a:buNone/>
            </a:pPr>
            <a:r>
              <a:rPr lang="pt-BR" sz="1600" dirty="0">
                <a:solidFill>
                  <a:srgbClr val="000000"/>
                </a:solidFill>
              </a:rPr>
              <a:t>Ca o fiz com coita d'amor"</a:t>
            </a:r>
          </a:p>
          <a:p>
            <a:pPr marL="0" indent="0">
              <a:buNone/>
            </a:pPr>
            <a:r>
              <a:rPr lang="pt-BR" sz="1600" dirty="0" smtClean="0">
                <a:solidFill>
                  <a:srgbClr val="000000"/>
                </a:solidFill>
              </a:rPr>
              <a:t>  Ca</a:t>
            </a:r>
            <a:r>
              <a:rPr lang="pt-BR" sz="1600" dirty="0">
                <a:solidFill>
                  <a:srgbClr val="000000"/>
                </a:solidFill>
              </a:rPr>
              <a:t>, senhor, não hei eu de poder</a:t>
            </a:r>
          </a:p>
          <a:p>
            <a:pPr marL="0" indent="0">
              <a:buNone/>
            </a:pPr>
            <a:r>
              <a:rPr lang="pt-BR" sz="1600" dirty="0" smtClean="0">
                <a:solidFill>
                  <a:srgbClr val="000000"/>
                </a:solidFill>
              </a:rPr>
              <a:t>  De </a:t>
            </a:r>
            <a:r>
              <a:rPr lang="pt-BR" sz="1600" dirty="0">
                <a:solidFill>
                  <a:srgbClr val="000000"/>
                </a:solidFill>
              </a:rPr>
              <a:t>viver mais sem vos </a:t>
            </a:r>
            <a:r>
              <a:rPr lang="pt-BR" sz="1600" dirty="0" err="1">
                <a:solidFill>
                  <a:srgbClr val="000000"/>
                </a:solidFill>
              </a:rPr>
              <a:t>veer</a:t>
            </a:r>
            <a:r>
              <a:rPr lang="pt-BR" sz="16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endParaRPr lang="pt-BR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pt-BR" sz="1600" dirty="0" err="1"/>
              <a:t>Aventurei-m'e</a:t>
            </a:r>
            <a:r>
              <a:rPr lang="pt-BR" sz="1600" dirty="0"/>
              <a:t> vim </a:t>
            </a:r>
            <a:r>
              <a:rPr lang="pt-BR" sz="1600" dirty="0" smtClean="0"/>
              <a:t>aqui</a:t>
            </a:r>
          </a:p>
          <a:p>
            <a:pPr marL="0" indent="0">
              <a:buNone/>
            </a:pPr>
            <a:r>
              <a:rPr lang="pt-BR" sz="1600" dirty="0"/>
              <a:t>P</a:t>
            </a:r>
            <a:r>
              <a:rPr lang="pt-BR" sz="1600" dirty="0" smtClean="0"/>
              <a:t>or </a:t>
            </a:r>
            <a:r>
              <a:rPr lang="pt-BR" sz="1600" dirty="0"/>
              <a:t>vos </a:t>
            </a:r>
            <a:r>
              <a:rPr lang="pt-BR" sz="1600" dirty="0" err="1"/>
              <a:t>veer</a:t>
            </a:r>
            <a:r>
              <a:rPr lang="pt-BR" sz="1600" dirty="0"/>
              <a:t> e vos falar</a:t>
            </a:r>
            <a:r>
              <a:rPr lang="pt-BR" sz="1600" dirty="0" smtClean="0"/>
              <a:t>;</a:t>
            </a:r>
          </a:p>
          <a:p>
            <a:pPr marL="0" indent="0">
              <a:buNone/>
            </a:pPr>
            <a:r>
              <a:rPr lang="pt-BR" sz="1600" dirty="0"/>
              <a:t>E</a:t>
            </a:r>
            <a:r>
              <a:rPr lang="pt-BR" sz="1600" dirty="0" smtClean="0"/>
              <a:t> </a:t>
            </a:r>
            <a:r>
              <a:rPr lang="pt-BR" sz="1600" dirty="0"/>
              <a:t>mia senhor, se vos </a:t>
            </a:r>
            <a:r>
              <a:rPr lang="pt-BR" sz="1600" dirty="0" smtClean="0"/>
              <a:t>pesar,</a:t>
            </a:r>
          </a:p>
          <a:p>
            <a:pPr marL="0" indent="0">
              <a:buNone/>
            </a:pPr>
            <a:r>
              <a:rPr lang="pt-BR" sz="1600" dirty="0" err="1"/>
              <a:t>F</a:t>
            </a:r>
            <a:r>
              <a:rPr lang="pt-BR" sz="1600" dirty="0" err="1" smtClean="0"/>
              <a:t>azed'o</a:t>
            </a:r>
            <a:r>
              <a:rPr lang="pt-BR" sz="1600" dirty="0" smtClean="0"/>
              <a:t> </a:t>
            </a:r>
            <a:r>
              <a:rPr lang="pt-BR" sz="1600" dirty="0"/>
              <a:t>que quiserdes i</a:t>
            </a:r>
            <a:r>
              <a:rPr lang="pt-BR" sz="1600" dirty="0" smtClean="0"/>
              <a:t>;</a:t>
            </a:r>
          </a:p>
          <a:p>
            <a:pPr marL="0" indent="0">
              <a:buNone/>
            </a:pPr>
            <a:r>
              <a:rPr lang="pt-BR" sz="1600" dirty="0" smtClean="0"/>
              <a:t>  Ca</a:t>
            </a:r>
            <a:r>
              <a:rPr lang="pt-BR" sz="1600" dirty="0"/>
              <a:t>, senhor, </a:t>
            </a:r>
            <a:r>
              <a:rPr lang="pt-BR" sz="1600" dirty="0" err="1"/>
              <a:t>nom</a:t>
            </a:r>
            <a:r>
              <a:rPr lang="pt-BR" sz="1600" dirty="0"/>
              <a:t> hei eu poder </a:t>
            </a:r>
            <a:endParaRPr lang="pt-BR" sz="1600" dirty="0" smtClean="0"/>
          </a:p>
          <a:p>
            <a:pPr marL="0" indent="0">
              <a:buNone/>
            </a:pPr>
            <a:r>
              <a:rPr lang="pt-BR" sz="1600" dirty="0" smtClean="0"/>
              <a:t>  De </a:t>
            </a:r>
            <a:r>
              <a:rPr lang="pt-BR" sz="1600" dirty="0"/>
              <a:t>viver mais sem vos </a:t>
            </a:r>
            <a:r>
              <a:rPr lang="pt-BR" sz="1600" dirty="0" err="1"/>
              <a:t>veer</a:t>
            </a:r>
            <a:r>
              <a:rPr lang="pt-BR" sz="1600" dirty="0" smtClean="0"/>
              <a:t>.</a:t>
            </a:r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r>
              <a:rPr lang="pt-BR" sz="1600" dirty="0"/>
              <a:t>Como vós quiserdes será</a:t>
            </a:r>
            <a:r>
              <a:rPr lang="pt-BR" sz="1600" dirty="0" smtClean="0"/>
              <a:t>,</a:t>
            </a:r>
          </a:p>
          <a:p>
            <a:pPr marL="0" indent="0">
              <a:buNone/>
            </a:pPr>
            <a:r>
              <a:rPr lang="pt-BR" sz="1600" dirty="0"/>
              <a:t>D</a:t>
            </a:r>
            <a:r>
              <a:rPr lang="pt-BR" sz="1600" dirty="0" smtClean="0"/>
              <a:t>e </a:t>
            </a:r>
            <a:r>
              <a:rPr lang="pt-BR" sz="1600" dirty="0"/>
              <a:t>me fazerdes mal e </a:t>
            </a:r>
            <a:r>
              <a:rPr lang="pt-BR" sz="1600" dirty="0" smtClean="0"/>
              <a:t>bem;</a:t>
            </a:r>
          </a:p>
          <a:p>
            <a:pPr marL="0" indent="0">
              <a:buNone/>
            </a:pPr>
            <a:r>
              <a:rPr lang="pt-BR" sz="1600" dirty="0"/>
              <a:t>E</a:t>
            </a:r>
            <a:r>
              <a:rPr lang="pt-BR" sz="1600" dirty="0" smtClean="0"/>
              <a:t> </a:t>
            </a:r>
            <a:r>
              <a:rPr lang="pt-BR" sz="1600" dirty="0"/>
              <a:t>pois é </a:t>
            </a:r>
            <a:r>
              <a:rPr lang="pt-BR" sz="1600" dirty="0" err="1"/>
              <a:t>tod'em</a:t>
            </a:r>
            <a:r>
              <a:rPr lang="pt-BR" sz="1600" dirty="0"/>
              <a:t> vosso sem</a:t>
            </a:r>
            <a:r>
              <a:rPr lang="pt-BR" sz="1600" dirty="0" smtClean="0"/>
              <a:t>,</a:t>
            </a:r>
          </a:p>
          <a:p>
            <a:pPr marL="0" indent="0">
              <a:buNone/>
            </a:pPr>
            <a:r>
              <a:rPr lang="pt-BR" sz="1600" dirty="0" err="1"/>
              <a:t>F</a:t>
            </a:r>
            <a:r>
              <a:rPr lang="pt-BR" sz="1600" dirty="0" err="1" smtClean="0"/>
              <a:t>azed'o</a:t>
            </a:r>
            <a:r>
              <a:rPr lang="pt-BR" sz="1600" dirty="0" smtClean="0"/>
              <a:t> </a:t>
            </a:r>
            <a:r>
              <a:rPr lang="pt-BR" sz="1600" dirty="0"/>
              <a:t>que quiserdes já</a:t>
            </a:r>
            <a:r>
              <a:rPr lang="pt-BR" sz="1600" dirty="0" smtClean="0"/>
              <a:t>,</a:t>
            </a:r>
          </a:p>
          <a:p>
            <a:pPr marL="0" indent="0">
              <a:buNone/>
            </a:pPr>
            <a:r>
              <a:rPr lang="pt-BR" sz="1600" dirty="0"/>
              <a:t> </a:t>
            </a:r>
            <a:r>
              <a:rPr lang="pt-BR" sz="1600" dirty="0" smtClean="0"/>
              <a:t> </a:t>
            </a:r>
            <a:r>
              <a:rPr lang="pt-BR" sz="1600" dirty="0"/>
              <a:t>C</a:t>
            </a:r>
            <a:r>
              <a:rPr lang="pt-BR" sz="1600" dirty="0" smtClean="0"/>
              <a:t>a</a:t>
            </a:r>
            <a:r>
              <a:rPr lang="pt-BR" sz="1600" dirty="0"/>
              <a:t>, senhor, </a:t>
            </a:r>
            <a:r>
              <a:rPr lang="pt-BR" sz="1600" dirty="0" err="1"/>
              <a:t>nom</a:t>
            </a:r>
            <a:r>
              <a:rPr lang="pt-BR" sz="1600" dirty="0"/>
              <a:t> hei eu </a:t>
            </a:r>
            <a:r>
              <a:rPr lang="pt-BR" sz="1600" dirty="0" smtClean="0"/>
              <a:t>poder</a:t>
            </a:r>
          </a:p>
          <a:p>
            <a:pPr marL="0" indent="0">
              <a:buNone/>
            </a:pPr>
            <a:r>
              <a:rPr lang="pt-BR" sz="1600" dirty="0" smtClean="0"/>
              <a:t>  De </a:t>
            </a:r>
            <a:r>
              <a:rPr lang="pt-BR" sz="1600" dirty="0"/>
              <a:t>viver mais sem vos </a:t>
            </a:r>
            <a:r>
              <a:rPr lang="pt-BR" sz="1600" dirty="0" err="1"/>
              <a:t>veer</a:t>
            </a:r>
            <a:r>
              <a:rPr lang="pt-BR" sz="1600" dirty="0" smtClean="0"/>
              <a:t>.</a:t>
            </a:r>
          </a:p>
          <a:p>
            <a:pPr marL="0" indent="0">
              <a:buNone/>
            </a:pPr>
            <a:endParaRPr lang="pt-BR" sz="1600" dirty="0" smtClean="0"/>
          </a:p>
          <a:p>
            <a:pPr marL="0" indent="0">
              <a:buNone/>
            </a:pPr>
            <a:endParaRPr lang="pt-BR" sz="17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551" y="918561"/>
            <a:ext cx="554744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3596551" y="4230929"/>
            <a:ext cx="55474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O rei Afonso X, o Sábio, trajado com as armas de Leão e Castela, rodeado pelos seus cortesãos (iluminura do manuscrito das Cantigas de Santa Maria)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146720"/>
            <a:ext cx="5940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Vasco Rodrigues de </a:t>
            </a:r>
            <a:r>
              <a:rPr lang="pt-BR" sz="2400" dirty="0" err="1" smtClean="0"/>
              <a:t>Calvelo</a:t>
            </a:r>
            <a:r>
              <a:rPr lang="pt-BR" sz="2400" dirty="0" smtClean="0"/>
              <a:t> </a:t>
            </a:r>
          </a:p>
          <a:p>
            <a:r>
              <a:rPr lang="pt-BR" sz="1200" dirty="0" smtClean="0"/>
              <a:t>(Trovador </a:t>
            </a:r>
            <a:r>
              <a:rPr lang="pt-BR" sz="1200" dirty="0"/>
              <a:t>que frequentava a corte do Rei Dom Affonso X , o sábio , de Leão e Castela)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467544" y="1696887"/>
            <a:ext cx="4104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/>
              <a:t>No mundo </a:t>
            </a:r>
            <a:r>
              <a:rPr lang="pt-BR" i="1" dirty="0" err="1"/>
              <a:t>nom</a:t>
            </a:r>
            <a:r>
              <a:rPr lang="pt-BR" i="1" dirty="0"/>
              <a:t> m’ei </a:t>
            </a:r>
            <a:r>
              <a:rPr lang="pt-BR" i="1" dirty="0" err="1"/>
              <a:t>parella</a:t>
            </a:r>
            <a:r>
              <a:rPr lang="pt-BR" i="1" dirty="0"/>
              <a:t/>
            </a:r>
            <a:br>
              <a:rPr lang="pt-BR" i="1" dirty="0"/>
            </a:br>
            <a:r>
              <a:rPr lang="pt-BR" i="1" dirty="0" err="1"/>
              <a:t>mentre</a:t>
            </a:r>
            <a:r>
              <a:rPr lang="pt-BR" i="1" dirty="0"/>
              <a:t> me por como me </a:t>
            </a:r>
            <a:r>
              <a:rPr lang="pt-BR" i="1" dirty="0" err="1"/>
              <a:t>vay</a:t>
            </a:r>
            <a:r>
              <a:rPr lang="pt-BR" i="1" dirty="0"/>
              <a:t>,</a:t>
            </a:r>
            <a:br>
              <a:rPr lang="pt-BR" i="1" dirty="0"/>
            </a:br>
            <a:r>
              <a:rPr lang="pt-BR" i="1" dirty="0" err="1"/>
              <a:t>ca</a:t>
            </a:r>
            <a:r>
              <a:rPr lang="pt-BR" i="1" dirty="0"/>
              <a:t> </a:t>
            </a:r>
            <a:r>
              <a:rPr lang="pt-BR" i="1" dirty="0" err="1"/>
              <a:t>ja</a:t>
            </a:r>
            <a:r>
              <a:rPr lang="pt-BR" i="1" dirty="0"/>
              <a:t> moiro por vos e </a:t>
            </a:r>
            <a:r>
              <a:rPr lang="pt-BR" i="1" dirty="0" err="1"/>
              <a:t>ay</a:t>
            </a:r>
            <a:r>
              <a:rPr lang="pt-BR" i="1" dirty="0"/>
              <a:t>!</a:t>
            </a:r>
            <a:br>
              <a:rPr lang="pt-BR" i="1" dirty="0"/>
            </a:br>
            <a:r>
              <a:rPr lang="pt-BR" i="1" dirty="0"/>
              <a:t>Mia </a:t>
            </a:r>
            <a:r>
              <a:rPr lang="pt-BR" i="1" dirty="0" err="1"/>
              <a:t>señor</a:t>
            </a:r>
            <a:r>
              <a:rPr lang="pt-BR" i="1" dirty="0"/>
              <a:t>, branca e </a:t>
            </a:r>
            <a:r>
              <a:rPr lang="pt-BR" i="1" dirty="0" err="1"/>
              <a:t>vermella</a:t>
            </a:r>
            <a:r>
              <a:rPr lang="pt-BR" i="1" dirty="0"/>
              <a:t>,</a:t>
            </a:r>
            <a:br>
              <a:rPr lang="pt-BR" i="1" dirty="0"/>
            </a:br>
            <a:r>
              <a:rPr lang="pt-BR" i="1" dirty="0" err="1"/>
              <a:t>queredes</a:t>
            </a:r>
            <a:r>
              <a:rPr lang="pt-BR" i="1" dirty="0"/>
              <a:t> que vus </a:t>
            </a:r>
            <a:r>
              <a:rPr lang="pt-BR" i="1" dirty="0" err="1"/>
              <a:t>retraya</a:t>
            </a:r>
            <a:r>
              <a:rPr lang="pt-BR" i="1" dirty="0"/>
              <a:t/>
            </a:r>
            <a:br>
              <a:rPr lang="pt-BR" i="1" dirty="0"/>
            </a:br>
            <a:r>
              <a:rPr lang="pt-BR" i="1" dirty="0"/>
              <a:t>quando vus eu vi </a:t>
            </a:r>
            <a:r>
              <a:rPr lang="pt-BR" i="1" dirty="0" err="1"/>
              <a:t>en</a:t>
            </a:r>
            <a:r>
              <a:rPr lang="pt-BR" i="1" dirty="0"/>
              <a:t> </a:t>
            </a:r>
            <a:r>
              <a:rPr lang="pt-BR" i="1" dirty="0" err="1"/>
              <a:t>saya</a:t>
            </a:r>
            <a:r>
              <a:rPr lang="pt-BR" i="1" dirty="0"/>
              <a:t>.</a:t>
            </a:r>
            <a:br>
              <a:rPr lang="pt-BR" i="1" dirty="0"/>
            </a:br>
            <a:r>
              <a:rPr lang="pt-BR" i="1" dirty="0"/>
              <a:t>Mao dia me </a:t>
            </a:r>
            <a:r>
              <a:rPr lang="pt-BR" i="1" dirty="0" err="1"/>
              <a:t>levantey</a:t>
            </a:r>
            <a:r>
              <a:rPr lang="pt-BR" i="1" dirty="0"/>
              <a:t>,</a:t>
            </a:r>
            <a:br>
              <a:rPr lang="pt-BR" i="1" dirty="0"/>
            </a:br>
            <a:r>
              <a:rPr lang="pt-BR" i="1" dirty="0"/>
              <a:t>que vus </a:t>
            </a:r>
            <a:r>
              <a:rPr lang="pt-BR" i="1" dirty="0" err="1"/>
              <a:t>enton</a:t>
            </a:r>
            <a:r>
              <a:rPr lang="pt-BR" i="1" dirty="0"/>
              <a:t> </a:t>
            </a:r>
            <a:r>
              <a:rPr lang="pt-BR" i="1" dirty="0" err="1"/>
              <a:t>nom</a:t>
            </a:r>
            <a:r>
              <a:rPr lang="pt-BR" i="1" dirty="0"/>
              <a:t> vi </a:t>
            </a:r>
            <a:r>
              <a:rPr lang="pt-BR" i="1" dirty="0" err="1"/>
              <a:t>fea</a:t>
            </a:r>
            <a:r>
              <a:rPr lang="pt-BR" i="1" dirty="0"/>
              <a:t>!</a:t>
            </a:r>
            <a:br>
              <a:rPr lang="pt-BR" i="1" dirty="0"/>
            </a:br>
            <a:r>
              <a:rPr lang="es-ES" i="1" dirty="0"/>
              <a:t>E, </a:t>
            </a:r>
            <a:r>
              <a:rPr lang="es-ES" i="1" dirty="0" err="1"/>
              <a:t>mia</a:t>
            </a:r>
            <a:r>
              <a:rPr lang="es-ES" i="1" dirty="0"/>
              <a:t> señor, des aquella </a:t>
            </a:r>
            <a:br>
              <a:rPr lang="es-ES" i="1" dirty="0"/>
            </a:br>
            <a:r>
              <a:rPr lang="es-ES" i="1" dirty="0"/>
              <a:t>i me </a:t>
            </a:r>
            <a:r>
              <a:rPr lang="es-ES" i="1" dirty="0" err="1"/>
              <a:t>foy</a:t>
            </a:r>
            <a:r>
              <a:rPr lang="es-ES" i="1" dirty="0"/>
              <a:t> a mi muy mal, </a:t>
            </a:r>
            <a:r>
              <a:rPr lang="es-ES" i="1" dirty="0" err="1"/>
              <a:t>ai</a:t>
            </a:r>
            <a:r>
              <a:rPr lang="es-ES" i="1" dirty="0"/>
              <a:t>!</a:t>
            </a:r>
            <a:br>
              <a:rPr lang="es-ES" i="1" dirty="0"/>
            </a:br>
            <a:r>
              <a:rPr lang="es-ES" i="1" dirty="0"/>
              <a:t>E </a:t>
            </a:r>
            <a:r>
              <a:rPr lang="es-ES" i="1" dirty="0" err="1"/>
              <a:t>vus</a:t>
            </a:r>
            <a:r>
              <a:rPr lang="es-ES" i="1" dirty="0"/>
              <a:t>, </a:t>
            </a:r>
            <a:r>
              <a:rPr lang="es-ES" i="1" dirty="0" err="1"/>
              <a:t>filla</a:t>
            </a:r>
            <a:r>
              <a:rPr lang="es-ES" i="1" dirty="0"/>
              <a:t> de don </a:t>
            </a:r>
            <a:r>
              <a:rPr lang="es-ES" i="1" dirty="0" err="1"/>
              <a:t>Pay</a:t>
            </a:r>
            <a:r>
              <a:rPr lang="es-ES" i="1" dirty="0"/>
              <a:t/>
            </a:r>
            <a:br>
              <a:rPr lang="es-ES" i="1" dirty="0"/>
            </a:br>
            <a:r>
              <a:rPr lang="es-ES" i="1" dirty="0" err="1"/>
              <a:t>Moniz</a:t>
            </a:r>
            <a:r>
              <a:rPr lang="es-ES" i="1" dirty="0"/>
              <a:t>, e ben vos </a:t>
            </a:r>
            <a:r>
              <a:rPr lang="es-ES" i="1" dirty="0" err="1"/>
              <a:t>semella</a:t>
            </a:r>
            <a:r>
              <a:rPr lang="es-ES" i="1" dirty="0"/>
              <a:t/>
            </a:r>
            <a:br>
              <a:rPr lang="es-ES" i="1" dirty="0"/>
            </a:br>
            <a:r>
              <a:rPr lang="es-ES" i="1" dirty="0" err="1"/>
              <a:t>d’aver</a:t>
            </a:r>
            <a:r>
              <a:rPr lang="es-ES" i="1" dirty="0"/>
              <a:t> </a:t>
            </a:r>
            <a:r>
              <a:rPr lang="es-ES" i="1" dirty="0" err="1"/>
              <a:t>eu</a:t>
            </a:r>
            <a:r>
              <a:rPr lang="es-ES" i="1" dirty="0"/>
              <a:t> por vos </a:t>
            </a:r>
            <a:r>
              <a:rPr lang="es-ES" i="1" dirty="0" err="1"/>
              <a:t>guarvaya</a:t>
            </a:r>
            <a:r>
              <a:rPr lang="es-ES" i="1" dirty="0"/>
              <a:t>,</a:t>
            </a:r>
            <a:br>
              <a:rPr lang="es-ES" i="1" dirty="0"/>
            </a:br>
            <a:r>
              <a:rPr lang="es-ES" i="1" dirty="0" err="1"/>
              <a:t>pois</a:t>
            </a:r>
            <a:r>
              <a:rPr lang="es-ES" i="1" dirty="0"/>
              <a:t> </a:t>
            </a:r>
            <a:r>
              <a:rPr lang="es-ES" i="1" dirty="0" err="1"/>
              <a:t>eu</a:t>
            </a:r>
            <a:r>
              <a:rPr lang="es-ES" i="1" dirty="0"/>
              <a:t>, </a:t>
            </a:r>
            <a:r>
              <a:rPr lang="es-ES" i="1" dirty="0" err="1"/>
              <a:t>mia</a:t>
            </a:r>
            <a:r>
              <a:rPr lang="es-ES" i="1" dirty="0"/>
              <a:t> señor, </a:t>
            </a:r>
            <a:r>
              <a:rPr lang="es-ES" i="1" dirty="0" err="1"/>
              <a:t>d’alfaya</a:t>
            </a:r>
            <a:r>
              <a:rPr lang="es-ES" i="1" dirty="0"/>
              <a:t/>
            </a:r>
            <a:br>
              <a:rPr lang="es-ES" i="1" dirty="0"/>
            </a:br>
            <a:r>
              <a:rPr lang="es-ES" i="1" dirty="0"/>
              <a:t>nunca de vos </a:t>
            </a:r>
            <a:r>
              <a:rPr lang="es-ES" i="1" dirty="0" err="1"/>
              <a:t>ouve</a:t>
            </a:r>
            <a:r>
              <a:rPr lang="es-ES" i="1" dirty="0"/>
              <a:t> </a:t>
            </a:r>
            <a:r>
              <a:rPr lang="es-ES" i="1" dirty="0" err="1"/>
              <a:t>nen</a:t>
            </a:r>
            <a:r>
              <a:rPr lang="es-ES" i="1" dirty="0"/>
              <a:t> </a:t>
            </a:r>
            <a:r>
              <a:rPr lang="es-ES" i="1" dirty="0" err="1"/>
              <a:t>ey</a:t>
            </a:r>
            <a:r>
              <a:rPr lang="es-ES" i="1" dirty="0"/>
              <a:t/>
            </a:r>
            <a:br>
              <a:rPr lang="es-ES" i="1" dirty="0"/>
            </a:br>
            <a:r>
              <a:rPr lang="es-ES" i="1" dirty="0" err="1"/>
              <a:t>valia</a:t>
            </a:r>
            <a:r>
              <a:rPr lang="es-ES" i="1" dirty="0"/>
              <a:t> </a:t>
            </a:r>
            <a:r>
              <a:rPr lang="es-ES" i="1" dirty="0" err="1"/>
              <a:t>d’ũa</a:t>
            </a:r>
            <a:r>
              <a:rPr lang="es-ES" i="1" dirty="0"/>
              <a:t> correa.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4572000" y="1724030"/>
            <a:ext cx="4572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/>
              <a:t>Não existe no mundo alguém como eu</a:t>
            </a:r>
            <a:br>
              <a:rPr lang="pt-BR" i="1" dirty="0"/>
            </a:br>
            <a:r>
              <a:rPr lang="pt-BR" i="1" dirty="0"/>
              <a:t>enquanto eu viver,</a:t>
            </a:r>
            <a:br>
              <a:rPr lang="pt-BR" i="1" dirty="0"/>
            </a:br>
            <a:r>
              <a:rPr lang="pt-BR" i="1" dirty="0"/>
              <a:t>eu cá sofro de amor por vós,</a:t>
            </a:r>
            <a:br>
              <a:rPr lang="pt-BR" i="1" dirty="0"/>
            </a:br>
            <a:r>
              <a:rPr lang="pt-BR" i="1" dirty="0"/>
              <a:t>minha senhora, branca e vermelha,</a:t>
            </a:r>
            <a:br>
              <a:rPr lang="pt-BR" i="1" dirty="0"/>
            </a:br>
            <a:r>
              <a:rPr lang="pt-BR" i="1" dirty="0"/>
              <a:t>quereis que vos retrate (nos versos)</a:t>
            </a:r>
            <a:br>
              <a:rPr lang="pt-BR" i="1" dirty="0"/>
            </a:br>
            <a:r>
              <a:rPr lang="pt-BR" i="1" dirty="0"/>
              <a:t>quando eu a entrevi sem manto, em trajes íntimos.</a:t>
            </a:r>
            <a:br>
              <a:rPr lang="pt-BR" i="1" dirty="0"/>
            </a:br>
            <a:r>
              <a:rPr lang="pt-BR" i="1" dirty="0"/>
              <a:t>Mau dia em que me levantei</a:t>
            </a:r>
            <a:br>
              <a:rPr lang="pt-BR" i="1" dirty="0"/>
            </a:br>
            <a:r>
              <a:rPr lang="pt-BR" i="1" dirty="0"/>
              <a:t>e que não a achei feia</a:t>
            </a:r>
            <a:br>
              <a:rPr lang="pt-BR" i="1" dirty="0"/>
            </a:br>
            <a:r>
              <a:rPr lang="pt-BR" i="1" dirty="0"/>
              <a:t>e, minha senhora, desde aquele dia</a:t>
            </a:r>
            <a:br>
              <a:rPr lang="pt-BR" i="1" dirty="0"/>
            </a:br>
            <a:r>
              <a:rPr lang="pt-BR" i="1" dirty="0"/>
              <a:t>eu passei a sofrer, ai!</a:t>
            </a:r>
            <a:br>
              <a:rPr lang="pt-BR" i="1" dirty="0"/>
            </a:br>
            <a:r>
              <a:rPr lang="pt-BR" i="1" dirty="0"/>
              <a:t>E vós, filha de Don</a:t>
            </a:r>
            <a:br>
              <a:rPr lang="pt-BR" i="1" dirty="0"/>
            </a:br>
            <a:r>
              <a:rPr lang="pt-BR" i="1" dirty="0"/>
              <a:t>Moniz e sabeis que</a:t>
            </a:r>
            <a:br>
              <a:rPr lang="pt-BR" i="1" dirty="0"/>
            </a:br>
            <a:r>
              <a:rPr lang="pt-BR" i="1" dirty="0"/>
              <a:t>eu não sou nobre.</a:t>
            </a:r>
            <a:br>
              <a:rPr lang="pt-BR" i="1" dirty="0"/>
            </a:br>
            <a:r>
              <a:rPr lang="pt-BR" i="1" dirty="0"/>
              <a:t>Pois eu, minha senhora,</a:t>
            </a:r>
            <a:br>
              <a:rPr lang="pt-BR" i="1" dirty="0"/>
            </a:br>
            <a:r>
              <a:rPr lang="pt-BR" i="1" dirty="0"/>
              <a:t>nunca recebi nem receberei da senhora</a:t>
            </a:r>
            <a:br>
              <a:rPr lang="pt-BR" i="1" dirty="0"/>
            </a:br>
            <a:r>
              <a:rPr lang="pt-BR" i="1" dirty="0"/>
              <a:t>nenhuma prova de amor.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/>
              <a:t>Cantiga da </a:t>
            </a:r>
            <a:r>
              <a:rPr lang="pt-BR" sz="3200" b="1" dirty="0" err="1" smtClean="0"/>
              <a:t>Guarvaia</a:t>
            </a:r>
            <a:r>
              <a:rPr lang="pt-BR" sz="3200" b="1" dirty="0" smtClean="0"/>
              <a:t> ou ribeirinha:</a:t>
            </a:r>
          </a:p>
          <a:p>
            <a:pPr algn="ctr"/>
            <a:r>
              <a:rPr lang="pt-BR" sz="2000" dirty="0" smtClean="0"/>
              <a:t>Paio Soares </a:t>
            </a:r>
            <a:r>
              <a:rPr lang="pt-BR" sz="2000" dirty="0" err="1" smtClean="0"/>
              <a:t>Taveiroos</a:t>
            </a:r>
            <a:endParaRPr lang="pt-BR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92500" lnSpcReduction="20000"/>
          </a:bodyPr>
          <a:lstStyle/>
          <a:p>
            <a:pPr marL="0" indent="0"/>
            <a:r>
              <a:rPr lang="pt-BR" b="1" dirty="0" smtClean="0"/>
              <a:t> Cantigas de Amigo:</a:t>
            </a:r>
          </a:p>
          <a:p>
            <a:pPr marL="0" indent="0"/>
            <a:endParaRPr lang="pt-BR" b="1" dirty="0" smtClean="0"/>
          </a:p>
          <a:p>
            <a:r>
              <a:rPr lang="pt-BR" dirty="0" smtClean="0"/>
              <a:t>Eu lírico feminino (por mais que o eu lírico seja feminino, o autor continua sendo masculino)</a:t>
            </a:r>
          </a:p>
          <a:p>
            <a:r>
              <a:rPr lang="pt-BR" dirty="0"/>
              <a:t>M</a:t>
            </a:r>
            <a:r>
              <a:rPr lang="pt-BR" dirty="0" smtClean="0"/>
              <a:t>uitas repetições: paralelismo (</a:t>
            </a:r>
            <a:r>
              <a:rPr lang="pt-BR" dirty="0"/>
              <a:t>reiteração em estrofes  sucessivas, quer de sentidos, quer de construções </a:t>
            </a:r>
            <a:r>
              <a:rPr lang="pt-BR" dirty="0" smtClean="0"/>
              <a:t>sintáticas) e refrão,</a:t>
            </a:r>
          </a:p>
          <a:p>
            <a:r>
              <a:rPr lang="pt-BR" dirty="0"/>
              <a:t>E</a:t>
            </a:r>
            <a:r>
              <a:rPr lang="pt-BR" dirty="0" smtClean="0"/>
              <a:t>strutura simples,</a:t>
            </a:r>
          </a:p>
          <a:p>
            <a:r>
              <a:rPr lang="pt-BR" dirty="0"/>
              <a:t>A</a:t>
            </a:r>
            <a:r>
              <a:rPr lang="pt-BR" dirty="0" smtClean="0"/>
              <a:t>mor terreno,</a:t>
            </a:r>
          </a:p>
          <a:p>
            <a:r>
              <a:rPr lang="pt-BR" dirty="0" smtClean="0"/>
              <a:t>Há um diálogo: muitas vezes a voz do poema está desabafando para algumas amigas (ou mãe) ou para a própria natureza (o desabafo se dá pela saudade que o eu lírico sente de seu amado que está distante).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1438</TotalTime>
  <Words>896</Words>
  <Application>Microsoft Office PowerPoint</Application>
  <PresentationFormat>Apresentação na tela (4:3)</PresentationFormat>
  <Paragraphs>147</Paragraphs>
  <Slides>18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19" baseType="lpstr">
      <vt:lpstr>Tema do Office</vt:lpstr>
      <vt:lpstr>Trovadorismo</vt:lpstr>
      <vt:lpstr>O Trovadorismo e  a Literatura de Cordel</vt:lpstr>
      <vt:lpstr>Apresentação do PowerPoint</vt:lpstr>
      <vt:lpstr>Contexto Histórico</vt:lpstr>
      <vt:lpstr>Cantigas</vt:lpstr>
      <vt:lpstr>Cantigas Líricas</vt:lpstr>
      <vt:lpstr>Cantiga de Amor</vt:lpstr>
      <vt:lpstr>Apresentação do PowerPoint</vt:lpstr>
      <vt:lpstr>Apresentação do PowerPoint</vt:lpstr>
      <vt:lpstr>Cantiga de amigo</vt:lpstr>
      <vt:lpstr>Cantigas Satíricas</vt:lpstr>
      <vt:lpstr>Cantiga de Escárnio</vt:lpstr>
      <vt:lpstr>Apresentação do PowerPoint</vt:lpstr>
      <vt:lpstr>Cantiga de Maldizer</vt:lpstr>
      <vt:lpstr>AS NOVELAS DE CAVALARIA</vt:lpstr>
      <vt:lpstr>A cantiga abaixo se caracteriza como uma cantiga de?</vt:lpstr>
      <vt:lpstr>Apresentação do PowerPoint</vt:lpstr>
      <vt:lpstr>O ultimo poema trata-se de uma...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Trovadorismo</dc:title>
  <dc:creator>Amanda</dc:creator>
  <cp:lastModifiedBy>Ana Carolina</cp:lastModifiedBy>
  <cp:revision>48</cp:revision>
  <dcterms:created xsi:type="dcterms:W3CDTF">2016-04-04T00:29:41Z</dcterms:created>
  <dcterms:modified xsi:type="dcterms:W3CDTF">2016-09-04T22:04:49Z</dcterms:modified>
</cp:coreProperties>
</file>