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4" r:id="rId9"/>
    <p:sldId id="265" r:id="rId10"/>
    <p:sldId id="263" r:id="rId11"/>
    <p:sldId id="266" r:id="rId12"/>
    <p:sldId id="267" r:id="rId13"/>
    <p:sldId id="268" r:id="rId14"/>
    <p:sldId id="270" r:id="rId15"/>
    <p:sldId id="271" r:id="rId16"/>
    <p:sldId id="273" r:id="rId17"/>
    <p:sldId id="274" r:id="rId18"/>
    <p:sldId id="269" r:id="rId19"/>
    <p:sldId id="277" r:id="rId20"/>
    <p:sldId id="276" r:id="rId21"/>
  </p:sldIdLst>
  <p:sldSz cx="9144000" cy="6858000" type="screen4x3"/>
  <p:notesSz cx="6858000" cy="9144000"/>
  <p:defaultText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Estilo Médio 2 - Ênfas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731" autoAdjust="0"/>
    <p:restoredTop sz="94660"/>
  </p:normalViewPr>
  <p:slideViewPr>
    <p:cSldViewPr>
      <p:cViewPr>
        <p:scale>
          <a:sx n="118" d="100"/>
          <a:sy n="118" d="100"/>
        </p:scale>
        <p:origin x="-78" y="-25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685800" y="2130425"/>
            <a:ext cx="7772400" cy="1470025"/>
          </a:xfrm>
        </p:spPr>
        <p:txBody>
          <a:bodyPr/>
          <a:lstStyle/>
          <a:p>
            <a:r>
              <a:rPr lang="pt-BR" smtClean="0"/>
              <a:t>Clique para editar o estilo do título mestre</a:t>
            </a:r>
            <a:endParaRPr lang="pt-BR"/>
          </a:p>
        </p:txBody>
      </p:sp>
      <p:sp>
        <p:nvSpPr>
          <p:cNvPr id="3" name="Subtítu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t-BR" smtClean="0"/>
              <a:t>Clique para editar o estilo do subtítulo mestre</a:t>
            </a:r>
            <a:endParaRPr lang="pt-BR"/>
          </a:p>
        </p:txBody>
      </p:sp>
      <p:sp>
        <p:nvSpPr>
          <p:cNvPr id="4" name="Espaço Reservado para Data 3"/>
          <p:cNvSpPr>
            <a:spLocks noGrp="1"/>
          </p:cNvSpPr>
          <p:nvPr>
            <p:ph type="dt" sz="half" idx="10"/>
          </p:nvPr>
        </p:nvSpPr>
        <p:spPr/>
        <p:txBody>
          <a:bodyPr/>
          <a:lstStyle/>
          <a:p>
            <a:fld id="{EBFF32F7-5CEC-4665-8A1B-A3156E3EE435}" type="datetimeFigureOut">
              <a:rPr lang="pt-BR" smtClean="0"/>
              <a:pPr/>
              <a:t>04/07/2016</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312BD842-E74D-4F7E-9BDC-399CC4EA724D}" type="slidenum">
              <a:rPr lang="pt-BR" smtClean="0"/>
              <a:pPr/>
              <a:t>‹nº›</a:t>
            </a:fld>
            <a:endParaRPr lang="pt-B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estilo do título mestre</a:t>
            </a:r>
            <a:endParaRPr lang="pt-BR"/>
          </a:p>
        </p:txBody>
      </p:sp>
      <p:sp>
        <p:nvSpPr>
          <p:cNvPr id="3" name="Espaço Reservado para Texto Vertical 2"/>
          <p:cNvSpPr>
            <a:spLocks noGrp="1"/>
          </p:cNvSpPr>
          <p:nvPr>
            <p:ph type="body" orient="vert" idx="1"/>
          </p:nvPr>
        </p:nvSpPr>
        <p:spPr/>
        <p:txBody>
          <a:bodyPr vert="eaVert"/>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10"/>
          </p:nvPr>
        </p:nvSpPr>
        <p:spPr/>
        <p:txBody>
          <a:bodyPr/>
          <a:lstStyle/>
          <a:p>
            <a:fld id="{EBFF32F7-5CEC-4665-8A1B-A3156E3EE435}" type="datetimeFigureOut">
              <a:rPr lang="pt-BR" smtClean="0"/>
              <a:pPr/>
              <a:t>04/07/2016</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312BD842-E74D-4F7E-9BDC-399CC4EA724D}" type="slidenum">
              <a:rPr lang="pt-BR" smtClean="0"/>
              <a:pPr/>
              <a:t>‹nº›</a:t>
            </a:fld>
            <a:endParaRPr lang="pt-B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e texto verticais">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629400" y="274638"/>
            <a:ext cx="2057400" cy="5851525"/>
          </a:xfrm>
        </p:spPr>
        <p:txBody>
          <a:bodyPr vert="eaVert"/>
          <a:lstStyle/>
          <a:p>
            <a:r>
              <a:rPr lang="pt-BR" smtClean="0"/>
              <a:t>Clique para editar o estilo do título mestre</a:t>
            </a:r>
            <a:endParaRPr lang="pt-BR"/>
          </a:p>
        </p:txBody>
      </p:sp>
      <p:sp>
        <p:nvSpPr>
          <p:cNvPr id="3" name="Espaço Reservado para Texto Vertical 2"/>
          <p:cNvSpPr>
            <a:spLocks noGrp="1"/>
          </p:cNvSpPr>
          <p:nvPr>
            <p:ph type="body" orient="vert" idx="1"/>
          </p:nvPr>
        </p:nvSpPr>
        <p:spPr>
          <a:xfrm>
            <a:off x="457200" y="274638"/>
            <a:ext cx="6019800" cy="5851525"/>
          </a:xfrm>
        </p:spPr>
        <p:txBody>
          <a:bodyPr vert="eaVert"/>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10"/>
          </p:nvPr>
        </p:nvSpPr>
        <p:spPr/>
        <p:txBody>
          <a:bodyPr/>
          <a:lstStyle/>
          <a:p>
            <a:fld id="{EBFF32F7-5CEC-4665-8A1B-A3156E3EE435}" type="datetimeFigureOut">
              <a:rPr lang="pt-BR" smtClean="0"/>
              <a:pPr/>
              <a:t>04/07/2016</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312BD842-E74D-4F7E-9BDC-399CC4EA724D}" type="slidenum">
              <a:rPr lang="pt-BR" smtClean="0"/>
              <a:pPr/>
              <a:t>‹nº›</a:t>
            </a:fld>
            <a:endParaRPr lang="pt-B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estilo do título mestre</a:t>
            </a:r>
            <a:endParaRPr lang="pt-BR"/>
          </a:p>
        </p:txBody>
      </p:sp>
      <p:sp>
        <p:nvSpPr>
          <p:cNvPr id="3" name="Espaço Reservado para Conteúdo 2"/>
          <p:cNvSpPr>
            <a:spLocks noGrp="1"/>
          </p:cNvSpPr>
          <p:nvPr>
            <p:ph idx="1"/>
          </p:nvPr>
        </p:nvSpPr>
        <p:spPr/>
        <p:txBody>
          <a:body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10"/>
          </p:nvPr>
        </p:nvSpPr>
        <p:spPr/>
        <p:txBody>
          <a:bodyPr/>
          <a:lstStyle/>
          <a:p>
            <a:fld id="{EBFF32F7-5CEC-4665-8A1B-A3156E3EE435}" type="datetimeFigureOut">
              <a:rPr lang="pt-BR" smtClean="0"/>
              <a:pPr/>
              <a:t>04/07/2016</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312BD842-E74D-4F7E-9BDC-399CC4EA724D}" type="slidenum">
              <a:rPr lang="pt-BR" smtClean="0"/>
              <a:pPr/>
              <a:t>‹nº›</a:t>
            </a:fld>
            <a:endParaRPr lang="pt-B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ítulo 1"/>
          <p:cNvSpPr>
            <a:spLocks noGrp="1"/>
          </p:cNvSpPr>
          <p:nvPr>
            <p:ph type="title"/>
          </p:nvPr>
        </p:nvSpPr>
        <p:spPr>
          <a:xfrm>
            <a:off x="722313" y="4406900"/>
            <a:ext cx="7772400" cy="1362075"/>
          </a:xfrm>
        </p:spPr>
        <p:txBody>
          <a:bodyPr anchor="t"/>
          <a:lstStyle>
            <a:lvl1pPr algn="l">
              <a:defRPr sz="4000" b="1" cap="all"/>
            </a:lvl1pPr>
          </a:lstStyle>
          <a:p>
            <a:r>
              <a:rPr lang="pt-BR" smtClean="0"/>
              <a:t>Clique para editar o estilo do título mestre</a:t>
            </a:r>
            <a:endParaRPr lang="pt-BR"/>
          </a:p>
        </p:txBody>
      </p:sp>
      <p:sp>
        <p:nvSpPr>
          <p:cNvPr id="3" name="Espaço Reservado para Tex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BR" smtClean="0"/>
              <a:t>Clique para editar os estilos do texto mestre</a:t>
            </a:r>
          </a:p>
        </p:txBody>
      </p:sp>
      <p:sp>
        <p:nvSpPr>
          <p:cNvPr id="4" name="Espaço Reservado para Data 3"/>
          <p:cNvSpPr>
            <a:spLocks noGrp="1"/>
          </p:cNvSpPr>
          <p:nvPr>
            <p:ph type="dt" sz="half" idx="10"/>
          </p:nvPr>
        </p:nvSpPr>
        <p:spPr/>
        <p:txBody>
          <a:bodyPr/>
          <a:lstStyle/>
          <a:p>
            <a:fld id="{EBFF32F7-5CEC-4665-8A1B-A3156E3EE435}" type="datetimeFigureOut">
              <a:rPr lang="pt-BR" smtClean="0"/>
              <a:pPr/>
              <a:t>04/07/2016</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312BD842-E74D-4F7E-9BDC-399CC4EA724D}" type="slidenum">
              <a:rPr lang="pt-BR" smtClean="0"/>
              <a:pPr/>
              <a:t>‹nº›</a:t>
            </a:fld>
            <a:endParaRPr lang="pt-B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estilo do título mestre</a:t>
            </a:r>
            <a:endParaRPr lang="pt-BR"/>
          </a:p>
        </p:txBody>
      </p:sp>
      <p:sp>
        <p:nvSpPr>
          <p:cNvPr id="3" name="Espaço Reservado para Conteúd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Conteúd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5" name="Espaço Reservado para Data 4"/>
          <p:cNvSpPr>
            <a:spLocks noGrp="1"/>
          </p:cNvSpPr>
          <p:nvPr>
            <p:ph type="dt" sz="half" idx="10"/>
          </p:nvPr>
        </p:nvSpPr>
        <p:spPr/>
        <p:txBody>
          <a:bodyPr/>
          <a:lstStyle/>
          <a:p>
            <a:fld id="{EBFF32F7-5CEC-4665-8A1B-A3156E3EE435}" type="datetimeFigureOut">
              <a:rPr lang="pt-BR" smtClean="0"/>
              <a:pPr/>
              <a:t>04/07/2016</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312BD842-E74D-4F7E-9BDC-399CC4EA724D}" type="slidenum">
              <a:rPr lang="pt-BR" smtClean="0"/>
              <a:pPr/>
              <a:t>‹nº›</a:t>
            </a:fld>
            <a:endParaRPr lang="pt-B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lvl1pPr>
              <a:defRPr/>
            </a:lvl1pPr>
          </a:lstStyle>
          <a:p>
            <a:r>
              <a:rPr lang="pt-BR" smtClean="0"/>
              <a:t>Clique para editar o estilo do título mestre</a:t>
            </a:r>
            <a:endParaRPr lang="pt-BR"/>
          </a:p>
        </p:txBody>
      </p:sp>
      <p:sp>
        <p:nvSpPr>
          <p:cNvPr id="3" name="Espaço Reservado para Tex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os estilos do texto mestre</a:t>
            </a:r>
          </a:p>
        </p:txBody>
      </p:sp>
      <p:sp>
        <p:nvSpPr>
          <p:cNvPr id="4" name="Espaço Reservado para Conteúd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5" name="Espaço Reservado para Tex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os estilos do texto mestre</a:t>
            </a:r>
          </a:p>
        </p:txBody>
      </p:sp>
      <p:sp>
        <p:nvSpPr>
          <p:cNvPr id="6" name="Espaço Reservado para Conteúd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7" name="Espaço Reservado para Data 6"/>
          <p:cNvSpPr>
            <a:spLocks noGrp="1"/>
          </p:cNvSpPr>
          <p:nvPr>
            <p:ph type="dt" sz="half" idx="10"/>
          </p:nvPr>
        </p:nvSpPr>
        <p:spPr/>
        <p:txBody>
          <a:bodyPr/>
          <a:lstStyle/>
          <a:p>
            <a:fld id="{EBFF32F7-5CEC-4665-8A1B-A3156E3EE435}" type="datetimeFigureOut">
              <a:rPr lang="pt-BR" smtClean="0"/>
              <a:pPr/>
              <a:t>04/07/2016</a:t>
            </a:fld>
            <a:endParaRPr lang="pt-BR"/>
          </a:p>
        </p:txBody>
      </p:sp>
      <p:sp>
        <p:nvSpPr>
          <p:cNvPr id="8" name="Espaço Reservado para Rodapé 7"/>
          <p:cNvSpPr>
            <a:spLocks noGrp="1"/>
          </p:cNvSpPr>
          <p:nvPr>
            <p:ph type="ftr" sz="quarter" idx="11"/>
          </p:nvPr>
        </p:nvSpPr>
        <p:spPr/>
        <p:txBody>
          <a:bodyPr/>
          <a:lstStyle/>
          <a:p>
            <a:endParaRPr lang="pt-BR"/>
          </a:p>
        </p:txBody>
      </p:sp>
      <p:sp>
        <p:nvSpPr>
          <p:cNvPr id="9" name="Espaço Reservado para Número de Slide 8"/>
          <p:cNvSpPr>
            <a:spLocks noGrp="1"/>
          </p:cNvSpPr>
          <p:nvPr>
            <p:ph type="sldNum" sz="quarter" idx="12"/>
          </p:nvPr>
        </p:nvSpPr>
        <p:spPr/>
        <p:txBody>
          <a:bodyPr/>
          <a:lstStyle/>
          <a:p>
            <a:fld id="{312BD842-E74D-4F7E-9BDC-399CC4EA724D}" type="slidenum">
              <a:rPr lang="pt-BR" smtClean="0"/>
              <a:pPr/>
              <a:t>‹nº›</a:t>
            </a:fld>
            <a:endParaRPr lang="pt-B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estilo do título mestre</a:t>
            </a:r>
            <a:endParaRPr lang="pt-BR"/>
          </a:p>
        </p:txBody>
      </p:sp>
      <p:sp>
        <p:nvSpPr>
          <p:cNvPr id="3" name="Espaço Reservado para Data 2"/>
          <p:cNvSpPr>
            <a:spLocks noGrp="1"/>
          </p:cNvSpPr>
          <p:nvPr>
            <p:ph type="dt" sz="half" idx="10"/>
          </p:nvPr>
        </p:nvSpPr>
        <p:spPr/>
        <p:txBody>
          <a:bodyPr/>
          <a:lstStyle/>
          <a:p>
            <a:fld id="{EBFF32F7-5CEC-4665-8A1B-A3156E3EE435}" type="datetimeFigureOut">
              <a:rPr lang="pt-BR" smtClean="0"/>
              <a:pPr/>
              <a:t>04/07/2016</a:t>
            </a:fld>
            <a:endParaRPr lang="pt-BR"/>
          </a:p>
        </p:txBody>
      </p:sp>
      <p:sp>
        <p:nvSpPr>
          <p:cNvPr id="4" name="Espaço Reservado para Rodapé 3"/>
          <p:cNvSpPr>
            <a:spLocks noGrp="1"/>
          </p:cNvSpPr>
          <p:nvPr>
            <p:ph type="ftr" sz="quarter" idx="11"/>
          </p:nvPr>
        </p:nvSpPr>
        <p:spPr/>
        <p:txBody>
          <a:bodyPr/>
          <a:lstStyle/>
          <a:p>
            <a:endParaRPr lang="pt-BR"/>
          </a:p>
        </p:txBody>
      </p:sp>
      <p:sp>
        <p:nvSpPr>
          <p:cNvPr id="5" name="Espaço Reservado para Número de Slide 4"/>
          <p:cNvSpPr>
            <a:spLocks noGrp="1"/>
          </p:cNvSpPr>
          <p:nvPr>
            <p:ph type="sldNum" sz="quarter" idx="12"/>
          </p:nvPr>
        </p:nvSpPr>
        <p:spPr/>
        <p:txBody>
          <a:bodyPr/>
          <a:lstStyle/>
          <a:p>
            <a:fld id="{312BD842-E74D-4F7E-9BDC-399CC4EA724D}" type="slidenum">
              <a:rPr lang="pt-BR" smtClean="0"/>
              <a:pPr/>
              <a:t>‹nº›</a:t>
            </a:fld>
            <a:endParaRPr lang="pt-B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Espaço Reservado para Data 1"/>
          <p:cNvSpPr>
            <a:spLocks noGrp="1"/>
          </p:cNvSpPr>
          <p:nvPr>
            <p:ph type="dt" sz="half" idx="10"/>
          </p:nvPr>
        </p:nvSpPr>
        <p:spPr/>
        <p:txBody>
          <a:bodyPr/>
          <a:lstStyle/>
          <a:p>
            <a:fld id="{EBFF32F7-5CEC-4665-8A1B-A3156E3EE435}" type="datetimeFigureOut">
              <a:rPr lang="pt-BR" smtClean="0"/>
              <a:pPr/>
              <a:t>04/07/2016</a:t>
            </a:fld>
            <a:endParaRPr lang="pt-BR"/>
          </a:p>
        </p:txBody>
      </p:sp>
      <p:sp>
        <p:nvSpPr>
          <p:cNvPr id="3" name="Espaço Reservado para Rodapé 2"/>
          <p:cNvSpPr>
            <a:spLocks noGrp="1"/>
          </p:cNvSpPr>
          <p:nvPr>
            <p:ph type="ftr" sz="quarter" idx="11"/>
          </p:nvPr>
        </p:nvSpPr>
        <p:spPr/>
        <p:txBody>
          <a:bodyPr/>
          <a:lstStyle/>
          <a:p>
            <a:endParaRPr lang="pt-BR"/>
          </a:p>
        </p:txBody>
      </p:sp>
      <p:sp>
        <p:nvSpPr>
          <p:cNvPr id="4" name="Espaço Reservado para Número de Slide 3"/>
          <p:cNvSpPr>
            <a:spLocks noGrp="1"/>
          </p:cNvSpPr>
          <p:nvPr>
            <p:ph type="sldNum" sz="quarter" idx="12"/>
          </p:nvPr>
        </p:nvSpPr>
        <p:spPr/>
        <p:txBody>
          <a:bodyPr/>
          <a:lstStyle/>
          <a:p>
            <a:fld id="{312BD842-E74D-4F7E-9BDC-399CC4EA724D}" type="slidenum">
              <a:rPr lang="pt-BR" smtClean="0"/>
              <a:pPr/>
              <a:t>‹nº›</a:t>
            </a:fld>
            <a:endParaRPr lang="pt-B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3050"/>
            <a:ext cx="3008313" cy="1162050"/>
          </a:xfrm>
        </p:spPr>
        <p:txBody>
          <a:bodyPr anchor="b"/>
          <a:lstStyle>
            <a:lvl1pPr algn="l">
              <a:defRPr sz="2000" b="1"/>
            </a:lvl1pPr>
          </a:lstStyle>
          <a:p>
            <a:r>
              <a:rPr lang="pt-BR" smtClean="0"/>
              <a:t>Clique para editar o estilo do título mestre</a:t>
            </a:r>
            <a:endParaRPr lang="pt-BR"/>
          </a:p>
        </p:txBody>
      </p:sp>
      <p:sp>
        <p:nvSpPr>
          <p:cNvPr id="3" name="Espaço Reservado para Conteúd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Tex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Clique para editar os estilos do texto mestre</a:t>
            </a:r>
          </a:p>
        </p:txBody>
      </p:sp>
      <p:sp>
        <p:nvSpPr>
          <p:cNvPr id="5" name="Espaço Reservado para Data 4"/>
          <p:cNvSpPr>
            <a:spLocks noGrp="1"/>
          </p:cNvSpPr>
          <p:nvPr>
            <p:ph type="dt" sz="half" idx="10"/>
          </p:nvPr>
        </p:nvSpPr>
        <p:spPr/>
        <p:txBody>
          <a:bodyPr/>
          <a:lstStyle/>
          <a:p>
            <a:fld id="{EBFF32F7-5CEC-4665-8A1B-A3156E3EE435}" type="datetimeFigureOut">
              <a:rPr lang="pt-BR" smtClean="0"/>
              <a:pPr/>
              <a:t>04/07/2016</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312BD842-E74D-4F7E-9BDC-399CC4EA724D}" type="slidenum">
              <a:rPr lang="pt-BR" smtClean="0"/>
              <a:pPr/>
              <a:t>‹nº›</a:t>
            </a:fld>
            <a:endParaRPr lang="pt-B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1792288" y="4800600"/>
            <a:ext cx="5486400" cy="566738"/>
          </a:xfrm>
        </p:spPr>
        <p:txBody>
          <a:bodyPr anchor="b"/>
          <a:lstStyle>
            <a:lvl1pPr algn="l">
              <a:defRPr sz="2000" b="1"/>
            </a:lvl1pPr>
          </a:lstStyle>
          <a:p>
            <a:r>
              <a:rPr lang="pt-BR" smtClean="0"/>
              <a:t>Clique para editar o estilo do título mestre</a:t>
            </a:r>
            <a:endParaRPr lang="pt-BR"/>
          </a:p>
        </p:txBody>
      </p:sp>
      <p:sp>
        <p:nvSpPr>
          <p:cNvPr id="3" name="Espaço Reservado para Imagem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t-BR"/>
          </a:p>
        </p:txBody>
      </p:sp>
      <p:sp>
        <p:nvSpPr>
          <p:cNvPr id="4" name="Espaço Reservado para Tex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Clique para editar os estilos do texto mestre</a:t>
            </a:r>
          </a:p>
        </p:txBody>
      </p:sp>
      <p:sp>
        <p:nvSpPr>
          <p:cNvPr id="5" name="Espaço Reservado para Data 4"/>
          <p:cNvSpPr>
            <a:spLocks noGrp="1"/>
          </p:cNvSpPr>
          <p:nvPr>
            <p:ph type="dt" sz="half" idx="10"/>
          </p:nvPr>
        </p:nvSpPr>
        <p:spPr/>
        <p:txBody>
          <a:bodyPr/>
          <a:lstStyle/>
          <a:p>
            <a:fld id="{EBFF32F7-5CEC-4665-8A1B-A3156E3EE435}" type="datetimeFigureOut">
              <a:rPr lang="pt-BR" smtClean="0"/>
              <a:pPr/>
              <a:t>04/07/2016</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312BD842-E74D-4F7E-9BDC-399CC4EA724D}" type="slidenum">
              <a:rPr lang="pt-BR" smtClean="0"/>
              <a:pPr/>
              <a:t>‹nº›</a:t>
            </a:fld>
            <a:endParaRPr lang="pt-B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Títu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pt-BR" smtClean="0"/>
              <a:t>Clique para editar o estilo do título mestre</a:t>
            </a:r>
            <a:endParaRPr lang="pt-BR"/>
          </a:p>
        </p:txBody>
      </p:sp>
      <p:sp>
        <p:nvSpPr>
          <p:cNvPr id="3" name="Espaço Reservado para Tex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BFF32F7-5CEC-4665-8A1B-A3156E3EE435}" type="datetimeFigureOut">
              <a:rPr lang="pt-BR" smtClean="0"/>
              <a:pPr/>
              <a:t>04/07/2016</a:t>
            </a:fld>
            <a:endParaRPr lang="pt-BR"/>
          </a:p>
        </p:txBody>
      </p:sp>
      <p:sp>
        <p:nvSpPr>
          <p:cNvPr id="5" name="Espaço Reservado para Rodapé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t-BR"/>
          </a:p>
        </p:txBody>
      </p:sp>
      <p:sp>
        <p:nvSpPr>
          <p:cNvPr id="6" name="Espaço Reservado para Número de Slid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12BD842-E74D-4F7E-9BDC-399CC4EA724D}" type="slidenum">
              <a:rPr lang="pt-BR" smtClean="0"/>
              <a:pPr/>
              <a:t>‹nº›</a:t>
            </a:fld>
            <a:endParaRPr lang="pt-B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0" y="1484784"/>
            <a:ext cx="8820472" cy="3024335"/>
          </a:xfrm>
        </p:spPr>
        <p:txBody>
          <a:bodyPr>
            <a:normAutofit/>
          </a:bodyPr>
          <a:lstStyle/>
          <a:p>
            <a:r>
              <a:rPr lang="pt-BR" sz="8000" dirty="0" smtClean="0">
                <a:latin typeface="Times New Roman" pitchFamily="18" charset="0"/>
                <a:cs typeface="Times New Roman" pitchFamily="18" charset="0"/>
              </a:rPr>
              <a:t>REALISMO </a:t>
            </a:r>
            <a:r>
              <a:rPr lang="pt-BR" sz="3200" dirty="0" smtClean="0">
                <a:latin typeface="Times New Roman" pitchFamily="18" charset="0"/>
                <a:cs typeface="Times New Roman" pitchFamily="18" charset="0"/>
              </a:rPr>
              <a:t>&amp;</a:t>
            </a:r>
            <a:r>
              <a:rPr lang="pt-BR" sz="8000" dirty="0" smtClean="0">
                <a:latin typeface="Times New Roman" pitchFamily="18" charset="0"/>
                <a:cs typeface="Times New Roman" pitchFamily="18" charset="0"/>
              </a:rPr>
              <a:t> NATURALISMO</a:t>
            </a:r>
            <a:endParaRPr lang="pt-BR" sz="80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Espaço Reservado para Texto 12"/>
          <p:cNvSpPr>
            <a:spLocks noGrp="1"/>
          </p:cNvSpPr>
          <p:nvPr>
            <p:ph type="body" idx="1"/>
          </p:nvPr>
        </p:nvSpPr>
        <p:spPr>
          <a:xfrm>
            <a:off x="683568" y="0"/>
            <a:ext cx="4040188" cy="639762"/>
          </a:xfrm>
        </p:spPr>
        <p:txBody>
          <a:bodyPr/>
          <a:lstStyle/>
          <a:p>
            <a:r>
              <a:rPr lang="pt-BR" dirty="0" smtClean="0">
                <a:latin typeface="Times New Roman" pitchFamily="18" charset="0"/>
                <a:cs typeface="Times New Roman" pitchFamily="18" charset="0"/>
              </a:rPr>
              <a:t>   Madame  Bovary</a:t>
            </a:r>
            <a:endParaRPr lang="pt-BR" dirty="0">
              <a:latin typeface="Times New Roman" pitchFamily="18" charset="0"/>
              <a:cs typeface="Times New Roman" pitchFamily="18" charset="0"/>
            </a:endParaRPr>
          </a:p>
        </p:txBody>
      </p:sp>
      <p:sp>
        <p:nvSpPr>
          <p:cNvPr id="11" name="Espaço Reservado para Conteúdo 10"/>
          <p:cNvSpPr>
            <a:spLocks noGrp="1"/>
          </p:cNvSpPr>
          <p:nvPr>
            <p:ph sz="half" idx="2"/>
          </p:nvPr>
        </p:nvSpPr>
        <p:spPr>
          <a:xfrm>
            <a:off x="395536" y="692696"/>
            <a:ext cx="4040188" cy="7389440"/>
          </a:xfrm>
        </p:spPr>
        <p:txBody>
          <a:bodyPr>
            <a:normAutofit fontScale="62500" lnSpcReduction="20000"/>
          </a:bodyPr>
          <a:lstStyle/>
          <a:p>
            <a:r>
              <a:rPr lang="pt-BR" dirty="0" smtClean="0">
                <a:latin typeface="Times New Roman" pitchFamily="18" charset="0"/>
                <a:cs typeface="Times New Roman" pitchFamily="18" charset="0"/>
              </a:rPr>
              <a:t>“Charles tinha boa saúde e um ótimo aspecto; a sua reputação estava definitivamente estabelecida. Os camponeses estimavam-no por não ser orgulhoso. Acariciava as crianças, nunca entrava na taberna e, além disso, inspirava confiança pela sua moralidade. Acertava sobretudo com os catarros e as doenças de peito. Tendo muito receio de matar os doentes, Charles, realmente, pouco mais receitava do que calmantes, de quando em quando um emético, um escalda-pés ou sanguessugas. Não é que tivesse medo da cirurgia; sangrava abundantemente as pessoas, como se fossem cavalos, e tinha um pulso de ferro para arrancar dentes. Sentia-se, além disso, mais irritada com ele. Com a idade, </a:t>
            </a:r>
            <a:r>
              <a:rPr lang="pt-BR" dirty="0" err="1" smtClean="0">
                <a:latin typeface="Times New Roman" pitchFamily="18" charset="0"/>
                <a:cs typeface="Times New Roman" pitchFamily="18" charset="0"/>
              </a:rPr>
              <a:t>charles</a:t>
            </a:r>
            <a:r>
              <a:rPr lang="pt-BR" dirty="0" smtClean="0">
                <a:latin typeface="Times New Roman" pitchFamily="18" charset="0"/>
                <a:cs typeface="Times New Roman" pitchFamily="18" charset="0"/>
              </a:rPr>
              <a:t> ia adquirindo certos hábitos grosseiros; à sobremesa entretinha-se a cortar as rolhas das garrafas vazias; depois de comer passava a língua sobre os dentes; quando comia a sopa, fazia barulho de cada vez que engolia e, como tivesse começado a engordar, os olhos, já de si pequenos, pareciam subir-lhe para a testa, empurrados pelas bochechas. Emma, às vezes, metia-lhe para dentro do colete a orla vermelha das camisolas, compunha-lhe a gravata, ou punha de parte as luvas desbotadas que ele se dispunha ainda a usar; e não era, como pensava </a:t>
            </a:r>
            <a:r>
              <a:rPr lang="pt-BR" dirty="0" err="1" smtClean="0">
                <a:latin typeface="Times New Roman" pitchFamily="18" charset="0"/>
                <a:cs typeface="Times New Roman" pitchFamily="18" charset="0"/>
              </a:rPr>
              <a:t>charles</a:t>
            </a:r>
            <a:r>
              <a:rPr lang="pt-BR" dirty="0" smtClean="0">
                <a:latin typeface="Times New Roman" pitchFamily="18" charset="0"/>
                <a:cs typeface="Times New Roman" pitchFamily="18" charset="0"/>
              </a:rPr>
              <a:t>, por causa dele; era por ela própria, por expansão do seu egoísmo, por irritação nervosa.  [...]”</a:t>
            </a:r>
            <a:endParaRPr lang="pt-BR" dirty="0">
              <a:latin typeface="Times New Roman" pitchFamily="18" charset="0"/>
              <a:cs typeface="Times New Roman" pitchFamily="18" charset="0"/>
            </a:endParaRPr>
          </a:p>
        </p:txBody>
      </p:sp>
      <p:sp>
        <p:nvSpPr>
          <p:cNvPr id="14" name="Espaço Reservado para Texto 13"/>
          <p:cNvSpPr>
            <a:spLocks noGrp="1"/>
          </p:cNvSpPr>
          <p:nvPr>
            <p:ph type="body" sz="quarter" idx="3"/>
          </p:nvPr>
        </p:nvSpPr>
        <p:spPr>
          <a:xfrm>
            <a:off x="4644008" y="260648"/>
            <a:ext cx="4041775" cy="639762"/>
          </a:xfrm>
        </p:spPr>
        <p:txBody>
          <a:bodyPr/>
          <a:lstStyle/>
          <a:p>
            <a:r>
              <a:rPr lang="pt-BR" dirty="0" smtClean="0">
                <a:latin typeface="Times New Roman" pitchFamily="18" charset="0"/>
                <a:cs typeface="Times New Roman" pitchFamily="18" charset="0"/>
              </a:rPr>
              <a:t>     O Crime do Padre Amaro</a:t>
            </a:r>
          </a:p>
          <a:p>
            <a:endParaRPr lang="pt-BR" dirty="0"/>
          </a:p>
        </p:txBody>
      </p:sp>
      <p:sp>
        <p:nvSpPr>
          <p:cNvPr id="15" name="Espaço Reservado para Conteúdo 14"/>
          <p:cNvSpPr>
            <a:spLocks noGrp="1"/>
          </p:cNvSpPr>
          <p:nvPr>
            <p:ph sz="quarter" idx="4"/>
          </p:nvPr>
        </p:nvSpPr>
        <p:spPr>
          <a:xfrm>
            <a:off x="4644008" y="548680"/>
            <a:ext cx="4041775" cy="6858000"/>
          </a:xfrm>
        </p:spPr>
        <p:txBody>
          <a:bodyPr>
            <a:normAutofit fontScale="70000" lnSpcReduction="20000"/>
          </a:bodyPr>
          <a:lstStyle/>
          <a:p>
            <a:r>
              <a:rPr lang="pt-BR" dirty="0" smtClean="0">
                <a:latin typeface="Times New Roman" pitchFamily="18" charset="0"/>
                <a:cs typeface="Times New Roman" pitchFamily="18" charset="0"/>
              </a:rPr>
              <a:t>“– A verdade, meus senhores, é que os estrangeiros invejam-nos... E o que vou a dizer não é para lisonjear a vossas senhorias: mas enquanto neste país houver sacerdotes respeitáveis como vossas senhorias, Portugal há de manter com dignidade o seu lugar na Europa! Porque a fé, meus senhores, é a base da ordem! </a:t>
            </a:r>
            <a:br>
              <a:rPr lang="pt-BR" dirty="0" smtClean="0">
                <a:latin typeface="Times New Roman" pitchFamily="18" charset="0"/>
                <a:cs typeface="Times New Roman" pitchFamily="18" charset="0"/>
              </a:rPr>
            </a:br>
            <a:r>
              <a:rPr lang="pt-BR" dirty="0" smtClean="0">
                <a:latin typeface="Times New Roman" pitchFamily="18" charset="0"/>
                <a:cs typeface="Times New Roman" pitchFamily="18" charset="0"/>
              </a:rPr>
              <a:t>– Sem dúvida, senhor conde, sem dúvida, disseram com força os dois sacerdotes. </a:t>
            </a:r>
            <a:br>
              <a:rPr lang="pt-BR" dirty="0" smtClean="0">
                <a:latin typeface="Times New Roman" pitchFamily="18" charset="0"/>
                <a:cs typeface="Times New Roman" pitchFamily="18" charset="0"/>
              </a:rPr>
            </a:br>
            <a:r>
              <a:rPr lang="pt-BR" dirty="0" smtClean="0">
                <a:latin typeface="Times New Roman" pitchFamily="18" charset="0"/>
                <a:cs typeface="Times New Roman" pitchFamily="18" charset="0"/>
              </a:rPr>
              <a:t>– Senão, vejam vossas senhorias isto! Que paz, que animação, que prosperidade! </a:t>
            </a:r>
            <a:br>
              <a:rPr lang="pt-BR" dirty="0" smtClean="0">
                <a:latin typeface="Times New Roman" pitchFamily="18" charset="0"/>
                <a:cs typeface="Times New Roman" pitchFamily="18" charset="0"/>
              </a:rPr>
            </a:br>
            <a:r>
              <a:rPr lang="pt-BR" dirty="0" smtClean="0">
                <a:latin typeface="Times New Roman" pitchFamily="18" charset="0"/>
                <a:cs typeface="Times New Roman" pitchFamily="18" charset="0"/>
              </a:rPr>
              <a:t>(...) </a:t>
            </a:r>
            <a:r>
              <a:rPr lang="pt-BR" dirty="0" err="1" smtClean="0">
                <a:latin typeface="Times New Roman" pitchFamily="18" charset="0"/>
                <a:cs typeface="Times New Roman" pitchFamily="18" charset="0"/>
              </a:rPr>
              <a:t>Tipóias</a:t>
            </a:r>
            <a:r>
              <a:rPr lang="pt-BR" dirty="0" smtClean="0">
                <a:latin typeface="Times New Roman" pitchFamily="18" charset="0"/>
                <a:cs typeface="Times New Roman" pitchFamily="18" charset="0"/>
              </a:rPr>
              <a:t> vazias rodavam devagar; (...) nalguma magra </a:t>
            </a:r>
            <a:r>
              <a:rPr lang="pt-BR" dirty="0" err="1" smtClean="0">
                <a:latin typeface="Times New Roman" pitchFamily="18" charset="0"/>
                <a:cs typeface="Times New Roman" pitchFamily="18" charset="0"/>
              </a:rPr>
              <a:t>pileca</a:t>
            </a:r>
            <a:r>
              <a:rPr lang="pt-BR" dirty="0" smtClean="0">
                <a:latin typeface="Times New Roman" pitchFamily="18" charset="0"/>
                <a:cs typeface="Times New Roman" pitchFamily="18" charset="0"/>
              </a:rPr>
              <a:t>, ia trotando algum moço de nome histórico, com a face ainda esverdeada da noitada de vinho; pelos bancos de praça gente estirava-se num torpor de vadiagem; um carro de bois, aos solavancos sobre as suas altas rodas, era como o símbolo de agriculturas atrasadas de séculos (...). </a:t>
            </a:r>
            <a:br>
              <a:rPr lang="pt-BR" dirty="0" smtClean="0">
                <a:latin typeface="Times New Roman" pitchFamily="18" charset="0"/>
                <a:cs typeface="Times New Roman" pitchFamily="18" charset="0"/>
              </a:rPr>
            </a:br>
            <a:r>
              <a:rPr lang="pt-BR" dirty="0" smtClean="0">
                <a:latin typeface="Times New Roman" pitchFamily="18" charset="0"/>
                <a:cs typeface="Times New Roman" pitchFamily="18" charset="0"/>
              </a:rPr>
              <a:t>E o homem de Estado, os dois homens de religião, todos três em linha, junto às grades do monumento (a estátua de Camões),gozavam de cabeça alta esta certeza gloriosa da grandeza do seu país (...).” </a:t>
            </a:r>
            <a:endParaRPr lang="pt-BR"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ítulo 6"/>
          <p:cNvSpPr>
            <a:spLocks noGrp="1"/>
          </p:cNvSpPr>
          <p:nvPr>
            <p:ph type="title"/>
          </p:nvPr>
        </p:nvSpPr>
        <p:spPr>
          <a:xfrm>
            <a:off x="467544" y="0"/>
            <a:ext cx="8229600" cy="1143000"/>
          </a:xfrm>
        </p:spPr>
        <p:txBody>
          <a:bodyPr/>
          <a:lstStyle/>
          <a:p>
            <a:r>
              <a:rPr lang="pt-BR" dirty="0" smtClean="0">
                <a:latin typeface="Times New Roman" pitchFamily="18" charset="0"/>
                <a:cs typeface="Times New Roman" pitchFamily="18" charset="0"/>
              </a:rPr>
              <a:t>Realismo no Brasil</a:t>
            </a:r>
            <a:endParaRPr lang="pt-BR" dirty="0">
              <a:latin typeface="Times New Roman" pitchFamily="18" charset="0"/>
              <a:cs typeface="Times New Roman" pitchFamily="18" charset="0"/>
            </a:endParaRPr>
          </a:p>
        </p:txBody>
      </p:sp>
      <p:sp>
        <p:nvSpPr>
          <p:cNvPr id="8" name="Espaço Reservado para Conteúdo 7"/>
          <p:cNvSpPr>
            <a:spLocks noGrp="1"/>
          </p:cNvSpPr>
          <p:nvPr>
            <p:ph idx="1"/>
          </p:nvPr>
        </p:nvSpPr>
        <p:spPr>
          <a:xfrm>
            <a:off x="457200" y="1124744"/>
            <a:ext cx="8229600" cy="5328592"/>
          </a:xfrm>
        </p:spPr>
        <p:txBody>
          <a:bodyPr>
            <a:normAutofit fontScale="92500" lnSpcReduction="10000"/>
          </a:bodyPr>
          <a:lstStyle/>
          <a:p>
            <a:r>
              <a:rPr lang="pt-BR" dirty="0" smtClean="0">
                <a:latin typeface="Times New Roman" pitchFamily="18" charset="0"/>
                <a:cs typeface="Times New Roman" pitchFamily="18" charset="0"/>
              </a:rPr>
              <a:t>Contexto Histórico: </a:t>
            </a:r>
          </a:p>
          <a:p>
            <a:endParaRPr lang="pt-BR" dirty="0" smtClean="0">
              <a:latin typeface="Times New Roman" pitchFamily="18" charset="0"/>
              <a:cs typeface="Times New Roman" pitchFamily="18" charset="0"/>
            </a:endParaRPr>
          </a:p>
          <a:p>
            <a:r>
              <a:rPr lang="pt-BR" dirty="0" smtClean="0">
                <a:latin typeface="Times New Roman" pitchFamily="18" charset="0"/>
                <a:cs typeface="Times New Roman" pitchFamily="18" charset="0"/>
              </a:rPr>
              <a:t>Segundo reinado (1840-1889)  (liberais </a:t>
            </a:r>
            <a:r>
              <a:rPr lang="pt-BR" dirty="0" err="1" smtClean="0">
                <a:latin typeface="Times New Roman" pitchFamily="18" charset="0"/>
                <a:cs typeface="Times New Roman" pitchFamily="18" charset="0"/>
              </a:rPr>
              <a:t>vs</a:t>
            </a:r>
            <a:r>
              <a:rPr lang="pt-BR" dirty="0" smtClean="0">
                <a:latin typeface="Times New Roman" pitchFamily="18" charset="0"/>
                <a:cs typeface="Times New Roman" pitchFamily="18" charset="0"/>
              </a:rPr>
              <a:t> conservadores, economia baseada no latifúndio, monocultura de exportação) </a:t>
            </a:r>
          </a:p>
          <a:p>
            <a:endParaRPr lang="pt-BR" dirty="0" smtClean="0">
              <a:latin typeface="Times New Roman" pitchFamily="18" charset="0"/>
              <a:cs typeface="Times New Roman" pitchFamily="18" charset="0"/>
            </a:endParaRPr>
          </a:p>
          <a:p>
            <a:r>
              <a:rPr lang="pt-BR" dirty="0" smtClean="0">
                <a:latin typeface="Times New Roman" pitchFamily="18" charset="0"/>
                <a:cs typeface="Times New Roman" pitchFamily="18" charset="0"/>
              </a:rPr>
              <a:t>Em 1850 o trafico negreiro é extinto.</a:t>
            </a:r>
          </a:p>
          <a:p>
            <a:endParaRPr lang="pt-BR" dirty="0" smtClean="0">
              <a:latin typeface="Times New Roman" pitchFamily="18" charset="0"/>
              <a:cs typeface="Times New Roman" pitchFamily="18" charset="0"/>
            </a:endParaRPr>
          </a:p>
          <a:p>
            <a:r>
              <a:rPr lang="pt-BR" dirty="0" smtClean="0">
                <a:latin typeface="Times New Roman" pitchFamily="18" charset="0"/>
                <a:cs typeface="Times New Roman" pitchFamily="18" charset="0"/>
              </a:rPr>
              <a:t>Em meados de 1870 há a ampliação do comercio exterior e da imigração europeia; aumento da exportação do café e inicio da industrialização.</a:t>
            </a:r>
          </a:p>
          <a:p>
            <a:endParaRPr lang="pt-BR"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67544" y="0"/>
            <a:ext cx="8229600" cy="1143000"/>
          </a:xfrm>
        </p:spPr>
        <p:txBody>
          <a:bodyPr/>
          <a:lstStyle/>
          <a:p>
            <a:r>
              <a:rPr lang="pt-BR" dirty="0" smtClean="0">
                <a:latin typeface="Times New Roman" pitchFamily="18" charset="0"/>
                <a:cs typeface="Times New Roman" pitchFamily="18" charset="0"/>
              </a:rPr>
              <a:t>Realismo no Brasil</a:t>
            </a:r>
            <a:endParaRPr lang="pt-BR" dirty="0">
              <a:latin typeface="Times New Roman" pitchFamily="18" charset="0"/>
              <a:cs typeface="Times New Roman" pitchFamily="18" charset="0"/>
            </a:endParaRPr>
          </a:p>
        </p:txBody>
      </p:sp>
      <p:sp>
        <p:nvSpPr>
          <p:cNvPr id="3" name="Espaço Reservado para Conteúdo 2"/>
          <p:cNvSpPr>
            <a:spLocks noGrp="1"/>
          </p:cNvSpPr>
          <p:nvPr>
            <p:ph idx="1"/>
          </p:nvPr>
        </p:nvSpPr>
        <p:spPr>
          <a:xfrm>
            <a:off x="251520" y="1097360"/>
            <a:ext cx="8445624" cy="5760640"/>
          </a:xfrm>
        </p:spPr>
        <p:txBody>
          <a:bodyPr>
            <a:normAutofit fontScale="92500" lnSpcReduction="20000"/>
          </a:bodyPr>
          <a:lstStyle/>
          <a:p>
            <a:r>
              <a:rPr lang="pt-BR" dirty="0" smtClean="0">
                <a:latin typeface="Times New Roman" pitchFamily="18" charset="0"/>
                <a:cs typeface="Times New Roman" pitchFamily="18" charset="0"/>
              </a:rPr>
              <a:t>Iniciado oficialmente em 1881, com a publicação de </a:t>
            </a:r>
            <a:r>
              <a:rPr lang="pt-BR" i="1" dirty="0" smtClean="0">
                <a:latin typeface="Times New Roman" pitchFamily="18" charset="0"/>
                <a:cs typeface="Times New Roman" pitchFamily="18" charset="0"/>
              </a:rPr>
              <a:t>Memórias Póstumas de Brás Cubas.</a:t>
            </a:r>
          </a:p>
          <a:p>
            <a:endParaRPr lang="pt-BR" i="1" dirty="0" smtClean="0">
              <a:latin typeface="Times New Roman" pitchFamily="18" charset="0"/>
              <a:cs typeface="Times New Roman" pitchFamily="18" charset="0"/>
            </a:endParaRPr>
          </a:p>
          <a:p>
            <a:r>
              <a:rPr lang="pt-BR" dirty="0" smtClean="0">
                <a:latin typeface="Times New Roman" pitchFamily="18" charset="0"/>
                <a:cs typeface="Times New Roman" pitchFamily="18" charset="0"/>
              </a:rPr>
              <a:t>Manifestou-se principalmente na prosa.</a:t>
            </a:r>
          </a:p>
          <a:p>
            <a:endParaRPr lang="pt-BR" dirty="0" smtClean="0">
              <a:latin typeface="Times New Roman" pitchFamily="18" charset="0"/>
              <a:cs typeface="Times New Roman" pitchFamily="18" charset="0"/>
            </a:endParaRPr>
          </a:p>
          <a:p>
            <a:r>
              <a:rPr lang="pt-BR" dirty="0" smtClean="0">
                <a:latin typeface="Times New Roman" pitchFamily="18" charset="0"/>
                <a:cs typeface="Times New Roman" pitchFamily="18" charset="0"/>
              </a:rPr>
              <a:t>Muitos escritores românticos começaram a entrar para a literatura realista.</a:t>
            </a:r>
          </a:p>
          <a:p>
            <a:endParaRPr lang="pt-BR" dirty="0" smtClean="0">
              <a:latin typeface="Times New Roman" pitchFamily="18" charset="0"/>
              <a:cs typeface="Times New Roman" pitchFamily="18" charset="0"/>
            </a:endParaRPr>
          </a:p>
          <a:p>
            <a:r>
              <a:rPr lang="pt-BR" dirty="0" smtClean="0">
                <a:latin typeface="Times New Roman" pitchFamily="18" charset="0"/>
                <a:cs typeface="Times New Roman" pitchFamily="18" charset="0"/>
              </a:rPr>
              <a:t>Foi também influenciado pelo Determinismo de </a:t>
            </a:r>
            <a:r>
              <a:rPr lang="pt-BR" dirty="0" err="1" smtClean="0">
                <a:latin typeface="Times New Roman" pitchFamily="18" charset="0"/>
                <a:cs typeface="Times New Roman" pitchFamily="18" charset="0"/>
              </a:rPr>
              <a:t>Taine</a:t>
            </a:r>
            <a:r>
              <a:rPr lang="pt-BR" dirty="0" smtClean="0">
                <a:latin typeface="Times New Roman" pitchFamily="18" charset="0"/>
                <a:cs typeface="Times New Roman" pitchFamily="18" charset="0"/>
              </a:rPr>
              <a:t> e pelo Positivismo de Augusto Comte.</a:t>
            </a:r>
          </a:p>
          <a:p>
            <a:endParaRPr lang="pt-BR" dirty="0" smtClean="0">
              <a:latin typeface="Times New Roman" pitchFamily="18" charset="0"/>
              <a:cs typeface="Times New Roman" pitchFamily="18" charset="0"/>
            </a:endParaRPr>
          </a:p>
          <a:p>
            <a:r>
              <a:rPr lang="pt-BR" dirty="0" smtClean="0">
                <a:latin typeface="Times New Roman" pitchFamily="18" charset="0"/>
                <a:cs typeface="Times New Roman" pitchFamily="18" charset="0"/>
              </a:rPr>
              <a:t>Há uma análise das classes mais abastadas da sociedade e das camadas menos privilegiadas. </a:t>
            </a:r>
            <a:endParaRPr lang="pt-BR" i="1"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683568" y="-243408"/>
            <a:ext cx="7416824" cy="864096"/>
          </a:xfrm>
        </p:spPr>
        <p:txBody>
          <a:bodyPr>
            <a:normAutofit/>
          </a:bodyPr>
          <a:lstStyle/>
          <a:p>
            <a:r>
              <a:rPr lang="pt-BR" sz="3200" dirty="0" smtClean="0">
                <a:latin typeface="Times New Roman" pitchFamily="18" charset="0"/>
                <a:cs typeface="Times New Roman" pitchFamily="18" charset="0"/>
              </a:rPr>
              <a:t>Autor Principal</a:t>
            </a:r>
            <a:endParaRPr lang="pt-BR" sz="3200" dirty="0">
              <a:latin typeface="Times New Roman" pitchFamily="18" charset="0"/>
              <a:cs typeface="Times New Roman" pitchFamily="18" charset="0"/>
            </a:endParaRPr>
          </a:p>
        </p:txBody>
      </p:sp>
      <p:sp>
        <p:nvSpPr>
          <p:cNvPr id="3" name="Espaço Reservado para Conteúdo 2"/>
          <p:cNvSpPr>
            <a:spLocks noGrp="1"/>
          </p:cNvSpPr>
          <p:nvPr>
            <p:ph idx="1"/>
          </p:nvPr>
        </p:nvSpPr>
        <p:spPr>
          <a:xfrm>
            <a:off x="179512" y="476672"/>
            <a:ext cx="8964488" cy="6381328"/>
          </a:xfrm>
        </p:spPr>
        <p:txBody>
          <a:bodyPr>
            <a:normAutofit fontScale="32500" lnSpcReduction="20000"/>
          </a:bodyPr>
          <a:lstStyle/>
          <a:p>
            <a:pPr>
              <a:buNone/>
            </a:pPr>
            <a:r>
              <a:rPr lang="pt-BR" sz="6200" b="1" dirty="0" smtClean="0">
                <a:latin typeface="Times New Roman" pitchFamily="18" charset="0"/>
                <a:cs typeface="Times New Roman" pitchFamily="18" charset="0"/>
              </a:rPr>
              <a:t>Machado de Assis: </a:t>
            </a:r>
          </a:p>
          <a:p>
            <a:r>
              <a:rPr lang="pt-BR" sz="5500" dirty="0" smtClean="0">
                <a:latin typeface="Times New Roman" pitchFamily="18" charset="0"/>
                <a:cs typeface="Times New Roman" pitchFamily="18" charset="0"/>
              </a:rPr>
              <a:t>É considerado um dos mais importantes escritores da literatura brasileira pois sela nossa independência literária.</a:t>
            </a:r>
          </a:p>
          <a:p>
            <a:r>
              <a:rPr lang="pt-BR" sz="5500" dirty="0" smtClean="0">
                <a:latin typeface="Times New Roman" pitchFamily="18" charset="0"/>
                <a:cs typeface="Times New Roman" pitchFamily="18" charset="0"/>
              </a:rPr>
              <a:t>Nasceu no Rio de Janeiro em 21/06/1839, filho de uma família muito pobre. </a:t>
            </a:r>
          </a:p>
          <a:p>
            <a:r>
              <a:rPr lang="pt-BR" sz="5500" dirty="0" smtClean="0">
                <a:latin typeface="Times New Roman" pitchFamily="18" charset="0"/>
                <a:cs typeface="Times New Roman" pitchFamily="18" charset="0"/>
              </a:rPr>
              <a:t>Trabalhou como aprendiz de tipógrafo, foi revisor e funcionário público.</a:t>
            </a:r>
          </a:p>
          <a:p>
            <a:r>
              <a:rPr lang="pt-BR" sz="5500" dirty="0" smtClean="0">
                <a:latin typeface="Times New Roman" pitchFamily="18" charset="0"/>
                <a:cs typeface="Times New Roman" pitchFamily="18" charset="0"/>
              </a:rPr>
              <a:t>Foi um dos fundadores da Academia Brasileira de letras e seu primeiro presidente.</a:t>
            </a:r>
          </a:p>
          <a:p>
            <a:r>
              <a:rPr lang="pt-BR" sz="5500" dirty="0" smtClean="0">
                <a:latin typeface="Times New Roman" pitchFamily="18" charset="0"/>
                <a:cs typeface="Times New Roman" pitchFamily="18" charset="0"/>
              </a:rPr>
              <a:t>Podemos dividir suas obras em duas fases:</a:t>
            </a:r>
          </a:p>
          <a:p>
            <a:endParaRPr lang="pt-BR" sz="5500" dirty="0" smtClean="0">
              <a:latin typeface="Times New Roman" pitchFamily="18" charset="0"/>
              <a:cs typeface="Times New Roman" pitchFamily="18" charset="0"/>
            </a:endParaRPr>
          </a:p>
          <a:p>
            <a:pPr>
              <a:buNone/>
            </a:pPr>
            <a:r>
              <a:rPr lang="pt-BR" sz="5500" dirty="0" smtClean="0">
                <a:latin typeface="Times New Roman" pitchFamily="18" charset="0"/>
                <a:cs typeface="Times New Roman" pitchFamily="18" charset="0"/>
              </a:rPr>
              <a:t>    − Na </a:t>
            </a:r>
            <a:r>
              <a:rPr lang="pt-BR" sz="5500" b="1" dirty="0" smtClean="0">
                <a:latin typeface="Times New Roman" pitchFamily="18" charset="0"/>
                <a:cs typeface="Times New Roman" pitchFamily="18" charset="0"/>
              </a:rPr>
              <a:t>primeira fase </a:t>
            </a:r>
            <a:r>
              <a:rPr lang="pt-BR" sz="5500" dirty="0" smtClean="0">
                <a:latin typeface="Times New Roman" pitchFamily="18" charset="0"/>
                <a:cs typeface="Times New Roman" pitchFamily="18" charset="0"/>
              </a:rPr>
              <a:t>(fase romântica) os personagens de suas obras possuem características românticas, sendo o amor e os relacionamentos amorosos os principais temas de seus livros.</a:t>
            </a:r>
          </a:p>
          <a:p>
            <a:pPr>
              <a:buNone/>
            </a:pPr>
            <a:r>
              <a:rPr lang="pt-BR" sz="5500" dirty="0" smtClean="0">
                <a:latin typeface="Times New Roman" pitchFamily="18" charset="0"/>
                <a:cs typeface="Times New Roman" pitchFamily="18" charset="0"/>
              </a:rPr>
              <a:t>    − Na </a:t>
            </a:r>
            <a:r>
              <a:rPr lang="pt-BR" sz="5500" b="1" dirty="0" smtClean="0">
                <a:latin typeface="Times New Roman" pitchFamily="18" charset="0"/>
                <a:cs typeface="Times New Roman" pitchFamily="18" charset="0"/>
              </a:rPr>
              <a:t>Segunda Fase </a:t>
            </a:r>
            <a:r>
              <a:rPr lang="pt-BR" sz="5500" dirty="0" smtClean="0">
                <a:latin typeface="Times New Roman" pitchFamily="18" charset="0"/>
                <a:cs typeface="Times New Roman" pitchFamily="18" charset="0"/>
              </a:rPr>
              <a:t>( fase realista ), Machado abre espaços para as questões psicológicas dos personagens. É a fase em que o autor retrata muito bem as características do realismo literário. </a:t>
            </a:r>
          </a:p>
          <a:p>
            <a:pPr>
              <a:buNone/>
            </a:pPr>
            <a:r>
              <a:rPr lang="pt-BR" sz="5500" dirty="0" smtClean="0">
                <a:latin typeface="Times New Roman" pitchFamily="18" charset="0"/>
                <a:cs typeface="Times New Roman" pitchFamily="18" charset="0"/>
              </a:rPr>
              <a:t>Machado de Assis faz uma análise profunda e realista do ser humano, destacando suas vontades, necessidades, defeitos e qualidades. </a:t>
            </a:r>
          </a:p>
          <a:p>
            <a:pPr>
              <a:buNone/>
            </a:pPr>
            <a:endParaRPr lang="pt-BR" sz="5500" dirty="0" smtClean="0">
              <a:latin typeface="Times New Roman" pitchFamily="18" charset="0"/>
              <a:cs typeface="Times New Roman" pitchFamily="18" charset="0"/>
            </a:endParaRPr>
          </a:p>
          <a:p>
            <a:pPr>
              <a:buNone/>
            </a:pPr>
            <a:r>
              <a:rPr lang="pt-BR" sz="5500" b="1" dirty="0" smtClean="0">
                <a:latin typeface="Times New Roman" pitchFamily="18" charset="0"/>
                <a:cs typeface="Times New Roman" pitchFamily="18" charset="0"/>
              </a:rPr>
              <a:t>Características literárias de Machado:</a:t>
            </a:r>
          </a:p>
          <a:p>
            <a:r>
              <a:rPr lang="pt-BR" sz="5500" dirty="0" smtClean="0">
                <a:latin typeface="Times New Roman" pitchFamily="18" charset="0"/>
                <a:cs typeface="Times New Roman" pitchFamily="18" charset="0"/>
              </a:rPr>
              <a:t>Enredo </a:t>
            </a:r>
            <a:r>
              <a:rPr lang="pt-BR" sz="5500" dirty="0" err="1" smtClean="0">
                <a:latin typeface="Times New Roman" pitchFamily="18" charset="0"/>
                <a:cs typeface="Times New Roman" pitchFamily="18" charset="0"/>
              </a:rPr>
              <a:t>não-linear</a:t>
            </a:r>
            <a:endParaRPr lang="pt-BR" sz="5500" dirty="0" smtClean="0">
              <a:latin typeface="Times New Roman" pitchFamily="18" charset="0"/>
              <a:cs typeface="Times New Roman" pitchFamily="18" charset="0"/>
            </a:endParaRPr>
          </a:p>
          <a:p>
            <a:r>
              <a:rPr lang="pt-BR" sz="5500" dirty="0" smtClean="0">
                <a:latin typeface="Times New Roman" pitchFamily="18" charset="0"/>
                <a:cs typeface="Times New Roman" pitchFamily="18" charset="0"/>
              </a:rPr>
              <a:t>Microcapítulos digressivos.</a:t>
            </a:r>
          </a:p>
          <a:p>
            <a:r>
              <a:rPr lang="pt-BR" sz="5500" dirty="0" smtClean="0">
                <a:latin typeface="Times New Roman" pitchFamily="18" charset="0"/>
                <a:cs typeface="Times New Roman" pitchFamily="18" charset="0"/>
              </a:rPr>
              <a:t>Metalinguagem</a:t>
            </a:r>
          </a:p>
          <a:p>
            <a:r>
              <a:rPr lang="pt-BR" sz="5500" dirty="0" smtClean="0">
                <a:latin typeface="Times New Roman" pitchFamily="18" charset="0"/>
                <a:cs typeface="Times New Roman" pitchFamily="18" charset="0"/>
              </a:rPr>
              <a:t>Análise psicológica dos personagens</a:t>
            </a:r>
          </a:p>
          <a:p>
            <a:r>
              <a:rPr lang="pt-BR" sz="5500" dirty="0" smtClean="0">
                <a:latin typeface="Times New Roman" pitchFamily="18" charset="0"/>
                <a:cs typeface="Times New Roman" pitchFamily="18" charset="0"/>
              </a:rPr>
              <a:t>Humor sutil e permanente</a:t>
            </a:r>
          </a:p>
          <a:p>
            <a:r>
              <a:rPr lang="pt-BR" sz="5500" dirty="0" smtClean="0">
                <a:latin typeface="Times New Roman" pitchFamily="18" charset="0"/>
                <a:cs typeface="Times New Roman" pitchFamily="18" charset="0"/>
              </a:rPr>
              <a:t>Ironia fina e corrosiva</a:t>
            </a:r>
          </a:p>
          <a:p>
            <a:r>
              <a:rPr lang="pt-BR" sz="5500" dirty="0" smtClean="0">
                <a:latin typeface="Times New Roman" pitchFamily="18" charset="0"/>
                <a:cs typeface="Times New Roman" pitchFamily="18" charset="0"/>
              </a:rPr>
              <a:t>Pessimismo</a:t>
            </a:r>
          </a:p>
          <a:p>
            <a:endParaRPr lang="pt-BR"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latin typeface="Times New Roman" pitchFamily="18" charset="0"/>
                <a:cs typeface="Times New Roman" pitchFamily="18" charset="0"/>
              </a:rPr>
              <a:t>Naturalismo</a:t>
            </a:r>
            <a:endParaRPr lang="pt-BR" dirty="0">
              <a:latin typeface="Times New Roman" pitchFamily="18" charset="0"/>
              <a:cs typeface="Times New Roman" pitchFamily="18" charset="0"/>
            </a:endParaRPr>
          </a:p>
        </p:txBody>
      </p:sp>
      <p:sp>
        <p:nvSpPr>
          <p:cNvPr id="3" name="Espaço Reservado para Conteúdo 2"/>
          <p:cNvSpPr>
            <a:spLocks noGrp="1"/>
          </p:cNvSpPr>
          <p:nvPr>
            <p:ph idx="1"/>
          </p:nvPr>
        </p:nvSpPr>
        <p:spPr/>
        <p:txBody>
          <a:bodyPr>
            <a:normAutofit fontScale="77500" lnSpcReduction="20000"/>
          </a:bodyPr>
          <a:lstStyle/>
          <a:p>
            <a:r>
              <a:rPr lang="pt-BR" dirty="0" smtClean="0">
                <a:latin typeface="Times New Roman" pitchFamily="18" charset="0"/>
                <a:cs typeface="Times New Roman" pitchFamily="18" charset="0"/>
              </a:rPr>
              <a:t>É oficializado com a publicação em 1880 de </a:t>
            </a:r>
            <a:r>
              <a:rPr lang="pt-BR" i="1" dirty="0" smtClean="0">
                <a:latin typeface="Times New Roman" pitchFamily="18" charset="0"/>
                <a:cs typeface="Times New Roman" pitchFamily="18" charset="0"/>
              </a:rPr>
              <a:t>O Romance Experimental</a:t>
            </a:r>
            <a:r>
              <a:rPr lang="pt-BR" dirty="0" smtClean="0">
                <a:latin typeface="Times New Roman" pitchFamily="18" charset="0"/>
                <a:cs typeface="Times New Roman" pitchFamily="18" charset="0"/>
              </a:rPr>
              <a:t>, de Émile Zola (nesta obra, autor defende a aproximação entre o método do escritor e o método do cientista, trazendo </a:t>
            </a:r>
            <a:r>
              <a:rPr lang="pt-BR" dirty="0" smtClean="0">
                <a:latin typeface="Times New Roman" pitchFamily="18" charset="0"/>
                <a:cs typeface="Times New Roman" pitchFamily="18" charset="0"/>
              </a:rPr>
              <a:t>assim </a:t>
            </a:r>
            <a:r>
              <a:rPr lang="pt-BR" dirty="0" smtClean="0">
                <a:latin typeface="Times New Roman" pitchFamily="18" charset="0"/>
                <a:cs typeface="Times New Roman" pitchFamily="18" charset="0"/>
              </a:rPr>
              <a:t>a experimentação da ciência positivista e determinista para o campo de literatura).</a:t>
            </a:r>
          </a:p>
          <a:p>
            <a:endParaRPr lang="pt-BR" dirty="0" smtClean="0">
              <a:latin typeface="Times New Roman" pitchFamily="18" charset="0"/>
              <a:cs typeface="Times New Roman" pitchFamily="18" charset="0"/>
            </a:endParaRPr>
          </a:p>
          <a:p>
            <a:pPr>
              <a:buNone/>
            </a:pPr>
            <a:r>
              <a:rPr lang="pt-BR" dirty="0" smtClean="0">
                <a:latin typeface="Times New Roman" pitchFamily="18" charset="0"/>
                <a:cs typeface="Times New Roman" pitchFamily="18" charset="0"/>
              </a:rPr>
              <a:t>  − Propõe a substituição do estudo do homem abstrato e metafísico pelo homem natural, sujeito as leis </a:t>
            </a:r>
            <a:r>
              <a:rPr lang="pt-BR" dirty="0" err="1" smtClean="0">
                <a:latin typeface="Times New Roman" pitchFamily="18" charset="0"/>
                <a:cs typeface="Times New Roman" pitchFamily="18" charset="0"/>
              </a:rPr>
              <a:t>fisico-químicas</a:t>
            </a:r>
            <a:r>
              <a:rPr lang="pt-BR" dirty="0" smtClean="0">
                <a:latin typeface="Times New Roman" pitchFamily="18" charset="0"/>
                <a:cs typeface="Times New Roman" pitchFamily="18" charset="0"/>
              </a:rPr>
              <a:t> e determinado pela influência do meio.</a:t>
            </a:r>
          </a:p>
          <a:p>
            <a:pPr>
              <a:buNone/>
            </a:pPr>
            <a:endParaRPr lang="pt-BR" dirty="0" smtClean="0">
              <a:latin typeface="Times New Roman" pitchFamily="18" charset="0"/>
              <a:cs typeface="Times New Roman" pitchFamily="18" charset="0"/>
            </a:endParaRPr>
          </a:p>
          <a:p>
            <a:r>
              <a:rPr lang="pt-BR" dirty="0" smtClean="0">
                <a:latin typeface="Times New Roman" pitchFamily="18" charset="0"/>
                <a:cs typeface="Times New Roman" pitchFamily="18" charset="0"/>
              </a:rPr>
              <a:t>Realismo e Naturalismo acontecem no mesmo período e foram cultivados simultaneamente por vários autores.</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323528" y="-315416"/>
            <a:ext cx="8229600" cy="1143000"/>
          </a:xfrm>
        </p:spPr>
        <p:txBody>
          <a:bodyPr/>
          <a:lstStyle/>
          <a:p>
            <a:r>
              <a:rPr lang="pt-BR" dirty="0" smtClean="0"/>
              <a:t>Características do Naturalismo</a:t>
            </a:r>
            <a:endParaRPr lang="pt-BR" dirty="0"/>
          </a:p>
        </p:txBody>
      </p:sp>
      <p:sp>
        <p:nvSpPr>
          <p:cNvPr id="3" name="Espaço Reservado para Conteúdo 2"/>
          <p:cNvSpPr>
            <a:spLocks noGrp="1"/>
          </p:cNvSpPr>
          <p:nvPr>
            <p:ph idx="1"/>
          </p:nvPr>
        </p:nvSpPr>
        <p:spPr>
          <a:xfrm>
            <a:off x="0" y="764704"/>
            <a:ext cx="9144000" cy="5544616"/>
          </a:xfrm>
        </p:spPr>
        <p:txBody>
          <a:bodyPr>
            <a:noAutofit/>
          </a:bodyPr>
          <a:lstStyle/>
          <a:p>
            <a:r>
              <a:rPr lang="pt-BR" sz="1700" dirty="0" smtClean="0">
                <a:latin typeface="Times New Roman" pitchFamily="18" charset="0"/>
                <a:cs typeface="Times New Roman" pitchFamily="18" charset="0"/>
              </a:rPr>
              <a:t>Estilo que consiste fundamentalmente no exagero.</a:t>
            </a:r>
          </a:p>
          <a:p>
            <a:endParaRPr lang="pt-BR" sz="1700" dirty="0" smtClean="0">
              <a:latin typeface="Times New Roman" pitchFamily="18" charset="0"/>
              <a:cs typeface="Times New Roman" pitchFamily="18" charset="0"/>
            </a:endParaRPr>
          </a:p>
          <a:p>
            <a:r>
              <a:rPr lang="pt-BR" sz="1700" dirty="0" smtClean="0">
                <a:latin typeface="Times New Roman" pitchFamily="18" charset="0"/>
                <a:cs typeface="Times New Roman" pitchFamily="18" charset="0"/>
              </a:rPr>
              <a:t>Homem é retratado na condição animalesca.</a:t>
            </a:r>
          </a:p>
          <a:p>
            <a:endParaRPr lang="pt-BR" sz="1700" dirty="0" smtClean="0">
              <a:latin typeface="Times New Roman" pitchFamily="18" charset="0"/>
              <a:cs typeface="Times New Roman" pitchFamily="18" charset="0"/>
            </a:endParaRPr>
          </a:p>
          <a:p>
            <a:r>
              <a:rPr lang="pt-BR" sz="1700" dirty="0" smtClean="0">
                <a:latin typeface="Times New Roman" pitchFamily="18" charset="0"/>
                <a:cs typeface="Times New Roman" pitchFamily="18" charset="0"/>
              </a:rPr>
              <a:t>Influência do cientificismo, determinismo e positivismo (o ser humano está condicionado às suas características biológicas e ao meio social em que vive).</a:t>
            </a:r>
          </a:p>
          <a:p>
            <a:endParaRPr lang="pt-BR" sz="1700" dirty="0" smtClean="0">
              <a:latin typeface="Times New Roman" pitchFamily="18" charset="0"/>
              <a:cs typeface="Times New Roman" pitchFamily="18" charset="0"/>
            </a:endParaRPr>
          </a:p>
          <a:p>
            <a:r>
              <a:rPr lang="pt-BR" sz="1700" dirty="0" smtClean="0">
                <a:latin typeface="Times New Roman" pitchFamily="18" charset="0"/>
                <a:cs typeface="Times New Roman" pitchFamily="18" charset="0"/>
              </a:rPr>
              <a:t>Forte influência do evolucionismo de Charles Darwin.</a:t>
            </a:r>
          </a:p>
          <a:p>
            <a:endParaRPr lang="pt-BR" sz="1700" dirty="0" smtClean="0">
              <a:latin typeface="Times New Roman" pitchFamily="18" charset="0"/>
              <a:cs typeface="Times New Roman" pitchFamily="18" charset="0"/>
            </a:endParaRPr>
          </a:p>
          <a:p>
            <a:r>
              <a:rPr lang="pt-BR" sz="1700" dirty="0" smtClean="0">
                <a:latin typeface="Times New Roman" pitchFamily="18" charset="0"/>
                <a:cs typeface="Times New Roman" pitchFamily="18" charset="0"/>
              </a:rPr>
              <a:t>a linguagem tende a ser mais coloquial.</a:t>
            </a:r>
          </a:p>
          <a:p>
            <a:endParaRPr lang="pt-BR" sz="1700" dirty="0" smtClean="0">
              <a:latin typeface="Times New Roman" pitchFamily="18" charset="0"/>
              <a:cs typeface="Times New Roman" pitchFamily="18" charset="0"/>
            </a:endParaRPr>
          </a:p>
          <a:p>
            <a:r>
              <a:rPr lang="pt-BR" sz="1700" dirty="0" smtClean="0">
                <a:latin typeface="Times New Roman" pitchFamily="18" charset="0"/>
                <a:cs typeface="Times New Roman" pitchFamily="18" charset="0"/>
              </a:rPr>
              <a:t>Abordagem de temas sociais.</a:t>
            </a:r>
          </a:p>
          <a:p>
            <a:endParaRPr lang="pt-BR" sz="1700" dirty="0" smtClean="0">
              <a:latin typeface="Times New Roman" pitchFamily="18" charset="0"/>
              <a:cs typeface="Times New Roman" pitchFamily="18" charset="0"/>
            </a:endParaRPr>
          </a:p>
          <a:p>
            <a:r>
              <a:rPr lang="pt-BR" sz="1700" dirty="0" smtClean="0">
                <a:latin typeface="Times New Roman" pitchFamily="18" charset="0"/>
                <a:cs typeface="Times New Roman" pitchFamily="18" charset="0"/>
              </a:rPr>
              <a:t>Objetividade. </a:t>
            </a:r>
          </a:p>
          <a:p>
            <a:endParaRPr lang="pt-BR" sz="1700" dirty="0" smtClean="0">
              <a:latin typeface="Times New Roman" pitchFamily="18" charset="0"/>
              <a:cs typeface="Times New Roman" pitchFamily="18" charset="0"/>
            </a:endParaRPr>
          </a:p>
          <a:p>
            <a:r>
              <a:rPr lang="pt-BR" sz="1700" dirty="0" smtClean="0">
                <a:latin typeface="Times New Roman" pitchFamily="18" charset="0"/>
                <a:cs typeface="Times New Roman" pitchFamily="18" charset="0"/>
              </a:rPr>
              <a:t>Narrativa minuciosa (com muitos detalhes).</a:t>
            </a:r>
          </a:p>
          <a:p>
            <a:endParaRPr lang="pt-BR" sz="1700" dirty="0" smtClean="0">
              <a:latin typeface="Times New Roman" pitchFamily="18" charset="0"/>
              <a:cs typeface="Times New Roman" pitchFamily="18" charset="0"/>
            </a:endParaRPr>
          </a:p>
          <a:p>
            <a:r>
              <a:rPr lang="pt-BR" sz="1700" dirty="0" smtClean="0">
                <a:latin typeface="Times New Roman" pitchFamily="18" charset="0"/>
                <a:cs typeface="Times New Roman" pitchFamily="18" charset="0"/>
              </a:rPr>
              <a:t>Como o escritor realista,o escritor naturalista pretende dissecar o real. No entanto, sua postura ao fazê-lo é de um pesquisador que não se limita a observar reflexivamente a realidade. Ele quer explica-la de acordo com os padrões da ciência positivista e determinista da época.</a:t>
            </a:r>
            <a:endParaRPr lang="pt-BR" sz="17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ítulo 8"/>
          <p:cNvSpPr>
            <a:spLocks noGrp="1"/>
          </p:cNvSpPr>
          <p:nvPr>
            <p:ph type="title"/>
          </p:nvPr>
        </p:nvSpPr>
        <p:spPr>
          <a:xfrm>
            <a:off x="395536" y="-243408"/>
            <a:ext cx="8229600" cy="1143000"/>
          </a:xfrm>
        </p:spPr>
        <p:txBody>
          <a:bodyPr>
            <a:normAutofit/>
          </a:bodyPr>
          <a:lstStyle/>
          <a:p>
            <a:r>
              <a:rPr lang="pt-BR" sz="3200" dirty="0" smtClean="0">
                <a:latin typeface="Times New Roman" pitchFamily="18" charset="0"/>
                <a:cs typeface="Times New Roman" pitchFamily="18" charset="0"/>
              </a:rPr>
              <a:t>Diferenças entre o Realismo e o Naturalismo</a:t>
            </a:r>
            <a:endParaRPr lang="pt-BR" sz="3200" dirty="0">
              <a:latin typeface="Times New Roman" pitchFamily="18" charset="0"/>
              <a:cs typeface="Times New Roman" pitchFamily="18" charset="0"/>
            </a:endParaRPr>
          </a:p>
        </p:txBody>
      </p:sp>
      <p:graphicFrame>
        <p:nvGraphicFramePr>
          <p:cNvPr id="11" name="Espaço Reservado para Conteúdo 10"/>
          <p:cNvGraphicFramePr>
            <a:graphicFrameLocks noGrp="1"/>
          </p:cNvGraphicFramePr>
          <p:nvPr>
            <p:ph idx="1"/>
          </p:nvPr>
        </p:nvGraphicFramePr>
        <p:xfrm>
          <a:off x="251520" y="692696"/>
          <a:ext cx="8496944" cy="5816128"/>
        </p:xfrm>
        <a:graphic>
          <a:graphicData uri="http://schemas.openxmlformats.org/drawingml/2006/table">
            <a:tbl>
              <a:tblPr firstRow="1" bandRow="1">
                <a:tableStyleId>{5C22544A-7EE6-4342-B048-85BDC9FD1C3A}</a:tableStyleId>
              </a:tblPr>
              <a:tblGrid>
                <a:gridCol w="4248472"/>
                <a:gridCol w="4248472"/>
              </a:tblGrid>
              <a:tr h="426640">
                <a:tc>
                  <a:txBody>
                    <a:bodyPr/>
                    <a:lstStyle/>
                    <a:p>
                      <a:pPr algn="ctr"/>
                      <a:r>
                        <a:rPr lang="pt-BR" dirty="0" smtClean="0">
                          <a:latin typeface="Times New Roman" pitchFamily="18" charset="0"/>
                          <a:cs typeface="Times New Roman" pitchFamily="18" charset="0"/>
                        </a:rPr>
                        <a:t>REALISMO</a:t>
                      </a:r>
                      <a:endParaRPr lang="pt-BR" dirty="0">
                        <a:latin typeface="Times New Roman" pitchFamily="18" charset="0"/>
                        <a:cs typeface="Times New Roman" pitchFamily="18" charset="0"/>
                      </a:endParaRPr>
                    </a:p>
                  </a:txBody>
                  <a:tcPr/>
                </a:tc>
                <a:tc>
                  <a:txBody>
                    <a:bodyPr/>
                    <a:lstStyle/>
                    <a:p>
                      <a:pPr algn="ctr"/>
                      <a:r>
                        <a:rPr lang="pt-BR" dirty="0" smtClean="0">
                          <a:latin typeface="Times New Roman" pitchFamily="18" charset="0"/>
                          <a:cs typeface="Times New Roman" pitchFamily="18" charset="0"/>
                        </a:rPr>
                        <a:t>NATURALISMO</a:t>
                      </a:r>
                      <a:endParaRPr lang="pt-BR" dirty="0">
                        <a:latin typeface="Times New Roman" pitchFamily="18" charset="0"/>
                        <a:cs typeface="Times New Roman" pitchFamily="18" charset="0"/>
                      </a:endParaRPr>
                    </a:p>
                  </a:txBody>
                  <a:tcPr/>
                </a:tc>
              </a:tr>
              <a:tr h="209764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pt-BR" sz="1700" dirty="0" smtClean="0">
                          <a:latin typeface="Times New Roman" pitchFamily="18" charset="0"/>
                          <a:cs typeface="Times New Roman" pitchFamily="18" charset="0"/>
                        </a:rPr>
                        <a:t>A investigação da sociedade e dos caracteres individuais é feita “de dentro para fora”, isto é, por meio de uma análise psicológica capaz de abranger toda a sua complexidade, utilizando entre outros recursos, a ironia.</a:t>
                      </a:r>
                    </a:p>
                    <a:p>
                      <a:pPr marL="0" marR="0" indent="0" algn="l" defTabSz="914400" rtl="0" eaLnBrk="1" fontAlgn="auto" latinLnBrk="0" hangingPunct="1">
                        <a:lnSpc>
                          <a:spcPct val="100000"/>
                        </a:lnSpc>
                        <a:spcBef>
                          <a:spcPts val="0"/>
                        </a:spcBef>
                        <a:spcAft>
                          <a:spcPts val="0"/>
                        </a:spcAft>
                        <a:buClrTx/>
                        <a:buSzTx/>
                        <a:buFontTx/>
                        <a:buNone/>
                        <a:tabLst/>
                        <a:defRPr/>
                      </a:pPr>
                      <a:endParaRPr lang="pt-BR" sz="1700" dirty="0">
                        <a:latin typeface="Times New Roman" pitchFamily="18" charset="0"/>
                        <a:cs typeface="Times New Roman" pitchFamily="18"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pt-BR" sz="1700" dirty="0" smtClean="0">
                          <a:latin typeface="Times New Roman" pitchFamily="18" charset="0"/>
                          <a:cs typeface="Times New Roman" pitchFamily="18" charset="0"/>
                        </a:rPr>
                        <a:t>A investigação da sociedade e dos caracteres individuais ocorre “de fora para dentro”; as personagens tendem a se simplificar, pois são vistas como joguetes, consequências dos fatores biológicos e sociais que determinam suas ações, pensamentos e sentimentos.</a:t>
                      </a:r>
                    </a:p>
                    <a:p>
                      <a:endParaRPr lang="pt-BR" sz="1700" dirty="0">
                        <a:latin typeface="Times New Roman" pitchFamily="18" charset="0"/>
                        <a:cs typeface="Times New Roman" pitchFamily="18" charset="0"/>
                      </a:endParaRPr>
                    </a:p>
                  </a:txBody>
                  <a:tcPr/>
                </a:tc>
              </a:tr>
              <a:tr h="189236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pt-BR" sz="1700" dirty="0" smtClean="0">
                          <a:latin typeface="Times New Roman" pitchFamily="18" charset="0"/>
                          <a:cs typeface="Times New Roman" pitchFamily="18" charset="0"/>
                        </a:rPr>
                        <a:t>Ênfase nas relações entre o homem e a sociedade burguesa, atacando suas instituições e seus fundamentos ideológicos: o homem, o casamento, o clero, a escravidão etc. </a:t>
                      </a:r>
                    </a:p>
                    <a:p>
                      <a:endParaRPr lang="pt-BR" sz="1700" dirty="0">
                        <a:latin typeface="Times New Roman" pitchFamily="18" charset="0"/>
                        <a:cs typeface="Times New Roman" pitchFamily="18"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pt-BR" sz="1700" dirty="0" smtClean="0">
                          <a:latin typeface="Times New Roman" pitchFamily="18" charset="0"/>
                          <a:cs typeface="Times New Roman" pitchFamily="18" charset="0"/>
                        </a:rPr>
                        <a:t>Ênfase na descrição das coletividades, dos tipos humanos que encarnam os vícios, as patologias e anormalidades reveladoras entre o homem e o animal, no homem descendo a condição animalesca em sua situação de mero produtos das circunstâncias externas.</a:t>
                      </a:r>
                    </a:p>
                    <a:p>
                      <a:endParaRPr lang="pt-BR" sz="1700" dirty="0">
                        <a:latin typeface="Times New Roman" pitchFamily="18" charset="0"/>
                        <a:cs typeface="Times New Roman" pitchFamily="18" charset="0"/>
                      </a:endParaRPr>
                    </a:p>
                  </a:txBody>
                  <a:tcPr/>
                </a:tc>
              </a:tr>
              <a:tr h="137918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pt-BR" sz="1700" dirty="0" smtClean="0">
                          <a:latin typeface="Times New Roman" pitchFamily="18" charset="0"/>
                          <a:cs typeface="Times New Roman" pitchFamily="18" charset="0"/>
                        </a:rPr>
                        <a:t>O tratamento imparcial e o objetivo dos temas garante ao leitor um espaço de interpretação, de elaboração de suas próprias conclusões a respeito das obras.</a:t>
                      </a:r>
                    </a:p>
                    <a:p>
                      <a:endParaRPr lang="pt-BR" sz="1700" dirty="0">
                        <a:latin typeface="Times New Roman" pitchFamily="18" charset="0"/>
                        <a:cs typeface="Times New Roman" pitchFamily="18"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pt-BR" sz="1700" dirty="0" smtClean="0">
                          <a:latin typeface="Times New Roman" pitchFamily="18" charset="0"/>
                          <a:cs typeface="Times New Roman" pitchFamily="18" charset="0"/>
                        </a:rPr>
                        <a:t>O tratamento dos temas a partir de uma visão determinista conduz e direciona as conclusões do leitor.</a:t>
                      </a:r>
                    </a:p>
                    <a:p>
                      <a:endParaRPr lang="pt-BR" sz="1700" dirty="0">
                        <a:latin typeface="Times New Roman" pitchFamily="18" charset="0"/>
                        <a:cs typeface="Times New Roman" pitchFamily="18" charset="0"/>
                      </a:endParaRPr>
                    </a:p>
                  </a:txBody>
                  <a:tcPr/>
                </a:tc>
              </a:tr>
            </a:tbl>
          </a:graphicData>
        </a:graphic>
      </p:graphicFrame>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latin typeface="Times New Roman" pitchFamily="18" charset="0"/>
                <a:cs typeface="Times New Roman" pitchFamily="18" charset="0"/>
              </a:rPr>
              <a:t>Naturalismo no Brasil</a:t>
            </a:r>
            <a:endParaRPr lang="pt-BR" dirty="0">
              <a:latin typeface="Times New Roman" pitchFamily="18" charset="0"/>
              <a:cs typeface="Times New Roman" pitchFamily="18" charset="0"/>
            </a:endParaRPr>
          </a:p>
        </p:txBody>
      </p:sp>
      <p:sp>
        <p:nvSpPr>
          <p:cNvPr id="3" name="Espaço Reservado para Conteúdo 2"/>
          <p:cNvSpPr>
            <a:spLocks noGrp="1"/>
          </p:cNvSpPr>
          <p:nvPr>
            <p:ph idx="1"/>
          </p:nvPr>
        </p:nvSpPr>
        <p:spPr/>
        <p:txBody>
          <a:bodyPr>
            <a:normAutofit fontScale="92500" lnSpcReduction="20000"/>
          </a:bodyPr>
          <a:lstStyle/>
          <a:p>
            <a:r>
              <a:rPr lang="pt-BR" dirty="0" smtClean="0">
                <a:latin typeface="Times New Roman" pitchFamily="18" charset="0"/>
                <a:cs typeface="Times New Roman" pitchFamily="18" charset="0"/>
              </a:rPr>
              <a:t>Iniciado oficialmente em 1881 com a publicação de </a:t>
            </a:r>
            <a:r>
              <a:rPr lang="pt-BR" i="1" dirty="0" smtClean="0">
                <a:latin typeface="Times New Roman" pitchFamily="18" charset="0"/>
                <a:cs typeface="Times New Roman" pitchFamily="18" charset="0"/>
              </a:rPr>
              <a:t>O Mulato</a:t>
            </a:r>
            <a:r>
              <a:rPr lang="pt-BR" dirty="0" smtClean="0">
                <a:latin typeface="Times New Roman" pitchFamily="18" charset="0"/>
                <a:cs typeface="Times New Roman" pitchFamily="18" charset="0"/>
              </a:rPr>
              <a:t>, de Aluísio de Azevedo </a:t>
            </a:r>
            <a:r>
              <a:rPr lang="pt-BR" i="1" dirty="0" smtClean="0">
                <a:latin typeface="Times New Roman" pitchFamily="18" charset="0"/>
                <a:cs typeface="Times New Roman" pitchFamily="18" charset="0"/>
              </a:rPr>
              <a:t>(O Mulato </a:t>
            </a:r>
            <a:r>
              <a:rPr lang="pt-BR" dirty="0" smtClean="0">
                <a:latin typeface="Times New Roman" pitchFamily="18" charset="0"/>
                <a:cs typeface="Times New Roman" pitchFamily="18" charset="0"/>
              </a:rPr>
              <a:t>aborda temas como o puritanismo sexual, o anticlericalismo e o racismo).</a:t>
            </a:r>
          </a:p>
          <a:p>
            <a:endParaRPr lang="pt-BR" dirty="0" smtClean="0">
              <a:latin typeface="Times New Roman" pitchFamily="18" charset="0"/>
              <a:cs typeface="Times New Roman" pitchFamily="18" charset="0"/>
            </a:endParaRPr>
          </a:p>
          <a:p>
            <a:r>
              <a:rPr lang="pt-BR" dirty="0" smtClean="0">
                <a:latin typeface="Times New Roman" pitchFamily="18" charset="0"/>
                <a:cs typeface="Times New Roman" pitchFamily="18" charset="0"/>
              </a:rPr>
              <a:t>No Brasil, os escritores naturalistas ocuparam-se, principalmente, com os temas mais obscuros da alma humana (patológicos) e, por causa disso, outros fatos importantes da nossa história como a abolição da escravatura e a República foram deixados de lado.</a:t>
            </a:r>
            <a:endParaRPr lang="pt-BR"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395536" y="-243408"/>
            <a:ext cx="8229600" cy="1143000"/>
          </a:xfrm>
        </p:spPr>
        <p:txBody>
          <a:bodyPr/>
          <a:lstStyle/>
          <a:p>
            <a:r>
              <a:rPr lang="pt-BR" dirty="0" smtClean="0">
                <a:latin typeface="Times New Roman" pitchFamily="18" charset="0"/>
                <a:cs typeface="Times New Roman" pitchFamily="18" charset="0"/>
              </a:rPr>
              <a:t>Principais autores</a:t>
            </a:r>
            <a:endParaRPr lang="pt-BR" dirty="0">
              <a:latin typeface="Times New Roman" pitchFamily="18" charset="0"/>
              <a:cs typeface="Times New Roman" pitchFamily="18" charset="0"/>
            </a:endParaRPr>
          </a:p>
        </p:txBody>
      </p:sp>
      <p:sp>
        <p:nvSpPr>
          <p:cNvPr id="3" name="Espaço Reservado para Conteúdo 2"/>
          <p:cNvSpPr>
            <a:spLocks noGrp="1"/>
          </p:cNvSpPr>
          <p:nvPr>
            <p:ph idx="1"/>
          </p:nvPr>
        </p:nvSpPr>
        <p:spPr>
          <a:xfrm>
            <a:off x="0" y="620688"/>
            <a:ext cx="9144000" cy="6237312"/>
          </a:xfrm>
        </p:spPr>
        <p:txBody>
          <a:bodyPr>
            <a:normAutofit fontScale="47500" lnSpcReduction="20000"/>
          </a:bodyPr>
          <a:lstStyle/>
          <a:p>
            <a:pPr>
              <a:buNone/>
            </a:pPr>
            <a:r>
              <a:rPr lang="pt-BR" sz="3400" b="1" dirty="0">
                <a:latin typeface="Times New Roman" pitchFamily="18" charset="0"/>
                <a:cs typeface="Times New Roman" pitchFamily="18" charset="0"/>
              </a:rPr>
              <a:t>Aluísio de Azevedo:</a:t>
            </a:r>
            <a:endParaRPr lang="pt-BR" sz="3400" b="1" dirty="0" smtClean="0">
              <a:latin typeface="Times New Roman" pitchFamily="18" charset="0"/>
              <a:cs typeface="Times New Roman" pitchFamily="18" charset="0"/>
            </a:endParaRPr>
          </a:p>
          <a:p>
            <a:r>
              <a:rPr lang="pt-BR" sz="3300" b="1" dirty="0" smtClean="0">
                <a:latin typeface="Times New Roman" pitchFamily="18" charset="0"/>
                <a:cs typeface="Times New Roman" pitchFamily="18" charset="0"/>
              </a:rPr>
              <a:t>Nasceu </a:t>
            </a:r>
            <a:r>
              <a:rPr lang="pt-BR" sz="3300" dirty="0" smtClean="0">
                <a:latin typeface="Times New Roman" pitchFamily="18" charset="0"/>
                <a:cs typeface="Times New Roman" pitchFamily="18" charset="0"/>
              </a:rPr>
              <a:t>no dia 14 de abril de 1857, segundo </a:t>
            </a:r>
            <a:r>
              <a:rPr lang="pt-BR" sz="3300" dirty="0" err="1" smtClean="0">
                <a:latin typeface="Times New Roman" pitchFamily="18" charset="0"/>
                <a:cs typeface="Times New Roman" pitchFamily="18" charset="0"/>
              </a:rPr>
              <a:t>imperio</a:t>
            </a:r>
            <a:r>
              <a:rPr lang="pt-BR" sz="3300" dirty="0" smtClean="0">
                <a:latin typeface="Times New Roman" pitchFamily="18" charset="0"/>
                <a:cs typeface="Times New Roman" pitchFamily="18" charset="0"/>
              </a:rPr>
              <a:t>, em São Luís de Maranhão e faleceu em Buenos Ares, Argentina, em 21 de janeiro de 1913. </a:t>
            </a:r>
          </a:p>
          <a:p>
            <a:endParaRPr lang="pt-BR" sz="3300" dirty="0" smtClean="0">
              <a:latin typeface="Times New Roman" pitchFamily="18" charset="0"/>
              <a:cs typeface="Times New Roman" pitchFamily="18" charset="0"/>
            </a:endParaRPr>
          </a:p>
          <a:p>
            <a:r>
              <a:rPr lang="pt-BR" sz="3300" dirty="0" smtClean="0">
                <a:latin typeface="Times New Roman" pitchFamily="18" charset="0"/>
                <a:cs typeface="Times New Roman" pitchFamily="18" charset="0"/>
              </a:rPr>
              <a:t>Estudou em São Luís, trabalhou como caixeiro e guarda-livros. Vai para o Rio Janeiro, estudar na Imperial Academia de Belas Artes (Escola Nacional de Belas Artes). Tendo grande interesse por desenho e pintura, mantem-se fazendo caricaturas para os jornais da época, como </a:t>
            </a:r>
            <a:r>
              <a:rPr lang="pt-BR" sz="3300" i="1" dirty="0" smtClean="0">
                <a:latin typeface="Times New Roman" pitchFamily="18" charset="0"/>
                <a:cs typeface="Times New Roman" pitchFamily="18" charset="0"/>
              </a:rPr>
              <a:t>O </a:t>
            </a:r>
            <a:r>
              <a:rPr lang="pt-BR" sz="3300" i="1" dirty="0" err="1" smtClean="0">
                <a:latin typeface="Times New Roman" pitchFamily="18" charset="0"/>
                <a:cs typeface="Times New Roman" pitchFamily="18" charset="0"/>
              </a:rPr>
              <a:t>figaro</a:t>
            </a:r>
            <a:r>
              <a:rPr lang="pt-BR" sz="3300" i="1" dirty="0" smtClean="0">
                <a:latin typeface="Times New Roman" pitchFamily="18" charset="0"/>
                <a:cs typeface="Times New Roman" pitchFamily="18" charset="0"/>
              </a:rPr>
              <a:t>, O mequetrefe, </a:t>
            </a:r>
            <a:r>
              <a:rPr lang="pt-BR" sz="3300" i="1" dirty="0" err="1" smtClean="0">
                <a:latin typeface="Times New Roman" pitchFamily="18" charset="0"/>
                <a:cs typeface="Times New Roman" pitchFamily="18" charset="0"/>
              </a:rPr>
              <a:t>Zig-Zag</a:t>
            </a:r>
            <a:r>
              <a:rPr lang="pt-BR" sz="3300" i="1" dirty="0" smtClean="0">
                <a:latin typeface="Times New Roman" pitchFamily="18" charset="0"/>
                <a:cs typeface="Times New Roman" pitchFamily="18" charset="0"/>
              </a:rPr>
              <a:t> e A semana ilustrada.</a:t>
            </a:r>
            <a:r>
              <a:rPr lang="pt-BR" sz="3300" dirty="0" smtClean="0">
                <a:latin typeface="Times New Roman" pitchFamily="18" charset="0"/>
                <a:cs typeface="Times New Roman" pitchFamily="18" charset="0"/>
              </a:rPr>
              <a:t> </a:t>
            </a:r>
          </a:p>
          <a:p>
            <a:endParaRPr lang="pt-BR" sz="3300" dirty="0" smtClean="0">
              <a:latin typeface="Times New Roman" pitchFamily="18" charset="0"/>
              <a:cs typeface="Times New Roman" pitchFamily="18" charset="0"/>
            </a:endParaRPr>
          </a:p>
          <a:p>
            <a:r>
              <a:rPr lang="pt-BR" sz="3300" dirty="0" smtClean="0">
                <a:latin typeface="Times New Roman" pitchFamily="18" charset="0"/>
                <a:cs typeface="Times New Roman" pitchFamily="18" charset="0"/>
              </a:rPr>
              <a:t>Com </a:t>
            </a:r>
            <a:r>
              <a:rPr lang="pt-BR" sz="3300" dirty="0">
                <a:latin typeface="Times New Roman" pitchFamily="18" charset="0"/>
                <a:cs typeface="Times New Roman" pitchFamily="18" charset="0"/>
              </a:rPr>
              <a:t>a morte do pai, em 1878, volta para São Luís, e começa sua carreira de escritor, com a publicação, em </a:t>
            </a:r>
            <a:r>
              <a:rPr lang="pt-BR" sz="3300" b="1" dirty="0">
                <a:latin typeface="Times New Roman" pitchFamily="18" charset="0"/>
                <a:cs typeface="Times New Roman" pitchFamily="18" charset="0"/>
              </a:rPr>
              <a:t>1880</a:t>
            </a:r>
            <a:r>
              <a:rPr lang="pt-BR" sz="3300" dirty="0">
                <a:latin typeface="Times New Roman" pitchFamily="18" charset="0"/>
                <a:cs typeface="Times New Roman" pitchFamily="18" charset="0"/>
              </a:rPr>
              <a:t>, do romance </a:t>
            </a:r>
            <a:r>
              <a:rPr lang="pt-BR" sz="3300" i="1" dirty="0">
                <a:latin typeface="Times New Roman" pitchFamily="18" charset="0"/>
                <a:cs typeface="Times New Roman" pitchFamily="18" charset="0"/>
              </a:rPr>
              <a:t>Uma lágrima de mulher</a:t>
            </a:r>
            <a:r>
              <a:rPr lang="pt-BR" sz="3300" dirty="0">
                <a:latin typeface="Times New Roman" pitchFamily="18" charset="0"/>
                <a:cs typeface="Times New Roman" pitchFamily="18" charset="0"/>
              </a:rPr>
              <a:t>, pertencente à escola Romântica.  Participa do lançamento do jornal </a:t>
            </a:r>
            <a:r>
              <a:rPr lang="pt-BR" sz="3300" i="1" dirty="0">
                <a:latin typeface="Times New Roman" pitchFamily="18" charset="0"/>
                <a:cs typeface="Times New Roman" pitchFamily="18" charset="0"/>
              </a:rPr>
              <a:t>O pensador</a:t>
            </a:r>
            <a:r>
              <a:rPr lang="pt-BR" sz="3300" dirty="0">
                <a:latin typeface="Times New Roman" pitchFamily="18" charset="0"/>
                <a:cs typeface="Times New Roman" pitchFamily="18" charset="0"/>
              </a:rPr>
              <a:t>, que defendia a abolição da escravatura, considerado anticlerical, uma vez que os padres mostravam-se contrários a ela.</a:t>
            </a:r>
          </a:p>
          <a:p>
            <a:endParaRPr lang="pt-BR" sz="3300" dirty="0" smtClean="0">
              <a:latin typeface="Times New Roman" pitchFamily="18" charset="0"/>
              <a:cs typeface="Times New Roman" pitchFamily="18" charset="0"/>
            </a:endParaRPr>
          </a:p>
          <a:p>
            <a:endParaRPr lang="pt-BR" sz="3300" dirty="0" smtClean="0">
              <a:latin typeface="Times New Roman" pitchFamily="18" charset="0"/>
              <a:cs typeface="Times New Roman" pitchFamily="18" charset="0"/>
            </a:endParaRPr>
          </a:p>
          <a:p>
            <a:r>
              <a:rPr lang="pt-BR" sz="3300" dirty="0" smtClean="0">
                <a:latin typeface="Times New Roman" pitchFamily="18" charset="0"/>
                <a:cs typeface="Times New Roman" pitchFamily="18" charset="0"/>
              </a:rPr>
              <a:t>Em 1881, lança </a:t>
            </a:r>
            <a:r>
              <a:rPr lang="pt-BR" sz="3300" i="1" dirty="0" smtClean="0">
                <a:latin typeface="Times New Roman" pitchFamily="18" charset="0"/>
                <a:cs typeface="Times New Roman" pitchFamily="18" charset="0"/>
              </a:rPr>
              <a:t>O mulato</a:t>
            </a:r>
            <a:r>
              <a:rPr lang="pt-BR" sz="3300" dirty="0" smtClean="0">
                <a:latin typeface="Times New Roman" pitchFamily="18" charset="0"/>
                <a:cs typeface="Times New Roman" pitchFamily="18" charset="0"/>
              </a:rPr>
              <a:t>, que causou grande escândalo no Maranhão devido ao tema sobre preconceito racial. Por dificuldades financeiras passa a escrever em folhetins no jornal  e começa a escrever para sobreviver.</a:t>
            </a:r>
          </a:p>
          <a:p>
            <a:endParaRPr lang="pt-BR" sz="3300" dirty="0">
              <a:latin typeface="Times New Roman" pitchFamily="18" charset="0"/>
              <a:cs typeface="Times New Roman" pitchFamily="18" charset="0"/>
            </a:endParaRPr>
          </a:p>
          <a:p>
            <a:r>
              <a:rPr lang="pt-BR" sz="3300" dirty="0" smtClean="0">
                <a:latin typeface="Times New Roman" pitchFamily="18" charset="0"/>
                <a:cs typeface="Times New Roman" pitchFamily="18" charset="0"/>
              </a:rPr>
              <a:t>Passa a se preocupar com a análise dos agrupamentos humanos, a degradação das casas de pensão e sua exploração por imigrantes, principalmente portugueses. Dessas preocupações resultam suas duas melhores obras: </a:t>
            </a:r>
            <a:r>
              <a:rPr lang="pt-BR" sz="3300" i="1" dirty="0" smtClean="0">
                <a:latin typeface="Times New Roman" pitchFamily="18" charset="0"/>
                <a:cs typeface="Times New Roman" pitchFamily="18" charset="0"/>
              </a:rPr>
              <a:t>Casa de </a:t>
            </a:r>
            <a:r>
              <a:rPr lang="pt-BR" sz="3300" dirty="0" smtClean="0">
                <a:latin typeface="Times New Roman" pitchFamily="18" charset="0"/>
                <a:cs typeface="Times New Roman" pitchFamily="18" charset="0"/>
              </a:rPr>
              <a:t>pensão, de 1884 e O</a:t>
            </a:r>
            <a:r>
              <a:rPr lang="pt-BR" sz="3300" i="1" dirty="0" smtClean="0">
                <a:latin typeface="Times New Roman" pitchFamily="18" charset="0"/>
                <a:cs typeface="Times New Roman" pitchFamily="18" charset="0"/>
              </a:rPr>
              <a:t> cortiço</a:t>
            </a:r>
            <a:r>
              <a:rPr lang="pt-BR" sz="3300" dirty="0" smtClean="0">
                <a:latin typeface="Times New Roman" pitchFamily="18" charset="0"/>
                <a:cs typeface="Times New Roman" pitchFamily="18" charset="0"/>
              </a:rPr>
              <a:t>, de 1890.</a:t>
            </a:r>
          </a:p>
          <a:p>
            <a:endParaRPr lang="pt-BR" sz="3300" dirty="0">
              <a:latin typeface="Times New Roman" pitchFamily="18" charset="0"/>
              <a:cs typeface="Times New Roman" pitchFamily="18" charset="0"/>
            </a:endParaRPr>
          </a:p>
          <a:p>
            <a:r>
              <a:rPr lang="pt-BR" sz="3300" dirty="0" smtClean="0">
                <a:latin typeface="Times New Roman" pitchFamily="18" charset="0"/>
                <a:cs typeface="Times New Roman" pitchFamily="18" charset="0"/>
              </a:rPr>
              <a:t>De 1882 a 1895 escreve romances sem interrupções, contos, crônicas, romances e teatros.</a:t>
            </a:r>
          </a:p>
          <a:p>
            <a:endParaRPr lang="pt-BR" sz="3300" dirty="0">
              <a:latin typeface="Times New Roman" pitchFamily="18" charset="0"/>
              <a:cs typeface="Times New Roman" pitchFamily="18" charset="0"/>
            </a:endParaRPr>
          </a:p>
          <a:p>
            <a:r>
              <a:rPr lang="pt-BR" sz="3300" dirty="0" smtClean="0">
                <a:latin typeface="Times New Roman" pitchFamily="18" charset="0"/>
                <a:cs typeface="Times New Roman" pitchFamily="18" charset="0"/>
              </a:rPr>
              <a:t>Em 1895 encerra a carreira de escritor e envereda para a carreira de diplomata, falecendo nessa profissão aos 56 anos de idade.  </a:t>
            </a:r>
            <a:endParaRPr lang="pt-BR"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b="1" dirty="0">
                <a:latin typeface="Times New Roman" pitchFamily="18" charset="0"/>
                <a:cs typeface="Times New Roman" pitchFamily="18" charset="0"/>
              </a:rPr>
              <a:t>Aluísio de Azevedo</a:t>
            </a:r>
            <a:endParaRPr lang="pt-BR" dirty="0"/>
          </a:p>
        </p:txBody>
      </p:sp>
      <p:sp>
        <p:nvSpPr>
          <p:cNvPr id="3" name="Espaço Reservado para Conteúdo 2"/>
          <p:cNvSpPr>
            <a:spLocks noGrp="1"/>
          </p:cNvSpPr>
          <p:nvPr>
            <p:ph idx="1"/>
          </p:nvPr>
        </p:nvSpPr>
        <p:spPr/>
        <p:txBody>
          <a:bodyPr>
            <a:normAutofit fontScale="40000" lnSpcReduction="20000"/>
          </a:bodyPr>
          <a:lstStyle/>
          <a:p>
            <a:r>
              <a:rPr lang="pt-BR" i="1" dirty="0" smtClean="0">
                <a:latin typeface="Times New Roman" pitchFamily="18" charset="0"/>
                <a:cs typeface="Times New Roman" pitchFamily="18" charset="0"/>
              </a:rPr>
              <a:t>O cortiço</a:t>
            </a:r>
            <a:r>
              <a:rPr lang="pt-BR" dirty="0" smtClean="0">
                <a:latin typeface="Times New Roman" pitchFamily="18" charset="0"/>
                <a:cs typeface="Times New Roman" pitchFamily="18" charset="0"/>
              </a:rPr>
              <a:t> é um romance social naturalista de critica ao capitalismo, mostrando a ambição e a exploração do homem pelo próprio homem, mais especificamente, dos brasileiros, ainda em formação, compostos por negros, mulatos e brancos pelos portugueses, enriquecidos às suas custas.</a:t>
            </a:r>
          </a:p>
          <a:p>
            <a:endParaRPr lang="pt-BR" dirty="0">
              <a:latin typeface="Times New Roman" pitchFamily="18" charset="0"/>
              <a:cs typeface="Times New Roman" pitchFamily="18" charset="0"/>
            </a:endParaRPr>
          </a:p>
          <a:p>
            <a:r>
              <a:rPr lang="pt-BR" b="1" dirty="0" smtClean="0">
                <a:latin typeface="Times New Roman" pitchFamily="18" charset="0"/>
                <a:cs typeface="Times New Roman" pitchFamily="18" charset="0"/>
              </a:rPr>
              <a:t>Capitulo III </a:t>
            </a:r>
          </a:p>
          <a:p>
            <a:pPr>
              <a:lnSpc>
                <a:spcPct val="120000"/>
              </a:lnSpc>
              <a:buNone/>
            </a:pPr>
            <a:r>
              <a:rPr lang="pt-BR" dirty="0" smtClean="0">
                <a:latin typeface="Times New Roman" pitchFamily="18" charset="0"/>
                <a:cs typeface="Times New Roman" pitchFamily="18" charset="0"/>
              </a:rPr>
              <a:t>       “</a:t>
            </a:r>
            <a:r>
              <a:rPr lang="pt-BR" dirty="0" smtClean="0">
                <a:latin typeface="Times New Roman" pitchFamily="18" charset="0"/>
                <a:cs typeface="Times New Roman" pitchFamily="18" charset="0"/>
              </a:rPr>
              <a:t>Eram </a:t>
            </a:r>
            <a:r>
              <a:rPr lang="pt-BR" dirty="0">
                <a:latin typeface="Times New Roman" pitchFamily="18" charset="0"/>
                <a:cs typeface="Times New Roman" pitchFamily="18" charset="0"/>
              </a:rPr>
              <a:t>cinco horas da manhã e o cortiço acordava, abrindo, não os olhos, mas a sua infinidade de portas e janelas alinhadas. Um acordar alegre e farto de quem dormiu de uma assentada sete horas de chumbo. Como que se sentiam ainda na indolência de neblina as derradeiras notas da ultima guitarra da noite antecedente, dissolvendo-se à luz loura e tenra da aurora, que nem um suspiro de saudade perdido em terra alheia. A roupa lavada, que ficara de véspera nos coradouros, umedecia o ar e </a:t>
            </a:r>
            <a:r>
              <a:rPr lang="pt-BR" dirty="0" err="1">
                <a:latin typeface="Times New Roman" pitchFamily="18" charset="0"/>
                <a:cs typeface="Times New Roman" pitchFamily="18" charset="0"/>
              </a:rPr>
              <a:t>punha-lhe</a:t>
            </a:r>
            <a:r>
              <a:rPr lang="pt-BR" dirty="0">
                <a:latin typeface="Times New Roman" pitchFamily="18" charset="0"/>
                <a:cs typeface="Times New Roman" pitchFamily="18" charset="0"/>
              </a:rPr>
              <a:t> um farto acre de sabão ordinário. As pedras do chão, esbranquiçadas no lugar da lavagem e em alguns pontos azuladas pelo anil, mostravam uma palidez grisalha e triste, feita de acumulações de espumas secas. Entretanto, das portas surgiam cabeças congestionadas de sono; ouviam-se amplos bocejos, fortes como o marulhar das ondas; pigarreava-se grosso por toda a parte; começavam as xícaras a tilintar; o cheiro quente do café aquecia, suplantando todos os outros; trocavam-se de janela para janela as primeiras palavras, os bons-dias; reatavam-se conversas interrompidas à noite; a pequenada cá fora traquinava já, e lá dentro das casas vinham choros abafados de crianças que ainda não andam. No confuso rumor que se formava, destacavam-se risos, sons de vozes que altercavam, sem se saber onde, grasnar de marrecos, cantar de galos, cacarejar de galinhas. De alguns quartos saíam mulheres que vinham pendurar cá fora, na parede, a gaiola do papagaio, e os louros, à semelhança dos donos, cumprimentavam-se ruidosamente, espanejando-se à luz nova do </a:t>
            </a:r>
            <a:r>
              <a:rPr lang="pt-BR" dirty="0" smtClean="0">
                <a:latin typeface="Times New Roman" pitchFamily="18" charset="0"/>
                <a:cs typeface="Times New Roman" pitchFamily="18" charset="0"/>
              </a:rPr>
              <a:t>dia.” </a:t>
            </a:r>
            <a:endParaRPr lang="pt-BR" i="1" dirty="0">
              <a:latin typeface="Times New Roman" pitchFamily="18" charset="0"/>
              <a:cs typeface="Times New Roman" pitchFamily="18" charset="0"/>
            </a:endParaRPr>
          </a:p>
        </p:txBody>
      </p:sp>
    </p:spTree>
    <p:extLst>
      <p:ext uri="{BB962C8B-B14F-4D97-AF65-F5344CB8AC3E}">
        <p14:creationId xmlns:p14="http://schemas.microsoft.com/office/powerpoint/2010/main" xmlns="" val="99728099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67544" y="-171400"/>
            <a:ext cx="8229600" cy="1143000"/>
          </a:xfrm>
        </p:spPr>
        <p:txBody>
          <a:bodyPr/>
          <a:lstStyle/>
          <a:p>
            <a:r>
              <a:rPr lang="pt-BR" dirty="0" smtClean="0">
                <a:latin typeface="Times New Roman" pitchFamily="18" charset="0"/>
                <a:cs typeface="Times New Roman" pitchFamily="18" charset="0"/>
              </a:rPr>
              <a:t>Contexto Histórico </a:t>
            </a:r>
            <a:endParaRPr lang="pt-BR" dirty="0">
              <a:latin typeface="Times New Roman" pitchFamily="18" charset="0"/>
              <a:cs typeface="Times New Roman" pitchFamily="18" charset="0"/>
            </a:endParaRPr>
          </a:p>
        </p:txBody>
      </p:sp>
      <p:sp>
        <p:nvSpPr>
          <p:cNvPr id="3" name="Espaço Reservado para Conteúdo 2"/>
          <p:cNvSpPr>
            <a:spLocks noGrp="1"/>
          </p:cNvSpPr>
          <p:nvPr>
            <p:ph idx="1"/>
          </p:nvPr>
        </p:nvSpPr>
        <p:spPr>
          <a:xfrm>
            <a:off x="179512" y="908720"/>
            <a:ext cx="8517632" cy="5949280"/>
          </a:xfrm>
        </p:spPr>
        <p:txBody>
          <a:bodyPr>
            <a:normAutofit fontScale="70000" lnSpcReduction="20000"/>
          </a:bodyPr>
          <a:lstStyle/>
          <a:p>
            <a:r>
              <a:rPr lang="pt-BR" dirty="0" smtClean="0">
                <a:latin typeface="Times New Roman" pitchFamily="18" charset="0"/>
                <a:cs typeface="Times New Roman" pitchFamily="18" charset="0"/>
              </a:rPr>
              <a:t>Segunda metade do século XIX.</a:t>
            </a:r>
          </a:p>
          <a:p>
            <a:endParaRPr lang="pt-BR" dirty="0" smtClean="0">
              <a:latin typeface="Times New Roman" pitchFamily="18" charset="0"/>
              <a:cs typeface="Times New Roman" pitchFamily="18" charset="0"/>
            </a:endParaRPr>
          </a:p>
          <a:p>
            <a:r>
              <a:rPr lang="pt-BR" dirty="0" smtClean="0">
                <a:latin typeface="Times New Roman" pitchFamily="18" charset="0"/>
                <a:cs typeface="Times New Roman" pitchFamily="18" charset="0"/>
              </a:rPr>
              <a:t>Europa caracteriza-se fundamentalmente pela consolidação do poder da burguesia.</a:t>
            </a:r>
          </a:p>
          <a:p>
            <a:endParaRPr lang="pt-BR" dirty="0" smtClean="0">
              <a:latin typeface="Times New Roman" pitchFamily="18" charset="0"/>
              <a:cs typeface="Times New Roman" pitchFamily="18" charset="0"/>
            </a:endParaRPr>
          </a:p>
          <a:p>
            <a:r>
              <a:rPr lang="pt-BR" dirty="0">
                <a:latin typeface="Times New Roman" pitchFamily="18" charset="0"/>
                <a:cs typeface="Times New Roman" pitchFamily="18" charset="0"/>
              </a:rPr>
              <a:t>B</a:t>
            </a:r>
            <a:r>
              <a:rPr lang="pt-BR" dirty="0" smtClean="0">
                <a:latin typeface="Times New Roman" pitchFamily="18" charset="0"/>
                <a:cs typeface="Times New Roman" pitchFamily="18" charset="0"/>
              </a:rPr>
              <a:t>ases ideológicas e materiais da burguesia (liberalismo político e econômico) agora estavam estabilizadas.</a:t>
            </a:r>
          </a:p>
          <a:p>
            <a:endParaRPr lang="pt-BR" dirty="0" smtClean="0">
              <a:latin typeface="Times New Roman" pitchFamily="18" charset="0"/>
              <a:cs typeface="Times New Roman" pitchFamily="18" charset="0"/>
            </a:endParaRPr>
          </a:p>
          <a:p>
            <a:r>
              <a:rPr lang="pt-BR" dirty="0" smtClean="0">
                <a:latin typeface="Times New Roman" pitchFamily="18" charset="0"/>
                <a:cs typeface="Times New Roman" pitchFamily="18" charset="0"/>
              </a:rPr>
              <a:t>Grande avanço industrial e consequente surgimento </a:t>
            </a:r>
            <a:r>
              <a:rPr lang="pt-BR" dirty="0">
                <a:latin typeface="Times New Roman" pitchFamily="18" charset="0"/>
                <a:cs typeface="Times New Roman" pitchFamily="18" charset="0"/>
              </a:rPr>
              <a:t>da população </a:t>
            </a:r>
            <a:r>
              <a:rPr lang="pt-BR" dirty="0" smtClean="0">
                <a:latin typeface="Times New Roman" pitchFamily="18" charset="0"/>
                <a:cs typeface="Times New Roman" pitchFamily="18" charset="0"/>
              </a:rPr>
              <a:t>urbana, do proletariado e da desigualdade social.</a:t>
            </a:r>
          </a:p>
          <a:p>
            <a:endParaRPr lang="pt-BR" dirty="0" smtClean="0">
              <a:latin typeface="Times New Roman" pitchFamily="18" charset="0"/>
              <a:cs typeface="Times New Roman" pitchFamily="18" charset="0"/>
            </a:endParaRPr>
          </a:p>
          <a:p>
            <a:r>
              <a:rPr lang="pt-BR" dirty="0" smtClean="0">
                <a:latin typeface="Times New Roman" pitchFamily="18" charset="0"/>
                <a:cs typeface="Times New Roman" pitchFamily="18" charset="0"/>
              </a:rPr>
              <a:t>Grande desenvolvimento científico e filosófico (ciência como suporte do crescimento econômico-industrial).</a:t>
            </a:r>
          </a:p>
          <a:p>
            <a:endParaRPr lang="pt-BR" dirty="0" smtClean="0">
              <a:latin typeface="Times New Roman" pitchFamily="18" charset="0"/>
              <a:cs typeface="Times New Roman" pitchFamily="18" charset="0"/>
            </a:endParaRPr>
          </a:p>
          <a:p>
            <a:r>
              <a:rPr lang="pt-BR" dirty="0" smtClean="0">
                <a:latin typeface="Times New Roman" pitchFamily="18" charset="0"/>
                <a:cs typeface="Times New Roman" pitchFamily="18" charset="0"/>
              </a:rPr>
              <a:t>Geração materialista.</a:t>
            </a:r>
          </a:p>
          <a:p>
            <a:endParaRPr lang="pt-BR" dirty="0" smtClean="0">
              <a:latin typeface="Times New Roman" pitchFamily="18" charset="0"/>
              <a:cs typeface="Times New Roman" pitchFamily="18" charset="0"/>
            </a:endParaRPr>
          </a:p>
          <a:p>
            <a:r>
              <a:rPr lang="pt-BR" dirty="0" smtClean="0">
                <a:latin typeface="Times New Roman" pitchFamily="18" charset="0"/>
                <a:cs typeface="Times New Roman" pitchFamily="18" charset="0"/>
              </a:rPr>
              <a:t>Acreditava-se  na racionalidade e no cientificismo como formas de ver a existência.</a:t>
            </a:r>
          </a:p>
          <a:p>
            <a:pPr>
              <a:buNone/>
            </a:pPr>
            <a:endParaRPr lang="pt-BR" dirty="0" smtClean="0"/>
          </a:p>
          <a:p>
            <a:endParaRPr lang="pt-BR"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395536" y="-243408"/>
            <a:ext cx="8229600" cy="1143000"/>
          </a:xfrm>
        </p:spPr>
        <p:txBody>
          <a:bodyPr/>
          <a:lstStyle/>
          <a:p>
            <a:r>
              <a:rPr lang="pt-BR" dirty="0" smtClean="0">
                <a:latin typeface="Times New Roman" pitchFamily="18" charset="0"/>
                <a:cs typeface="Times New Roman" pitchFamily="18" charset="0"/>
              </a:rPr>
              <a:t>Principais autores</a:t>
            </a:r>
            <a:endParaRPr lang="pt-BR" dirty="0">
              <a:latin typeface="Times New Roman" pitchFamily="18" charset="0"/>
              <a:cs typeface="Times New Roman" pitchFamily="18" charset="0"/>
            </a:endParaRPr>
          </a:p>
        </p:txBody>
      </p:sp>
      <p:sp>
        <p:nvSpPr>
          <p:cNvPr id="3" name="Espaço Reservado para Conteúdo 2"/>
          <p:cNvSpPr>
            <a:spLocks noGrp="1"/>
          </p:cNvSpPr>
          <p:nvPr>
            <p:ph idx="1"/>
          </p:nvPr>
        </p:nvSpPr>
        <p:spPr>
          <a:xfrm>
            <a:off x="0" y="764704"/>
            <a:ext cx="9144000" cy="6093296"/>
          </a:xfrm>
        </p:spPr>
        <p:txBody>
          <a:bodyPr>
            <a:normAutofit fontScale="55000" lnSpcReduction="20000"/>
          </a:bodyPr>
          <a:lstStyle/>
          <a:p>
            <a:pPr>
              <a:buNone/>
            </a:pPr>
            <a:r>
              <a:rPr lang="pt-BR" sz="3400" b="1" dirty="0" smtClean="0">
                <a:latin typeface="Times New Roman" pitchFamily="18" charset="0"/>
                <a:cs typeface="Times New Roman" pitchFamily="18" charset="0"/>
              </a:rPr>
              <a:t>Raul Pompéia:</a:t>
            </a:r>
          </a:p>
          <a:p>
            <a:r>
              <a:rPr lang="pt-BR" sz="3300" b="1" dirty="0" smtClean="0">
                <a:latin typeface="Times New Roman" pitchFamily="18" charset="0"/>
                <a:cs typeface="Times New Roman" pitchFamily="18" charset="0"/>
              </a:rPr>
              <a:t>Nasceu </a:t>
            </a:r>
            <a:r>
              <a:rPr lang="pt-BR" sz="3300" dirty="0" smtClean="0">
                <a:latin typeface="Times New Roman" pitchFamily="18" charset="0"/>
                <a:cs typeface="Times New Roman" pitchFamily="18" charset="0"/>
              </a:rPr>
              <a:t>no dia 12 de abril de 1863 no vilarejo de </a:t>
            </a:r>
            <a:r>
              <a:rPr lang="pt-BR" sz="3300" dirty="0" err="1" smtClean="0">
                <a:latin typeface="Times New Roman" pitchFamily="18" charset="0"/>
                <a:cs typeface="Times New Roman" pitchFamily="18" charset="0"/>
              </a:rPr>
              <a:t>Jacuecanga</a:t>
            </a:r>
            <a:r>
              <a:rPr lang="pt-BR" sz="3300" dirty="0" smtClean="0">
                <a:latin typeface="Times New Roman" pitchFamily="18" charset="0"/>
                <a:cs typeface="Times New Roman" pitchFamily="18" charset="0"/>
              </a:rPr>
              <a:t>, município de Angra dos Reis, Rio de Janeiro, em pleno Segundo Reinado. </a:t>
            </a:r>
          </a:p>
          <a:p>
            <a:endParaRPr lang="pt-BR" sz="3300" dirty="0" smtClean="0">
              <a:latin typeface="Times New Roman" pitchFamily="18" charset="0"/>
              <a:cs typeface="Times New Roman" pitchFamily="18" charset="0"/>
            </a:endParaRPr>
          </a:p>
          <a:p>
            <a:r>
              <a:rPr lang="pt-BR" sz="3300" dirty="0" smtClean="0">
                <a:latin typeface="Times New Roman" pitchFamily="18" charset="0"/>
                <a:cs typeface="Times New Roman" pitchFamily="18" charset="0"/>
              </a:rPr>
              <a:t>Foi internado no Colégio Abílio, que era conhecido como uma das melhores escolas da Corte por possuir a mais avançada pedagogia do Império. Esse colégio recebia alunos de todo o país, que eram instruídos de acordo com os princípios da classe dominante: monarquismo, catolicismo, escravismo, dentre outros.</a:t>
            </a:r>
          </a:p>
          <a:p>
            <a:endParaRPr lang="pt-BR" sz="3300" dirty="0" smtClean="0">
              <a:latin typeface="Times New Roman" pitchFamily="18" charset="0"/>
              <a:cs typeface="Times New Roman" pitchFamily="18" charset="0"/>
            </a:endParaRPr>
          </a:p>
          <a:p>
            <a:r>
              <a:rPr lang="pt-BR" sz="3300" dirty="0" smtClean="0">
                <a:latin typeface="Times New Roman" pitchFamily="18" charset="0"/>
                <a:cs typeface="Times New Roman" pitchFamily="18" charset="0"/>
              </a:rPr>
              <a:t>Começou a escrever muito cedo, editando um jornalzinho que circulava no colégio. Através dele, ele criticava tanto professores como alunos.</a:t>
            </a:r>
          </a:p>
          <a:p>
            <a:endParaRPr lang="pt-BR" sz="3300" dirty="0" smtClean="0">
              <a:latin typeface="Times New Roman" pitchFamily="18" charset="0"/>
              <a:cs typeface="Times New Roman" pitchFamily="18" charset="0"/>
            </a:endParaRPr>
          </a:p>
          <a:p>
            <a:r>
              <a:rPr lang="pt-BR" sz="3300" dirty="0" smtClean="0">
                <a:latin typeface="Times New Roman" pitchFamily="18" charset="0"/>
                <a:cs typeface="Times New Roman" pitchFamily="18" charset="0"/>
              </a:rPr>
              <a:t>Nessa época, Raul Pompéia já se revelava como um crítico impiedoso, e avesso à obediência cega. </a:t>
            </a:r>
          </a:p>
          <a:p>
            <a:endParaRPr lang="pt-BR" sz="3300" dirty="0" smtClean="0">
              <a:latin typeface="Times New Roman" pitchFamily="18" charset="0"/>
              <a:cs typeface="Times New Roman" pitchFamily="18" charset="0"/>
            </a:endParaRPr>
          </a:p>
          <a:p>
            <a:r>
              <a:rPr lang="pt-BR" sz="3300" dirty="0" smtClean="0">
                <a:latin typeface="Times New Roman" pitchFamily="18" charset="0"/>
                <a:cs typeface="Times New Roman" pitchFamily="18" charset="0"/>
              </a:rPr>
              <a:t>Mudou-se para São Paulo, onde cursou Direito na Faculdade do Largo de São Francisco, passando a participar da campanha abolicionista e defendendo a causa republicana. </a:t>
            </a:r>
          </a:p>
          <a:p>
            <a:endParaRPr lang="pt-BR" dirty="0" smtClean="0">
              <a:latin typeface="Times New Roman" pitchFamily="18" charset="0"/>
              <a:cs typeface="Times New Roman" pitchFamily="18" charset="0"/>
            </a:endParaRPr>
          </a:p>
          <a:p>
            <a:r>
              <a:rPr lang="pt-BR" b="1" dirty="0" smtClean="0">
                <a:latin typeface="Times New Roman" pitchFamily="18" charset="0"/>
                <a:cs typeface="Times New Roman" pitchFamily="18" charset="0"/>
              </a:rPr>
              <a:t>O Ateneu</a:t>
            </a:r>
            <a:r>
              <a:rPr lang="pt-BR" dirty="0" smtClean="0">
                <a:latin typeface="Times New Roman" pitchFamily="18" charset="0"/>
                <a:cs typeface="Times New Roman" pitchFamily="18" charset="0"/>
              </a:rPr>
              <a:t>: foi sua obra principal. Autobiográfico, o livro mostra um jovem com personalidade sensível, mas desajustada ao meio ambiente e aos valores de uma educação deformadora  que se transformou em um crítico impiedoso do que viveu e viu na adolescência passada no Colégio Interno.</a:t>
            </a:r>
          </a:p>
          <a:p>
            <a:pPr>
              <a:buNone/>
            </a:pPr>
            <a:r>
              <a:rPr lang="pt-BR" dirty="0" smtClean="0">
                <a:latin typeface="Times New Roman" pitchFamily="18" charset="0"/>
                <a:cs typeface="Times New Roman" pitchFamily="18" charset="0"/>
              </a:rPr>
              <a:t>   −</a:t>
            </a:r>
            <a:r>
              <a:rPr lang="pt-BR" dirty="0" smtClean="0"/>
              <a:t> </a:t>
            </a:r>
            <a:r>
              <a:rPr lang="pt-BR" dirty="0" smtClean="0">
                <a:latin typeface="Times New Roman" pitchFamily="18" charset="0"/>
                <a:cs typeface="Times New Roman" pitchFamily="18" charset="0"/>
              </a:rPr>
              <a:t>O universo escolar é sempre retratado e visto da perspectiva particular, irônica e deformadora.</a:t>
            </a:r>
            <a:endParaRPr lang="pt-BR" dirty="0">
              <a:latin typeface="Times New Roman" pitchFamily="18" charset="0"/>
              <a:cs typeface="Times New Roman" pitchFamily="18" charset="0"/>
            </a:endParaRPr>
          </a:p>
        </p:txBody>
      </p:sp>
    </p:spTree>
    <p:extLst>
      <p:ext uri="{BB962C8B-B14F-4D97-AF65-F5344CB8AC3E}">
        <p14:creationId xmlns:p14="http://schemas.microsoft.com/office/powerpoint/2010/main" xmlns="" val="252075667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395536" y="-243408"/>
            <a:ext cx="8229600" cy="1143000"/>
          </a:xfrm>
        </p:spPr>
        <p:txBody>
          <a:bodyPr>
            <a:normAutofit fontScale="90000"/>
          </a:bodyPr>
          <a:lstStyle/>
          <a:p>
            <a:r>
              <a:rPr lang="pt-BR" dirty="0" smtClean="0">
                <a:latin typeface="Times New Roman" pitchFamily="18" charset="0"/>
                <a:cs typeface="Times New Roman" pitchFamily="18" charset="0"/>
              </a:rPr>
              <a:t>Algumas correntes filosóficas da época</a:t>
            </a:r>
            <a:endParaRPr lang="pt-BR" dirty="0">
              <a:latin typeface="Times New Roman" pitchFamily="18" charset="0"/>
              <a:cs typeface="Times New Roman" pitchFamily="18" charset="0"/>
            </a:endParaRPr>
          </a:p>
        </p:txBody>
      </p:sp>
      <p:sp>
        <p:nvSpPr>
          <p:cNvPr id="3" name="Espaço Reservado para Conteúdo 2"/>
          <p:cNvSpPr>
            <a:spLocks noGrp="1"/>
          </p:cNvSpPr>
          <p:nvPr>
            <p:ph idx="1"/>
          </p:nvPr>
        </p:nvSpPr>
        <p:spPr>
          <a:xfrm>
            <a:off x="179512" y="908720"/>
            <a:ext cx="8964488" cy="7272808"/>
          </a:xfrm>
        </p:spPr>
        <p:txBody>
          <a:bodyPr>
            <a:normAutofit fontScale="62500" lnSpcReduction="20000"/>
          </a:bodyPr>
          <a:lstStyle/>
          <a:p>
            <a:r>
              <a:rPr lang="pt-BR" b="1" dirty="0" smtClean="0">
                <a:solidFill>
                  <a:srgbClr val="FF0000"/>
                </a:solidFill>
                <a:latin typeface="Times New Roman" pitchFamily="18" charset="0"/>
                <a:cs typeface="Times New Roman" pitchFamily="18" charset="0"/>
              </a:rPr>
              <a:t>POSITIVISMO</a:t>
            </a:r>
            <a:r>
              <a:rPr lang="pt-BR" dirty="0" smtClean="0">
                <a:latin typeface="Times New Roman" pitchFamily="18" charset="0"/>
                <a:cs typeface="Times New Roman" pitchFamily="18" charset="0"/>
              </a:rPr>
              <a:t> de Augusto Comte (só devem ser considerados existentes os fatos positivos, quer dizer, aqueles que podem ser analisados cientificamente)</a:t>
            </a:r>
          </a:p>
          <a:p>
            <a:pPr marL="514350" indent="-514350">
              <a:buNone/>
            </a:pPr>
            <a:r>
              <a:rPr lang="pt-BR" dirty="0" smtClean="0">
                <a:latin typeface="Times New Roman" pitchFamily="18" charset="0"/>
                <a:cs typeface="Times New Roman" pitchFamily="18" charset="0"/>
              </a:rPr>
              <a:t>− ”Amor como princípio, ordem como base e progresso como objetivo.”</a:t>
            </a:r>
          </a:p>
          <a:p>
            <a:pPr marL="514350" indent="-514350">
              <a:buNone/>
            </a:pPr>
            <a:r>
              <a:rPr lang="pt-BR" dirty="0" smtClean="0">
                <a:latin typeface="Times New Roman" pitchFamily="18" charset="0"/>
                <a:cs typeface="Times New Roman" pitchFamily="18" charset="0"/>
              </a:rPr>
              <a:t>− O </a:t>
            </a:r>
            <a:r>
              <a:rPr lang="pt-BR" dirty="0">
                <a:latin typeface="Times New Roman" pitchFamily="18" charset="0"/>
                <a:cs typeface="Times New Roman" pitchFamily="18" charset="0"/>
              </a:rPr>
              <a:t>progresso da humanidade depende exclusivamente dos avanços científicos</a:t>
            </a:r>
            <a:r>
              <a:rPr lang="pt-BR" dirty="0" smtClean="0">
                <a:latin typeface="Times New Roman" pitchFamily="18" charset="0"/>
                <a:cs typeface="Times New Roman" pitchFamily="18" charset="0"/>
              </a:rPr>
              <a:t>.</a:t>
            </a:r>
            <a:endParaRPr lang="pt-BR" dirty="0" smtClean="0"/>
          </a:p>
          <a:p>
            <a:pPr marL="514350" indent="-514350">
              <a:buNone/>
            </a:pPr>
            <a:r>
              <a:rPr lang="pt-BR" dirty="0" smtClean="0">
                <a:latin typeface="Times New Roman" pitchFamily="18" charset="0"/>
                <a:cs typeface="Times New Roman" pitchFamily="18" charset="0"/>
              </a:rPr>
              <a:t>− Algumas ciências positivistas: matemática, física, astronomia, química e biologia.</a:t>
            </a:r>
          </a:p>
          <a:p>
            <a:pPr marL="514350" indent="-514350">
              <a:buNone/>
            </a:pPr>
            <a:endParaRPr lang="pt-BR" dirty="0" smtClean="0">
              <a:latin typeface="Times New Roman" pitchFamily="18" charset="0"/>
              <a:cs typeface="Times New Roman" pitchFamily="18" charset="0"/>
            </a:endParaRPr>
          </a:p>
          <a:p>
            <a:pPr marL="514350" indent="-514350"/>
            <a:r>
              <a:rPr lang="pt-BR" b="1" dirty="0" smtClean="0">
                <a:solidFill>
                  <a:srgbClr val="FF0000"/>
                </a:solidFill>
                <a:latin typeface="Times New Roman" pitchFamily="18" charset="0"/>
                <a:cs typeface="Times New Roman" pitchFamily="18" charset="0"/>
              </a:rPr>
              <a:t>DETERMINISMO HISTÓRICO E GEOGRÁFICO</a:t>
            </a:r>
            <a:r>
              <a:rPr lang="pt-BR" dirty="0" smtClean="0">
                <a:solidFill>
                  <a:srgbClr val="FF0000"/>
                </a:solidFill>
                <a:latin typeface="Times New Roman" pitchFamily="18" charset="0"/>
                <a:cs typeface="Times New Roman" pitchFamily="18" charset="0"/>
              </a:rPr>
              <a:t> </a:t>
            </a:r>
            <a:r>
              <a:rPr lang="pt-BR" dirty="0" smtClean="0">
                <a:latin typeface="Times New Roman" pitchFamily="18" charset="0"/>
                <a:cs typeface="Times New Roman" pitchFamily="18" charset="0"/>
              </a:rPr>
              <a:t>de </a:t>
            </a:r>
            <a:r>
              <a:rPr lang="pt-BR" dirty="0" err="1" smtClean="0">
                <a:latin typeface="Times New Roman" pitchFamily="18" charset="0"/>
                <a:cs typeface="Times New Roman" pitchFamily="18" charset="0"/>
              </a:rPr>
              <a:t>Taine</a:t>
            </a:r>
            <a:r>
              <a:rPr lang="pt-BR" dirty="0" smtClean="0">
                <a:latin typeface="Times New Roman" pitchFamily="18" charset="0"/>
                <a:cs typeface="Times New Roman" pitchFamily="18" charset="0"/>
              </a:rPr>
              <a:t> (o comportamento humano e portanto da obra de arte que o investiga, é determinado pela confluência de três fatores: meio, raça e momento histórico)</a:t>
            </a:r>
          </a:p>
          <a:p>
            <a:pPr marL="514350" indent="-514350">
              <a:buNone/>
            </a:pPr>
            <a:r>
              <a:rPr lang="pt-BR" dirty="0" smtClean="0">
                <a:latin typeface="Times New Roman" pitchFamily="18" charset="0"/>
                <a:cs typeface="Times New Roman" pitchFamily="18" charset="0"/>
              </a:rPr>
              <a:t>− </a:t>
            </a:r>
            <a:r>
              <a:rPr lang="pt-BR" dirty="0">
                <a:latin typeface="Times New Roman" pitchFamily="18" charset="0"/>
                <a:cs typeface="Times New Roman" pitchFamily="18" charset="0"/>
              </a:rPr>
              <a:t>R</a:t>
            </a:r>
            <a:r>
              <a:rPr lang="pt-BR" dirty="0" smtClean="0">
                <a:latin typeface="Times New Roman" pitchFamily="18" charset="0"/>
                <a:cs typeface="Times New Roman" pitchFamily="18" charset="0"/>
              </a:rPr>
              <a:t>elações </a:t>
            </a:r>
            <a:r>
              <a:rPr lang="pt-BR" dirty="0">
                <a:latin typeface="Times New Roman" pitchFamily="18" charset="0"/>
                <a:cs typeface="Times New Roman" pitchFamily="18" charset="0"/>
              </a:rPr>
              <a:t>de causalidade e leis universais que excluem o acaso e a </a:t>
            </a:r>
            <a:r>
              <a:rPr lang="pt-BR" dirty="0" smtClean="0">
                <a:latin typeface="Times New Roman" pitchFamily="18" charset="0"/>
                <a:cs typeface="Times New Roman" pitchFamily="18" charset="0"/>
              </a:rPr>
              <a:t>indeterminação.</a:t>
            </a:r>
          </a:p>
          <a:p>
            <a:pPr marL="514350" indent="-514350">
              <a:buNone/>
            </a:pPr>
            <a:endParaRPr lang="pt-BR" dirty="0" smtClean="0">
              <a:latin typeface="Times New Roman" pitchFamily="18" charset="0"/>
              <a:cs typeface="Times New Roman" pitchFamily="18" charset="0"/>
            </a:endParaRPr>
          </a:p>
          <a:p>
            <a:pPr marL="514350" indent="-514350"/>
            <a:r>
              <a:rPr lang="pt-BR" b="1" dirty="0" smtClean="0">
                <a:solidFill>
                  <a:srgbClr val="FF0000"/>
                </a:solidFill>
                <a:latin typeface="Times New Roman" pitchFamily="18" charset="0"/>
                <a:cs typeface="Times New Roman" pitchFamily="18" charset="0"/>
              </a:rPr>
              <a:t>EVOLUCIONISMO</a:t>
            </a:r>
            <a:r>
              <a:rPr lang="pt-BR" b="1" dirty="0" smtClean="0">
                <a:latin typeface="Times New Roman" pitchFamily="18" charset="0"/>
                <a:cs typeface="Times New Roman" pitchFamily="18" charset="0"/>
              </a:rPr>
              <a:t> </a:t>
            </a:r>
            <a:r>
              <a:rPr lang="pt-BR" dirty="0" smtClean="0">
                <a:latin typeface="Times New Roman" pitchFamily="18" charset="0"/>
                <a:cs typeface="Times New Roman" pitchFamily="18" charset="0"/>
              </a:rPr>
              <a:t>de Darwin (na evolução das espécies, há uma seleção natural que faz os mais aptos sobreviverem e deixarem descendentes). </a:t>
            </a:r>
          </a:p>
          <a:p>
            <a:pPr marL="514350" indent="-514350"/>
            <a:endParaRPr lang="pt-BR" dirty="0" smtClean="0">
              <a:latin typeface="Times New Roman" pitchFamily="18" charset="0"/>
              <a:cs typeface="Times New Roman" pitchFamily="18" charset="0"/>
            </a:endParaRPr>
          </a:p>
          <a:p>
            <a:pPr marL="514350" indent="-514350"/>
            <a:r>
              <a:rPr lang="pt-BR" b="1" dirty="0" smtClean="0">
                <a:solidFill>
                  <a:srgbClr val="FF0000"/>
                </a:solidFill>
                <a:latin typeface="Times New Roman" pitchFamily="18" charset="0"/>
                <a:cs typeface="Times New Roman" pitchFamily="18" charset="0"/>
              </a:rPr>
              <a:t>SOCIALISMO UTÓPICO</a:t>
            </a:r>
            <a:r>
              <a:rPr lang="pt-BR" b="1" dirty="0" smtClean="0">
                <a:latin typeface="Times New Roman" pitchFamily="18" charset="0"/>
                <a:cs typeface="Times New Roman" pitchFamily="18" charset="0"/>
              </a:rPr>
              <a:t> </a:t>
            </a:r>
            <a:r>
              <a:rPr lang="pt-BR" dirty="0" smtClean="0">
                <a:latin typeface="Times New Roman" pitchFamily="18" charset="0"/>
                <a:cs typeface="Times New Roman" pitchFamily="18" charset="0"/>
              </a:rPr>
              <a:t>de </a:t>
            </a:r>
            <a:r>
              <a:rPr lang="pt-BR" dirty="0" err="1" smtClean="0">
                <a:latin typeface="Times New Roman" pitchFamily="18" charset="0"/>
                <a:cs typeface="Times New Roman" pitchFamily="18" charset="0"/>
              </a:rPr>
              <a:t>Proudhon</a:t>
            </a:r>
            <a:r>
              <a:rPr lang="pt-BR" dirty="0" smtClean="0">
                <a:latin typeface="Times New Roman" pitchFamily="18" charset="0"/>
                <a:cs typeface="Times New Roman" pitchFamily="18" charset="0"/>
              </a:rPr>
              <a:t> </a:t>
            </a:r>
            <a:r>
              <a:rPr lang="pt-BR" b="1" dirty="0" smtClean="0">
                <a:solidFill>
                  <a:srgbClr val="FF0000"/>
                </a:solidFill>
                <a:latin typeface="Times New Roman" pitchFamily="18" charset="0"/>
                <a:cs typeface="Times New Roman" pitchFamily="18" charset="0"/>
              </a:rPr>
              <a:t>E O SOCIALISMO CIENTÍFICO </a:t>
            </a:r>
            <a:r>
              <a:rPr lang="pt-BR" dirty="0" smtClean="0">
                <a:latin typeface="Times New Roman" pitchFamily="18" charset="0"/>
                <a:cs typeface="Times New Roman" pitchFamily="18" charset="0"/>
              </a:rPr>
              <a:t>de Marx e </a:t>
            </a:r>
            <a:r>
              <a:rPr lang="pt-BR" dirty="0" err="1" smtClean="0">
                <a:latin typeface="Times New Roman" pitchFamily="18" charset="0"/>
                <a:cs typeface="Times New Roman" pitchFamily="18" charset="0"/>
              </a:rPr>
              <a:t>Engels</a:t>
            </a:r>
            <a:r>
              <a:rPr lang="pt-BR" dirty="0" smtClean="0">
                <a:latin typeface="Times New Roman" pitchFamily="18" charset="0"/>
                <a:cs typeface="Times New Roman" pitchFamily="18" charset="0"/>
              </a:rPr>
              <a:t> (na luta de classes, o poder burguês tende a ser superado pelo poder do proletariado)</a:t>
            </a:r>
          </a:p>
          <a:p>
            <a:pPr marL="514350" indent="-514350"/>
            <a:endParaRPr lang="pt-BR" dirty="0">
              <a:latin typeface="Times New Roman" pitchFamily="18" charset="0"/>
              <a:cs typeface="Times New Roman" pitchFamily="18" charset="0"/>
            </a:endParaRPr>
          </a:p>
          <a:p>
            <a:pPr marL="514350" indent="-514350"/>
            <a:r>
              <a:rPr lang="pt-BR" b="1" dirty="0" smtClean="0">
                <a:solidFill>
                  <a:srgbClr val="FF0000"/>
                </a:solidFill>
                <a:latin typeface="Times New Roman" pitchFamily="18" charset="0"/>
                <a:cs typeface="Times New Roman" pitchFamily="18" charset="0"/>
              </a:rPr>
              <a:t>NEGAÇÃO DO CRISTIANISMO </a:t>
            </a:r>
            <a:r>
              <a:rPr lang="pt-BR" dirty="0" smtClean="0">
                <a:latin typeface="Times New Roman" pitchFamily="18" charset="0"/>
                <a:cs typeface="Times New Roman" pitchFamily="18" charset="0"/>
              </a:rPr>
              <a:t>de Renan (a crença absoluta nas conquistas das ciências − em detrimento da perspectiva religiosa como um todo, e do cristianismo em particular − para explicar o universo)</a:t>
            </a:r>
            <a:endParaRPr lang="pt-BR"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67544" y="0"/>
            <a:ext cx="8229600" cy="1143000"/>
          </a:xfrm>
        </p:spPr>
        <p:txBody>
          <a:bodyPr/>
          <a:lstStyle/>
          <a:p>
            <a:r>
              <a:rPr lang="pt-BR" dirty="0" smtClean="0">
                <a:latin typeface="Times New Roman" pitchFamily="18" charset="0"/>
                <a:cs typeface="Times New Roman" pitchFamily="18" charset="0"/>
              </a:rPr>
              <a:t>O  surgimento do realismo</a:t>
            </a:r>
            <a:endParaRPr lang="pt-BR" dirty="0">
              <a:latin typeface="Times New Roman" pitchFamily="18" charset="0"/>
              <a:cs typeface="Times New Roman" pitchFamily="18" charset="0"/>
            </a:endParaRPr>
          </a:p>
        </p:txBody>
      </p:sp>
      <p:sp>
        <p:nvSpPr>
          <p:cNvPr id="3" name="Espaço Reservado para Conteúdo 2"/>
          <p:cNvSpPr>
            <a:spLocks noGrp="1"/>
          </p:cNvSpPr>
          <p:nvPr>
            <p:ph idx="1"/>
          </p:nvPr>
        </p:nvSpPr>
        <p:spPr>
          <a:xfrm>
            <a:off x="179512" y="1052736"/>
            <a:ext cx="8964488" cy="5805264"/>
          </a:xfrm>
        </p:spPr>
        <p:txBody>
          <a:bodyPr>
            <a:normAutofit fontScale="77500" lnSpcReduction="20000"/>
          </a:bodyPr>
          <a:lstStyle/>
          <a:p>
            <a:r>
              <a:rPr lang="pt-BR" dirty="0" smtClean="0">
                <a:latin typeface="Times New Roman" pitchFamily="18" charset="0"/>
                <a:cs typeface="Times New Roman" pitchFamily="18" charset="0"/>
              </a:rPr>
              <a:t>O Realismo iniciou-se na França, em 1857, com a publicação de “</a:t>
            </a:r>
            <a:r>
              <a:rPr lang="pt-BR" u="sng" dirty="0" smtClean="0">
                <a:latin typeface="Times New Roman" pitchFamily="18" charset="0"/>
                <a:cs typeface="Times New Roman" pitchFamily="18" charset="0"/>
              </a:rPr>
              <a:t>Madame Bovary</a:t>
            </a:r>
            <a:r>
              <a:rPr lang="pt-BR" dirty="0" smtClean="0">
                <a:latin typeface="Times New Roman" pitchFamily="18" charset="0"/>
                <a:cs typeface="Times New Roman" pitchFamily="18" charset="0"/>
              </a:rPr>
              <a:t>”, de </a:t>
            </a:r>
            <a:r>
              <a:rPr lang="pt-BR" dirty="0" err="1" smtClean="0">
                <a:latin typeface="Times New Roman" pitchFamily="18" charset="0"/>
                <a:cs typeface="Times New Roman" pitchFamily="18" charset="0"/>
              </a:rPr>
              <a:t>Gustave</a:t>
            </a:r>
            <a:r>
              <a:rPr lang="pt-BR" dirty="0" smtClean="0">
                <a:latin typeface="Times New Roman" pitchFamily="18" charset="0"/>
                <a:cs typeface="Times New Roman" pitchFamily="18" charset="0"/>
              </a:rPr>
              <a:t> Flaubert (obra que </a:t>
            </a:r>
            <a:r>
              <a:rPr lang="pt-BR" dirty="0" err="1" smtClean="0">
                <a:latin typeface="Times New Roman" pitchFamily="18" charset="0"/>
                <a:cs typeface="Times New Roman" pitchFamily="18" charset="0"/>
              </a:rPr>
              <a:t>tematiza</a:t>
            </a:r>
            <a:r>
              <a:rPr lang="pt-BR" dirty="0" smtClean="0">
                <a:latin typeface="Times New Roman" pitchFamily="18" charset="0"/>
                <a:cs typeface="Times New Roman" pitchFamily="18" charset="0"/>
              </a:rPr>
              <a:t> o adultério feminino e questiona os males do casamento visto como instituição burguesa).</a:t>
            </a:r>
          </a:p>
          <a:p>
            <a:endParaRPr lang="pt-BR" dirty="0" smtClean="0">
              <a:latin typeface="Times New Roman" pitchFamily="18" charset="0"/>
              <a:cs typeface="Times New Roman" pitchFamily="18" charset="0"/>
            </a:endParaRPr>
          </a:p>
          <a:p>
            <a:r>
              <a:rPr lang="pt-BR" dirty="0" smtClean="0">
                <a:latin typeface="Times New Roman" pitchFamily="18" charset="0"/>
                <a:cs typeface="Times New Roman" pitchFamily="18" charset="0"/>
              </a:rPr>
              <a:t>O surgimento do estilo de fundo realista já se havia anunciado na fase final do Romantismo, que caracterizava-se por uma postura crítica e social.</a:t>
            </a:r>
          </a:p>
          <a:p>
            <a:endParaRPr lang="pt-BR" dirty="0" smtClean="0">
              <a:latin typeface="Times New Roman" pitchFamily="18" charset="0"/>
              <a:cs typeface="Times New Roman" pitchFamily="18" charset="0"/>
            </a:endParaRPr>
          </a:p>
          <a:p>
            <a:r>
              <a:rPr lang="pt-BR" dirty="0" smtClean="0">
                <a:latin typeface="Times New Roman" pitchFamily="18" charset="0"/>
                <a:cs typeface="Times New Roman" pitchFamily="18" charset="0"/>
              </a:rPr>
              <a:t>O Realismo surgiu como oposição ao Romantismo (oposição ao idealismo romântico, não há envolvimento sentimental).</a:t>
            </a:r>
          </a:p>
          <a:p>
            <a:endParaRPr lang="pt-BR" dirty="0" smtClean="0">
              <a:latin typeface="Times New Roman" pitchFamily="18" charset="0"/>
              <a:cs typeface="Times New Roman" pitchFamily="18" charset="0"/>
            </a:endParaRPr>
          </a:p>
          <a:p>
            <a:pPr>
              <a:buNone/>
            </a:pPr>
            <a:r>
              <a:rPr lang="pt-BR" dirty="0" smtClean="0">
                <a:latin typeface="Times New Roman" pitchFamily="18" charset="0"/>
                <a:cs typeface="Times New Roman" pitchFamily="18" charset="0"/>
              </a:rPr>
              <a:t>−  Romantismo caracteriza-se pela ideia de libertação da subjetividade, dos sentimentos, da imaginação criadora e da fantasia. O Realismo, no entanto, baseia-se nas ideias de racionalidade, objetividade e impassibilidade, propondo retratar fielmente a vida contemporânea para desnudá-la e criticá-la).</a:t>
            </a:r>
          </a:p>
          <a:p>
            <a:endParaRPr lang="pt-BR" dirty="0" smtClean="0">
              <a:latin typeface="Times New Roman" pitchFamily="18" charset="0"/>
              <a:cs typeface="Times New Roman" pitchFamily="18" charset="0"/>
            </a:endParaRPr>
          </a:p>
          <a:p>
            <a:endParaRPr lang="pt-BR"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395536" y="188640"/>
            <a:ext cx="8229600" cy="692696"/>
          </a:xfrm>
        </p:spPr>
        <p:txBody>
          <a:bodyPr>
            <a:normAutofit fontScale="90000"/>
          </a:bodyPr>
          <a:lstStyle/>
          <a:p>
            <a:r>
              <a:rPr lang="pt-BR" dirty="0" smtClean="0">
                <a:latin typeface="Times New Roman" pitchFamily="18" charset="0"/>
                <a:cs typeface="Times New Roman" pitchFamily="18" charset="0"/>
              </a:rPr>
              <a:t>Características do Realismo</a:t>
            </a:r>
            <a:endParaRPr lang="pt-BR" dirty="0">
              <a:latin typeface="Times New Roman" pitchFamily="18" charset="0"/>
              <a:cs typeface="Times New Roman" pitchFamily="18" charset="0"/>
            </a:endParaRPr>
          </a:p>
        </p:txBody>
      </p:sp>
      <p:sp>
        <p:nvSpPr>
          <p:cNvPr id="3" name="Espaço Reservado para Conteúdo 2"/>
          <p:cNvSpPr>
            <a:spLocks noGrp="1"/>
          </p:cNvSpPr>
          <p:nvPr>
            <p:ph idx="1"/>
          </p:nvPr>
        </p:nvSpPr>
        <p:spPr>
          <a:xfrm>
            <a:off x="179512" y="836712"/>
            <a:ext cx="8964488" cy="6237312"/>
          </a:xfrm>
        </p:spPr>
        <p:txBody>
          <a:bodyPr>
            <a:noAutofit/>
          </a:bodyPr>
          <a:lstStyle/>
          <a:p>
            <a:r>
              <a:rPr lang="pt-BR" sz="2200" dirty="0" smtClean="0">
                <a:latin typeface="Times New Roman" pitchFamily="18" charset="0"/>
                <a:cs typeface="Times New Roman" pitchFamily="18" charset="0"/>
              </a:rPr>
              <a:t>Representação mais fiel da realidade.</a:t>
            </a:r>
          </a:p>
          <a:p>
            <a:r>
              <a:rPr lang="pt-BR" sz="2200" dirty="0" smtClean="0">
                <a:latin typeface="Times New Roman" pitchFamily="18" charset="0"/>
                <a:cs typeface="Times New Roman" pitchFamily="18" charset="0"/>
              </a:rPr>
              <a:t>Abordagem de temas sociais.</a:t>
            </a:r>
          </a:p>
          <a:p>
            <a:r>
              <a:rPr lang="pt-BR" sz="2200" dirty="0" smtClean="0">
                <a:latin typeface="Times New Roman" pitchFamily="18" charset="0"/>
                <a:cs typeface="Times New Roman" pitchFamily="18" charset="0"/>
              </a:rPr>
              <a:t>Objetividade. </a:t>
            </a:r>
          </a:p>
          <a:p>
            <a:r>
              <a:rPr lang="pt-BR" sz="2200" dirty="0" smtClean="0">
                <a:latin typeface="Times New Roman" pitchFamily="18" charset="0"/>
                <a:cs typeface="Times New Roman" pitchFamily="18" charset="0"/>
              </a:rPr>
              <a:t>Narrativa minuciosa (com muitos detalhes).</a:t>
            </a:r>
          </a:p>
          <a:p>
            <a:r>
              <a:rPr lang="pt-BR" sz="2200" dirty="0" smtClean="0">
                <a:latin typeface="Times New Roman" pitchFamily="18" charset="0"/>
                <a:cs typeface="Times New Roman" pitchFamily="18" charset="0"/>
              </a:rPr>
              <a:t>Influência do cientificismo, determinismo e positivismo.</a:t>
            </a:r>
          </a:p>
          <a:p>
            <a:r>
              <a:rPr lang="pt-BR" sz="2200" dirty="0" smtClean="0">
                <a:latin typeface="Times New Roman" pitchFamily="18" charset="0"/>
                <a:cs typeface="Times New Roman" pitchFamily="18" charset="0"/>
              </a:rPr>
              <a:t>Marcado por uma linguagem política e de denúncia dos problemas sociais como a miséria, pobreza, exploração, corrupção, entre outros.</a:t>
            </a:r>
          </a:p>
          <a:p>
            <a:r>
              <a:rPr lang="pt-BR" sz="2200" dirty="0" smtClean="0">
                <a:latin typeface="Times New Roman" pitchFamily="18" charset="0"/>
                <a:cs typeface="Times New Roman" pitchFamily="18" charset="0"/>
              </a:rPr>
              <a:t>Romance como meio de combate e crítica às instituições sociais decadentes, como o casamento, por exemplo.</a:t>
            </a:r>
          </a:p>
          <a:p>
            <a:r>
              <a:rPr lang="pt-BR" sz="2200" dirty="0" smtClean="0">
                <a:latin typeface="Times New Roman" pitchFamily="18" charset="0"/>
                <a:cs typeface="Times New Roman" pitchFamily="18" charset="0"/>
              </a:rPr>
              <a:t>Análise dos valores burgueses com visão crítica denunciando a hipocrisia e corrupção da classe.</a:t>
            </a:r>
          </a:p>
          <a:p>
            <a:r>
              <a:rPr lang="pt-BR" sz="2200" dirty="0" smtClean="0">
                <a:latin typeface="Times New Roman" pitchFamily="18" charset="0"/>
                <a:cs typeface="Times New Roman" pitchFamily="18" charset="0"/>
              </a:rPr>
              <a:t>Personagens analisadas psicologicamente (análise que abrange toda a complexidade da sociedade e dos caracteres individuais, personagens reflexivos)</a:t>
            </a:r>
          </a:p>
          <a:p>
            <a:r>
              <a:rPr lang="pt-BR" sz="2200" dirty="0" smtClean="0">
                <a:latin typeface="Times New Roman" pitchFamily="18" charset="0"/>
                <a:cs typeface="Times New Roman" pitchFamily="18" charset="0"/>
              </a:rPr>
              <a:t>Utiliza recursos como a ironia, que sugere e aponta, ao invés de afirmar.</a:t>
            </a:r>
          </a:p>
          <a:p>
            <a:endParaRPr lang="pt-BR" sz="1600" dirty="0" smtClean="0"/>
          </a:p>
          <a:p>
            <a:endParaRPr lang="pt-BR" sz="160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67544" y="-243408"/>
            <a:ext cx="8229600" cy="1143000"/>
          </a:xfrm>
        </p:spPr>
        <p:txBody>
          <a:bodyPr/>
          <a:lstStyle/>
          <a:p>
            <a:r>
              <a:rPr lang="pt-BR" dirty="0" smtClean="0">
                <a:latin typeface="Times New Roman" pitchFamily="18" charset="0"/>
                <a:cs typeface="Times New Roman" pitchFamily="18" charset="0"/>
              </a:rPr>
              <a:t>Realismo em Portugal </a:t>
            </a:r>
            <a:endParaRPr lang="pt-BR" dirty="0">
              <a:latin typeface="Times New Roman" pitchFamily="18" charset="0"/>
              <a:cs typeface="Times New Roman" pitchFamily="18" charset="0"/>
            </a:endParaRPr>
          </a:p>
        </p:txBody>
      </p:sp>
      <p:sp>
        <p:nvSpPr>
          <p:cNvPr id="3" name="Espaço Reservado para Conteúdo 2"/>
          <p:cNvSpPr>
            <a:spLocks noGrp="1"/>
          </p:cNvSpPr>
          <p:nvPr>
            <p:ph idx="1"/>
          </p:nvPr>
        </p:nvSpPr>
        <p:spPr>
          <a:xfrm>
            <a:off x="179512" y="764704"/>
            <a:ext cx="8784976" cy="6552728"/>
          </a:xfrm>
        </p:spPr>
        <p:txBody>
          <a:bodyPr>
            <a:normAutofit fontScale="55000" lnSpcReduction="20000"/>
          </a:bodyPr>
          <a:lstStyle/>
          <a:p>
            <a:r>
              <a:rPr lang="pt-BR" dirty="0" smtClean="0">
                <a:latin typeface="Times New Roman" pitchFamily="18" charset="0"/>
                <a:cs typeface="Times New Roman" pitchFamily="18" charset="0"/>
              </a:rPr>
              <a:t>Contexto histórico:</a:t>
            </a:r>
          </a:p>
          <a:p>
            <a:endParaRPr lang="pt-BR" dirty="0" smtClean="0">
              <a:latin typeface="Times New Roman" pitchFamily="18" charset="0"/>
              <a:cs typeface="Times New Roman" pitchFamily="18" charset="0"/>
            </a:endParaRPr>
          </a:p>
          <a:p>
            <a:r>
              <a:rPr lang="pt-BR" dirty="0" smtClean="0">
                <a:latin typeface="Times New Roman" pitchFamily="18" charset="0"/>
                <a:cs typeface="Times New Roman" pitchFamily="18" charset="0"/>
              </a:rPr>
              <a:t>Portugal vive um período de recuperação e expansão da ideologia liberal, agora institucionalizada e consolidada. No entanto, essa expansão que baseava-se na comercialização de riquezas tem fluxo interrompido devido a fragilidade da industrialização do país.</a:t>
            </a:r>
          </a:p>
          <a:p>
            <a:endParaRPr lang="pt-BR" dirty="0" smtClean="0">
              <a:latin typeface="Times New Roman" pitchFamily="18" charset="0"/>
              <a:cs typeface="Times New Roman" pitchFamily="18" charset="0"/>
            </a:endParaRPr>
          </a:p>
          <a:p>
            <a:r>
              <a:rPr lang="pt-BR" dirty="0" smtClean="0">
                <a:latin typeface="Times New Roman" pitchFamily="18" charset="0"/>
                <a:cs typeface="Times New Roman" pitchFamily="18" charset="0"/>
              </a:rPr>
              <a:t>Com uma produção industrial quase inexistente, assiste-se à estagnação do país. (essa estagnação reflete-se na literatura, que havia parado no Romantismo).</a:t>
            </a:r>
          </a:p>
          <a:p>
            <a:endParaRPr lang="pt-BR" dirty="0" smtClean="0">
              <a:latin typeface="Times New Roman" pitchFamily="18" charset="0"/>
              <a:cs typeface="Times New Roman" pitchFamily="18" charset="0"/>
            </a:endParaRPr>
          </a:p>
          <a:p>
            <a:r>
              <a:rPr lang="pt-BR" dirty="0" smtClean="0">
                <a:latin typeface="Times New Roman" pitchFamily="18" charset="0"/>
                <a:cs typeface="Times New Roman" pitchFamily="18" charset="0"/>
              </a:rPr>
              <a:t>Inicia-se então a </a:t>
            </a:r>
            <a:r>
              <a:rPr lang="pt-BR" b="1" dirty="0" smtClean="0">
                <a:latin typeface="Times New Roman" pitchFamily="18" charset="0"/>
                <a:cs typeface="Times New Roman" pitchFamily="18" charset="0"/>
              </a:rPr>
              <a:t>questão de Coimbrã</a:t>
            </a:r>
            <a:r>
              <a:rPr lang="pt-BR" dirty="0" smtClean="0">
                <a:latin typeface="Times New Roman" pitchFamily="18" charset="0"/>
                <a:cs typeface="Times New Roman" pitchFamily="18" charset="0"/>
              </a:rPr>
              <a:t>: polêmica entre românticos, defensores do </a:t>
            </a:r>
            <a:r>
              <a:rPr lang="pt-BR" i="1" dirty="0" smtClean="0">
                <a:latin typeface="Times New Roman" pitchFamily="18" charset="0"/>
                <a:cs typeface="Times New Roman" pitchFamily="18" charset="0"/>
              </a:rPr>
              <a:t>status </a:t>
            </a:r>
            <a:r>
              <a:rPr lang="pt-BR" i="1" dirty="0" err="1" smtClean="0">
                <a:latin typeface="Times New Roman" pitchFamily="18" charset="0"/>
                <a:cs typeface="Times New Roman" pitchFamily="18" charset="0"/>
              </a:rPr>
              <a:t>quo</a:t>
            </a:r>
            <a:r>
              <a:rPr lang="pt-BR" i="1" dirty="0" smtClean="0">
                <a:latin typeface="Times New Roman" pitchFamily="18" charset="0"/>
                <a:cs typeface="Times New Roman" pitchFamily="18" charset="0"/>
              </a:rPr>
              <a:t> </a:t>
            </a:r>
            <a:r>
              <a:rPr lang="pt-BR" dirty="0" smtClean="0">
                <a:latin typeface="Times New Roman" pitchFamily="18" charset="0"/>
                <a:cs typeface="Times New Roman" pitchFamily="18" charset="0"/>
              </a:rPr>
              <a:t>literário, e os jovens revolucionários de Coimbra, dentre os quais se destacam Antero de Quental, Teófilo Braga e mais tardiamente, Eça de Queirós.</a:t>
            </a:r>
          </a:p>
          <a:p>
            <a:endParaRPr lang="pt-BR" dirty="0" smtClean="0">
              <a:latin typeface="Times New Roman" pitchFamily="18" charset="0"/>
              <a:cs typeface="Times New Roman" pitchFamily="18" charset="0"/>
            </a:endParaRPr>
          </a:p>
          <a:p>
            <a:pPr>
              <a:buNone/>
            </a:pPr>
            <a:r>
              <a:rPr lang="pt-BR" dirty="0" smtClean="0"/>
              <a:t>−   </a:t>
            </a:r>
            <a:r>
              <a:rPr lang="pt-BR" dirty="0" smtClean="0">
                <a:latin typeface="Times New Roman" pitchFamily="18" charset="0"/>
                <a:cs typeface="Times New Roman" pitchFamily="18" charset="0"/>
              </a:rPr>
              <a:t>Antônio de Castilho, em </a:t>
            </a:r>
            <a:r>
              <a:rPr lang="pt-BR" dirty="0" err="1" smtClean="0">
                <a:latin typeface="Times New Roman" pitchFamily="18" charset="0"/>
                <a:cs typeface="Times New Roman" pitchFamily="18" charset="0"/>
              </a:rPr>
              <a:t>posfácio</a:t>
            </a:r>
            <a:r>
              <a:rPr lang="pt-BR" dirty="0" smtClean="0">
                <a:latin typeface="Times New Roman" pitchFamily="18" charset="0"/>
                <a:cs typeface="Times New Roman" pitchFamily="18" charset="0"/>
              </a:rPr>
              <a:t> ao livro de poesia romântica </a:t>
            </a:r>
            <a:r>
              <a:rPr lang="pt-BR" i="1" dirty="0" smtClean="0">
                <a:latin typeface="Times New Roman" pitchFamily="18" charset="0"/>
                <a:cs typeface="Times New Roman" pitchFamily="18" charset="0"/>
              </a:rPr>
              <a:t>Poemas da Mocidade</a:t>
            </a:r>
            <a:r>
              <a:rPr lang="pt-BR" dirty="0" smtClean="0">
                <a:latin typeface="Times New Roman" pitchFamily="18" charset="0"/>
                <a:cs typeface="Times New Roman" pitchFamily="18" charset="0"/>
              </a:rPr>
              <a:t>, de Pinheiros Chagas critica os moços de Coimbra, afirmando faltarem-lhes “bom senso e bom gosto”. Antero de Quental responde à crítica num folhetim que intitula”Bom Senso e Bom Gosto”, colocando os pressupostos estéticos do realismo e sua missão de reformar a sociedade portuguesa.</a:t>
            </a:r>
          </a:p>
          <a:p>
            <a:pPr>
              <a:buNone/>
            </a:pPr>
            <a:endParaRPr lang="pt-BR" dirty="0" smtClean="0">
              <a:latin typeface="Times New Roman" pitchFamily="18" charset="0"/>
              <a:cs typeface="Times New Roman" pitchFamily="18" charset="0"/>
            </a:endParaRPr>
          </a:p>
          <a:p>
            <a:r>
              <a:rPr lang="pt-BR" dirty="0" smtClean="0">
                <a:latin typeface="Times New Roman" pitchFamily="18" charset="0"/>
                <a:cs typeface="Times New Roman" pitchFamily="18" charset="0"/>
              </a:rPr>
              <a:t>Os jovens realistas saem vitoriosos e em 1871 consolidam um projeto literário, filosófico e político proposto com as </a:t>
            </a:r>
            <a:r>
              <a:rPr lang="pt-BR" b="1" dirty="0" smtClean="0">
                <a:latin typeface="Times New Roman" pitchFamily="18" charset="0"/>
                <a:cs typeface="Times New Roman" pitchFamily="18" charset="0"/>
              </a:rPr>
              <a:t>conferências do cassino Lisbonense</a:t>
            </a:r>
            <a:r>
              <a:rPr lang="pt-BR" dirty="0" smtClean="0">
                <a:latin typeface="Times New Roman" pitchFamily="18" charset="0"/>
                <a:cs typeface="Times New Roman" pitchFamily="18" charset="0"/>
              </a:rPr>
              <a:t>,</a:t>
            </a:r>
            <a:r>
              <a:rPr lang="pt-BR" b="1" dirty="0" smtClean="0">
                <a:latin typeface="Times New Roman" pitchFamily="18" charset="0"/>
                <a:cs typeface="Times New Roman" pitchFamily="18" charset="0"/>
              </a:rPr>
              <a:t> </a:t>
            </a:r>
            <a:r>
              <a:rPr lang="pt-BR" dirty="0" smtClean="0">
                <a:latin typeface="Times New Roman" pitchFamily="18" charset="0"/>
                <a:cs typeface="Times New Roman" pitchFamily="18" charset="0"/>
              </a:rPr>
              <a:t>que </a:t>
            </a:r>
            <a:r>
              <a:rPr lang="pt-BR" dirty="0" err="1" smtClean="0">
                <a:latin typeface="Times New Roman" pitchFamily="18" charset="0"/>
                <a:cs typeface="Times New Roman" pitchFamily="18" charset="0"/>
              </a:rPr>
              <a:t>tematizam</a:t>
            </a:r>
            <a:r>
              <a:rPr lang="pt-BR" dirty="0" smtClean="0">
                <a:latin typeface="Times New Roman" pitchFamily="18" charset="0"/>
                <a:cs typeface="Times New Roman" pitchFamily="18" charset="0"/>
              </a:rPr>
              <a:t> o Realismo colocando as ideias de </a:t>
            </a:r>
            <a:r>
              <a:rPr lang="pt-BR" dirty="0" err="1" smtClean="0">
                <a:latin typeface="Times New Roman" pitchFamily="18" charset="0"/>
                <a:cs typeface="Times New Roman" pitchFamily="18" charset="0"/>
              </a:rPr>
              <a:t>Proudhon</a:t>
            </a:r>
            <a:r>
              <a:rPr lang="pt-BR" dirty="0" smtClean="0">
                <a:latin typeface="Times New Roman" pitchFamily="18" charset="0"/>
                <a:cs typeface="Times New Roman" pitchFamily="18" charset="0"/>
              </a:rPr>
              <a:t>, </a:t>
            </a:r>
            <a:r>
              <a:rPr lang="pt-BR" dirty="0" err="1" smtClean="0">
                <a:latin typeface="Times New Roman" pitchFamily="18" charset="0"/>
                <a:cs typeface="Times New Roman" pitchFamily="18" charset="0"/>
              </a:rPr>
              <a:t>Taine</a:t>
            </a:r>
            <a:r>
              <a:rPr lang="pt-BR" dirty="0" smtClean="0">
                <a:latin typeface="Times New Roman" pitchFamily="18" charset="0"/>
                <a:cs typeface="Times New Roman" pitchFamily="18" charset="0"/>
              </a:rPr>
              <a:t>, Comte e Renan (as conferências foram consideradas subversivas, sofrendo ataques de jornais conservadores).</a:t>
            </a:r>
          </a:p>
          <a:p>
            <a:pPr>
              <a:buNone/>
            </a:pPr>
            <a:endParaRPr lang="pt-BR" dirty="0" smtClean="0"/>
          </a:p>
          <a:p>
            <a:pPr>
              <a:buNone/>
            </a:pPr>
            <a:endParaRPr lang="pt-BR" dirty="0" smtClean="0"/>
          </a:p>
          <a:p>
            <a:pPr>
              <a:buNone/>
            </a:pPr>
            <a:endParaRPr lang="pt-BR"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latin typeface="Times New Roman" pitchFamily="18" charset="0"/>
                <a:cs typeface="Times New Roman" pitchFamily="18" charset="0"/>
              </a:rPr>
              <a:t>Realismo em Portugal</a:t>
            </a:r>
            <a:endParaRPr lang="pt-BR" dirty="0">
              <a:latin typeface="Times New Roman" pitchFamily="18" charset="0"/>
              <a:cs typeface="Times New Roman" pitchFamily="18" charset="0"/>
            </a:endParaRPr>
          </a:p>
        </p:txBody>
      </p:sp>
      <p:sp>
        <p:nvSpPr>
          <p:cNvPr id="3" name="Espaço Reservado para Conteúdo 2"/>
          <p:cNvSpPr>
            <a:spLocks noGrp="1"/>
          </p:cNvSpPr>
          <p:nvPr>
            <p:ph idx="1"/>
          </p:nvPr>
        </p:nvSpPr>
        <p:spPr/>
        <p:txBody>
          <a:bodyPr>
            <a:normAutofit lnSpcReduction="10000"/>
          </a:bodyPr>
          <a:lstStyle/>
          <a:p>
            <a:r>
              <a:rPr lang="pt-BR" dirty="0" smtClean="0">
                <a:latin typeface="Times New Roman" pitchFamily="18" charset="0"/>
                <a:cs typeface="Times New Roman" pitchFamily="18" charset="0"/>
              </a:rPr>
              <a:t>O realismo inicia-se oficialmente no país apenas em 1875, ano da publicação de </a:t>
            </a:r>
            <a:r>
              <a:rPr lang="pt-BR" i="1" dirty="0" smtClean="0">
                <a:latin typeface="Times New Roman" pitchFamily="18" charset="0"/>
                <a:cs typeface="Times New Roman" pitchFamily="18" charset="0"/>
              </a:rPr>
              <a:t>O crime do padre Amaro</a:t>
            </a:r>
            <a:r>
              <a:rPr lang="pt-BR" dirty="0" smtClean="0">
                <a:latin typeface="Times New Roman" pitchFamily="18" charset="0"/>
                <a:cs typeface="Times New Roman" pitchFamily="18" charset="0"/>
              </a:rPr>
              <a:t>, de Eça de Queirós.</a:t>
            </a:r>
          </a:p>
          <a:p>
            <a:r>
              <a:rPr lang="pt-BR" dirty="0" smtClean="0">
                <a:latin typeface="Times New Roman" pitchFamily="18" charset="0"/>
                <a:cs typeface="Times New Roman" pitchFamily="18" charset="0"/>
              </a:rPr>
              <a:t>A poesia realista foi usada como forma de realização do compromisso do poeta de engajar-se na luta social de seu tempo e colocar sua obra a serviço da causa comum:  reformar a mentalidade portuguesa, atrasada e provinciana.</a:t>
            </a:r>
            <a:endParaRPr lang="pt-BR"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539552" y="188640"/>
            <a:ext cx="8064896" cy="908720"/>
          </a:xfrm>
        </p:spPr>
        <p:txBody>
          <a:bodyPr>
            <a:normAutofit fontScale="90000"/>
          </a:bodyPr>
          <a:lstStyle/>
          <a:p>
            <a:r>
              <a:rPr lang="pt-BR" dirty="0" smtClean="0">
                <a:latin typeface="Times New Roman" pitchFamily="18" charset="0"/>
                <a:cs typeface="Times New Roman" pitchFamily="18" charset="0"/>
              </a:rPr>
              <a:t>Principais autores do realismo português</a:t>
            </a:r>
            <a:endParaRPr lang="pt-BR" dirty="0">
              <a:latin typeface="Times New Roman" pitchFamily="18" charset="0"/>
              <a:cs typeface="Times New Roman" pitchFamily="18" charset="0"/>
            </a:endParaRPr>
          </a:p>
        </p:txBody>
      </p:sp>
      <p:sp>
        <p:nvSpPr>
          <p:cNvPr id="3" name="Espaço Reservado para Conteúdo 2"/>
          <p:cNvSpPr>
            <a:spLocks noGrp="1"/>
          </p:cNvSpPr>
          <p:nvPr>
            <p:ph idx="1"/>
          </p:nvPr>
        </p:nvSpPr>
        <p:spPr>
          <a:xfrm>
            <a:off x="179512" y="1052736"/>
            <a:ext cx="8507288" cy="5544616"/>
          </a:xfrm>
        </p:spPr>
        <p:txBody>
          <a:bodyPr>
            <a:noAutofit/>
          </a:bodyPr>
          <a:lstStyle/>
          <a:p>
            <a:pPr>
              <a:buNone/>
            </a:pPr>
            <a:r>
              <a:rPr lang="pt-BR" sz="2400" b="1" dirty="0" smtClean="0">
                <a:latin typeface="Times New Roman" pitchFamily="18" charset="0"/>
                <a:cs typeface="Times New Roman" pitchFamily="18" charset="0"/>
              </a:rPr>
              <a:t>Eça de Queiroz:</a:t>
            </a:r>
          </a:p>
          <a:p>
            <a:r>
              <a:rPr lang="pt-BR" sz="1600" dirty="0" smtClean="0">
                <a:latin typeface="Times New Roman" pitchFamily="18" charset="0"/>
                <a:cs typeface="Times New Roman" pitchFamily="18" charset="0"/>
              </a:rPr>
              <a:t>Seus primeiros trabalhos como escritor apareceram no Jornal Gazeta de Portugal. </a:t>
            </a:r>
          </a:p>
          <a:p>
            <a:r>
              <a:rPr lang="pt-BR" sz="1600" dirty="0" smtClean="0">
                <a:latin typeface="Times New Roman" pitchFamily="18" charset="0"/>
                <a:cs typeface="Times New Roman" pitchFamily="18" charset="0"/>
              </a:rPr>
              <a:t>Foi discípulo do escritor francês </a:t>
            </a:r>
            <a:r>
              <a:rPr lang="pt-BR" sz="1600" dirty="0" err="1" smtClean="0">
                <a:latin typeface="Times New Roman" pitchFamily="18" charset="0"/>
                <a:cs typeface="Times New Roman" pitchFamily="18" charset="0"/>
              </a:rPr>
              <a:t>Gustave</a:t>
            </a:r>
            <a:r>
              <a:rPr lang="pt-BR" sz="1600" dirty="0" smtClean="0">
                <a:latin typeface="Times New Roman" pitchFamily="18" charset="0"/>
                <a:cs typeface="Times New Roman" pitchFamily="18" charset="0"/>
              </a:rPr>
              <a:t> Flaubert, de quem recebeu grande influência literária.</a:t>
            </a:r>
          </a:p>
          <a:p>
            <a:r>
              <a:rPr lang="pt-BR" sz="1600" dirty="0" smtClean="0">
                <a:latin typeface="Times New Roman" pitchFamily="18" charset="0"/>
                <a:cs typeface="Times New Roman" pitchFamily="18" charset="0"/>
              </a:rPr>
              <a:t>Abordou, em suas obras, diversos temas. Porém, podemos observar algumas características comuns em seus romances, como a abordagem de temas cotidianos, descrição de locais e comportamento de pessoas, pessimismo, ironia e humor.</a:t>
            </a:r>
          </a:p>
          <a:p>
            <a:endParaRPr lang="pt-BR" sz="1600" dirty="0" smtClean="0">
              <a:latin typeface="Times New Roman" pitchFamily="18" charset="0"/>
              <a:cs typeface="Times New Roman" pitchFamily="18" charset="0"/>
            </a:endParaRPr>
          </a:p>
          <a:p>
            <a:pPr>
              <a:buNone/>
            </a:pPr>
            <a:r>
              <a:rPr lang="pt-BR" sz="1600" dirty="0" smtClean="0">
                <a:latin typeface="Times New Roman" pitchFamily="18" charset="0"/>
                <a:cs typeface="Times New Roman" pitchFamily="18" charset="0"/>
              </a:rPr>
              <a:t>Principais obras:</a:t>
            </a:r>
          </a:p>
          <a:p>
            <a:r>
              <a:rPr lang="pt-BR" sz="1600" dirty="0" smtClean="0">
                <a:latin typeface="Times New Roman" pitchFamily="18" charset="0"/>
                <a:cs typeface="Times New Roman" pitchFamily="18" charset="0"/>
              </a:rPr>
              <a:t>O Crime do Padre Amaro </a:t>
            </a:r>
          </a:p>
          <a:p>
            <a:pPr>
              <a:buNone/>
            </a:pPr>
            <a:r>
              <a:rPr lang="pt-BR" sz="1600" dirty="0" smtClean="0">
                <a:latin typeface="Times New Roman" pitchFamily="18" charset="0"/>
                <a:cs typeface="Times New Roman" pitchFamily="18" charset="0"/>
              </a:rPr>
              <a:t>−    Através da relação de Amaro (sacerdote sem vocação) e Amélia (beata), Eça denuncia o abuso de influência praticado pelos padres.</a:t>
            </a:r>
          </a:p>
          <a:p>
            <a:pPr>
              <a:buNone/>
            </a:pPr>
            <a:r>
              <a:rPr lang="pt-BR" sz="1600" dirty="0" smtClean="0">
                <a:latin typeface="Times New Roman" pitchFamily="18" charset="0"/>
                <a:cs typeface="Times New Roman" pitchFamily="18" charset="0"/>
              </a:rPr>
              <a:t>       As questões do pecado e da supervalorização do padre também são abordados e criticados nesta obra.</a:t>
            </a:r>
          </a:p>
          <a:p>
            <a:endParaRPr lang="pt-BR" sz="1600" dirty="0" smtClean="0">
              <a:latin typeface="Times New Roman" pitchFamily="18" charset="0"/>
              <a:cs typeface="Times New Roman" pitchFamily="18" charset="0"/>
            </a:endParaRPr>
          </a:p>
          <a:p>
            <a:r>
              <a:rPr lang="pt-BR" sz="1600" dirty="0" smtClean="0">
                <a:latin typeface="Times New Roman" pitchFamily="18" charset="0"/>
                <a:cs typeface="Times New Roman" pitchFamily="18" charset="0"/>
              </a:rPr>
              <a:t>O Primo Basílio</a:t>
            </a:r>
          </a:p>
          <a:p>
            <a:pPr>
              <a:buNone/>
            </a:pPr>
            <a:r>
              <a:rPr lang="pt-BR" sz="1600" dirty="0" smtClean="0">
                <a:latin typeface="Times New Roman" pitchFamily="18" charset="0"/>
                <a:cs typeface="Times New Roman" pitchFamily="18" charset="0"/>
              </a:rPr>
              <a:t>−      Considerado o melhor romance de Eça de Queirós, a obra conta a história de um adultério.</a:t>
            </a:r>
          </a:p>
          <a:p>
            <a:pPr>
              <a:buNone/>
            </a:pPr>
            <a:r>
              <a:rPr lang="pt-BR" sz="1600" dirty="0" smtClean="0">
                <a:latin typeface="Times New Roman" pitchFamily="18" charset="0"/>
                <a:cs typeface="Times New Roman" pitchFamily="18" charset="0"/>
              </a:rPr>
              <a:t>         A esposa Luísa trai seu marido Jorge com o seu primo e suas atitudes provocarão consequências desastrosas no seu futuro.</a:t>
            </a:r>
          </a:p>
          <a:p>
            <a:pPr>
              <a:buNone/>
            </a:pPr>
            <a:endParaRPr lang="pt-BR" sz="1600" dirty="0" smtClean="0">
              <a:latin typeface="Times New Roman" pitchFamily="18" charset="0"/>
              <a:cs typeface="Times New Roman" pitchFamily="18" charset="0"/>
            </a:endParaRPr>
          </a:p>
          <a:p>
            <a:r>
              <a:rPr lang="pt-BR" sz="1600" dirty="0" smtClean="0">
                <a:latin typeface="Times New Roman" pitchFamily="18" charset="0"/>
                <a:cs typeface="Times New Roman" pitchFamily="18" charset="0"/>
              </a:rPr>
              <a:t>A Cidade e as Serras (aborda o tema campo X cidade).</a:t>
            </a:r>
            <a:endParaRPr lang="pt-BR" sz="16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457200" y="0"/>
            <a:ext cx="8229600" cy="6126163"/>
          </a:xfrm>
        </p:spPr>
        <p:txBody>
          <a:bodyPr>
            <a:normAutofit fontScale="92500" lnSpcReduction="10000"/>
          </a:bodyPr>
          <a:lstStyle/>
          <a:p>
            <a:pPr>
              <a:buNone/>
            </a:pPr>
            <a:r>
              <a:rPr lang="pt-BR" b="1" dirty="0" smtClean="0">
                <a:latin typeface="Times New Roman" pitchFamily="18" charset="0"/>
                <a:cs typeface="Times New Roman" pitchFamily="18" charset="0"/>
              </a:rPr>
              <a:t>Antero de Quental </a:t>
            </a:r>
          </a:p>
          <a:p>
            <a:r>
              <a:rPr lang="pt-BR" dirty="0" smtClean="0">
                <a:latin typeface="Times New Roman" pitchFamily="18" charset="0"/>
                <a:cs typeface="Times New Roman" pitchFamily="18" charset="0"/>
              </a:rPr>
              <a:t>Manifesta em sua obra a angustia de uma vida torturada dividida entre posturas opostas: de um lado o compromisso revolucionário de transformar a sociedade, e do outro a educação tradicionalista e a formação religiosa.</a:t>
            </a:r>
          </a:p>
          <a:p>
            <a:endParaRPr lang="pt-BR" dirty="0" smtClean="0">
              <a:latin typeface="Times New Roman" pitchFamily="18" charset="0"/>
              <a:cs typeface="Times New Roman" pitchFamily="18" charset="0"/>
            </a:endParaRPr>
          </a:p>
          <a:p>
            <a:pPr>
              <a:buNone/>
            </a:pPr>
            <a:r>
              <a:rPr lang="pt-BR" dirty="0" smtClean="0">
                <a:latin typeface="Times New Roman" pitchFamily="18" charset="0"/>
                <a:cs typeface="Times New Roman" pitchFamily="18" charset="0"/>
              </a:rPr>
              <a:t>Suas obras se dividem em 2 fases:</a:t>
            </a:r>
          </a:p>
          <a:p>
            <a:r>
              <a:rPr lang="pt-BR" dirty="0" smtClean="0">
                <a:latin typeface="Times New Roman" pitchFamily="18" charset="0"/>
                <a:cs typeface="Times New Roman" pitchFamily="18" charset="0"/>
              </a:rPr>
              <a:t>1° fase: romântico-realista (</a:t>
            </a:r>
            <a:r>
              <a:rPr lang="pt-BR" i="1" dirty="0" smtClean="0">
                <a:latin typeface="Times New Roman" pitchFamily="18" charset="0"/>
                <a:cs typeface="Times New Roman" pitchFamily="18" charset="0"/>
              </a:rPr>
              <a:t>Odes modernas; Primaveras Românticas; Raios de extinta Luz</a:t>
            </a:r>
            <a:r>
              <a:rPr lang="pt-BR" dirty="0" smtClean="0">
                <a:latin typeface="Times New Roman" pitchFamily="18" charset="0"/>
                <a:cs typeface="Times New Roman" pitchFamily="18" charset="0"/>
              </a:rPr>
              <a:t>)</a:t>
            </a:r>
          </a:p>
          <a:p>
            <a:endParaRPr lang="pt-BR" dirty="0" smtClean="0">
              <a:latin typeface="Times New Roman" pitchFamily="18" charset="0"/>
              <a:cs typeface="Times New Roman" pitchFamily="18" charset="0"/>
            </a:endParaRPr>
          </a:p>
          <a:p>
            <a:r>
              <a:rPr lang="pt-BR" dirty="0" smtClean="0">
                <a:latin typeface="Times New Roman" pitchFamily="18" charset="0"/>
                <a:cs typeface="Times New Roman" pitchFamily="18" charset="0"/>
              </a:rPr>
              <a:t>2° fase: inquietações metafísicas (</a:t>
            </a:r>
            <a:r>
              <a:rPr lang="pt-BR" i="1" dirty="0" smtClean="0">
                <a:latin typeface="Times New Roman" pitchFamily="18" charset="0"/>
                <a:cs typeface="Times New Roman" pitchFamily="18" charset="0"/>
              </a:rPr>
              <a:t>Sonetos Completos</a:t>
            </a:r>
            <a:r>
              <a:rPr lang="pt-BR" dirty="0" smtClean="0">
                <a:latin typeface="Times New Roman" pitchFamily="18" charset="0"/>
                <a:cs typeface="Times New Roman" pitchFamily="18" charset="0"/>
              </a:rPr>
              <a:t>)</a:t>
            </a:r>
            <a:endParaRPr lang="pt-BR"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Tema do Office">
  <a:themeElements>
    <a:clrScheme name="Escritório">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Escritório">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746</TotalTime>
  <Words>2481</Words>
  <Application>Microsoft Office PowerPoint</Application>
  <PresentationFormat>Apresentação na tela (4:3)</PresentationFormat>
  <Paragraphs>201</Paragraphs>
  <Slides>20</Slides>
  <Notes>0</Notes>
  <HiddenSlides>0</HiddenSlides>
  <MMClips>0</MMClips>
  <ScaleCrop>false</ScaleCrop>
  <HeadingPairs>
    <vt:vector size="4" baseType="variant">
      <vt:variant>
        <vt:lpstr>Tema</vt:lpstr>
      </vt:variant>
      <vt:variant>
        <vt:i4>1</vt:i4>
      </vt:variant>
      <vt:variant>
        <vt:lpstr>Títulos de slides</vt:lpstr>
      </vt:variant>
      <vt:variant>
        <vt:i4>20</vt:i4>
      </vt:variant>
    </vt:vector>
  </HeadingPairs>
  <TitlesOfParts>
    <vt:vector size="21" baseType="lpstr">
      <vt:lpstr>Tema do Office</vt:lpstr>
      <vt:lpstr>REALISMO &amp; NATURALISMO</vt:lpstr>
      <vt:lpstr>Contexto Histórico </vt:lpstr>
      <vt:lpstr>Algumas correntes filosóficas da época</vt:lpstr>
      <vt:lpstr>O  surgimento do realismo</vt:lpstr>
      <vt:lpstr>Características do Realismo</vt:lpstr>
      <vt:lpstr>Realismo em Portugal </vt:lpstr>
      <vt:lpstr>Realismo em Portugal</vt:lpstr>
      <vt:lpstr>Principais autores do realismo português</vt:lpstr>
      <vt:lpstr>Slide 9</vt:lpstr>
      <vt:lpstr>Slide 10</vt:lpstr>
      <vt:lpstr>Realismo no Brasil</vt:lpstr>
      <vt:lpstr>Realismo no Brasil</vt:lpstr>
      <vt:lpstr>Autor Principal</vt:lpstr>
      <vt:lpstr>Naturalismo</vt:lpstr>
      <vt:lpstr>Características do Naturalismo</vt:lpstr>
      <vt:lpstr>Diferenças entre o Realismo e o Naturalismo</vt:lpstr>
      <vt:lpstr>Naturalismo no Brasil</vt:lpstr>
      <vt:lpstr>Principais autores</vt:lpstr>
      <vt:lpstr>Aluísio de Azevedo</vt:lpstr>
      <vt:lpstr>Principais autores</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REALISMO</dc:title>
  <dc:creator>Amanda</dc:creator>
  <cp:lastModifiedBy>Amanda</cp:lastModifiedBy>
  <cp:revision>66</cp:revision>
  <dcterms:created xsi:type="dcterms:W3CDTF">2016-06-26T05:40:43Z</dcterms:created>
  <dcterms:modified xsi:type="dcterms:W3CDTF">2016-07-04T05:32:57Z</dcterms:modified>
</cp:coreProperties>
</file>