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340" r:id="rId3"/>
    <p:sldId id="341" r:id="rId4"/>
    <p:sldId id="260" r:id="rId5"/>
    <p:sldId id="257" r:id="rId6"/>
    <p:sldId id="273" r:id="rId7"/>
    <p:sldId id="277" r:id="rId8"/>
    <p:sldId id="325" r:id="rId9"/>
    <p:sldId id="278" r:id="rId10"/>
    <p:sldId id="326" r:id="rId11"/>
    <p:sldId id="279" r:id="rId12"/>
    <p:sldId id="327" r:id="rId13"/>
    <p:sldId id="283" r:id="rId14"/>
    <p:sldId id="282" r:id="rId15"/>
    <p:sldId id="284" r:id="rId16"/>
    <p:sldId id="313" r:id="rId17"/>
    <p:sldId id="342" r:id="rId18"/>
    <p:sldId id="289" r:id="rId19"/>
    <p:sldId id="333" r:id="rId20"/>
    <p:sldId id="346" r:id="rId21"/>
    <p:sldId id="351" r:id="rId22"/>
    <p:sldId id="347" r:id="rId23"/>
    <p:sldId id="348" r:id="rId24"/>
    <p:sldId id="349" r:id="rId25"/>
    <p:sldId id="350" r:id="rId26"/>
    <p:sldId id="343" r:id="rId27"/>
    <p:sldId id="344" r:id="rId28"/>
    <p:sldId id="345" r:id="rId29"/>
    <p:sldId id="352" r:id="rId30"/>
    <p:sldId id="274" r:id="rId31"/>
    <p:sldId id="310" r:id="rId32"/>
    <p:sldId id="275" r:id="rId33"/>
    <p:sldId id="276" r:id="rId34"/>
    <p:sldId id="303" r:id="rId35"/>
    <p:sldId id="305" r:id="rId36"/>
    <p:sldId id="353" r:id="rId37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B650B8-EC52-4CB3-A4F0-8047EFEB96A0}" type="datetimeFigureOut">
              <a:rPr lang="pt-BR"/>
              <a:pPr/>
              <a:t>29/03/2016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6C48B0-C5DC-4EE9-A269-1507F8E1C717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600694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C48B0-C5DC-4EE9-A269-1507F8E1C717}" type="slidenum">
              <a:rPr lang="pt-BR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9716557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C48B0-C5DC-4EE9-A269-1507F8E1C717}" type="slidenum">
              <a:rPr lang="pt-BR"/>
              <a:pPr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222767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C48B0-C5DC-4EE9-A269-1507F8E1C717}" type="slidenum">
              <a:rPr lang="pt-BR"/>
              <a:pPr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5697290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C48B0-C5DC-4EE9-A269-1507F8E1C717}" type="slidenum">
              <a:rPr lang="pt-BR"/>
              <a:pPr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975841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C48B0-C5DC-4EE9-A269-1507F8E1C717}" type="slidenum">
              <a:rPr lang="pt-BR"/>
              <a:pPr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008176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C48B0-C5DC-4EE9-A269-1507F8E1C717}" type="slidenum">
              <a:rPr lang="pt-BR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274907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C48B0-C5DC-4EE9-A269-1507F8E1C717}" type="slidenum">
              <a:rPr lang="pt-BR"/>
              <a:pPr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048131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C48B0-C5DC-4EE9-A269-1507F8E1C717}" type="slidenum">
              <a:rPr lang="pt-BR"/>
              <a:pPr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871310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C48B0-C5DC-4EE9-A269-1507F8E1C717}" type="slidenum">
              <a:rPr lang="pt-BR"/>
              <a:pPr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468383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C48B0-C5DC-4EE9-A269-1507F8E1C717}" type="slidenum">
              <a:rPr lang="pt-BR"/>
              <a:pPr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542950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C48B0-C5DC-4EE9-A269-1507F8E1C717}" type="slidenum">
              <a:rPr lang="pt-BR"/>
              <a:pPr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928929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C48B0-C5DC-4EE9-A269-1507F8E1C717}" type="slidenum">
              <a:rPr lang="pt-BR"/>
              <a:pPr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993059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C48B0-C5DC-4EE9-A269-1507F8E1C717}" type="slidenum">
              <a:rPr lang="pt-BR"/>
              <a:pPr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130750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A9A31-2F54-46A5-89C4-E0FE084D9A9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2CD0F-8FF5-47F1-81E2-06087C9B70C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E60B2-D6B8-4DAA-9383-7A706F17216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A437F-CD7D-4ECC-9CB4-A3E5E50B5FA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2410D-6825-480C-8D30-D6F7B71DB08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5E3599-C02E-4B68-A472-4969FF600FE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E8629-708D-4F01-A945-73F9103DC48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497F4-8794-4A30-A5EE-6ABD24E15F1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30875-2D0C-468A-97D8-555C65FDA3D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DEAE9-376F-4D8D-99EA-65E09B917C9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11C6F-C79F-4741-BE94-680417C4E48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CBBCA42-583A-4FAE-8DD7-CDA4C40D7C9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333375"/>
            <a:ext cx="7772400" cy="1223963"/>
          </a:xfrm>
        </p:spPr>
        <p:txBody>
          <a:bodyPr/>
          <a:lstStyle/>
          <a:p>
            <a:pPr eaLnBrk="1" hangingPunct="1"/>
            <a:r>
              <a:rPr lang="pt-BR" altLang="pt-BR"/>
              <a:t>Cartografia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1916113"/>
            <a:ext cx="8642350" cy="4681537"/>
          </a:xfrm>
        </p:spPr>
        <p:txBody>
          <a:bodyPr/>
          <a:lstStyle/>
          <a:p>
            <a:pPr eaLnBrk="1" hangingPunct="1"/>
            <a:endParaRPr lang="pt-BR" altLang="pt-BR"/>
          </a:p>
        </p:txBody>
      </p:sp>
      <p:pic>
        <p:nvPicPr>
          <p:cNvPr id="41988" name="Picture 4" descr="aquare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1438"/>
            <a:ext cx="9144000" cy="537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388" y="1196975"/>
            <a:ext cx="8351837" cy="457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6163" y="2205038"/>
            <a:ext cx="292417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395288" y="404813"/>
            <a:ext cx="8723312" cy="604837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pt-BR" altLang="pt-BR" sz="4000" b="1" dirty="0"/>
              <a:t>Projeção azimutal </a:t>
            </a:r>
            <a:r>
              <a:rPr lang="pt-BR" altLang="pt-BR" dirty="0">
                <a:solidFill>
                  <a:srgbClr val="376092"/>
                </a:solidFill>
              </a:rPr>
              <a:t>baseia-se na projeção da superfície da terra em um plano</a:t>
            </a:r>
          </a:p>
          <a:p>
            <a:pPr marL="0" indent="0" eaLnBrk="1" hangingPunct="1">
              <a:buFont typeface="Wingdings" pitchFamily="2" charset="2"/>
              <a:buChar char="ü"/>
            </a:pPr>
            <a:r>
              <a:rPr lang="pt-BR" altLang="pt-BR" sz="2800" dirty="0"/>
              <a:t>Meridianos são linhas retas divergentes, e os paralelos são círculos concêntricos</a:t>
            </a:r>
          </a:p>
          <a:p>
            <a:pPr marL="0" indent="0" eaLnBrk="1" hangingPunct="1">
              <a:buFont typeface="Wingdings" pitchFamily="2" charset="2"/>
              <a:buChar char="ü"/>
            </a:pPr>
            <a:r>
              <a:rPr lang="pt-BR" altLang="pt-BR" sz="2800" dirty="0"/>
              <a:t>Distorções aumentam a partir do centro</a:t>
            </a:r>
          </a:p>
          <a:p>
            <a:pPr marL="0" indent="0" eaLnBrk="1" hangingPunct="1">
              <a:buFont typeface="Wingdings" pitchFamily="2" charset="2"/>
              <a:buChar char="ü"/>
            </a:pPr>
            <a:r>
              <a:rPr lang="pt-BR" altLang="pt-BR" sz="2800" dirty="0"/>
              <a:t>Adequadas para representar zonas de </a:t>
            </a:r>
            <a:r>
              <a:rPr lang="pt-BR" altLang="pt-BR" sz="2800" dirty="0" smtClean="0"/>
              <a:t/>
            </a:r>
            <a:br>
              <a:rPr lang="pt-BR" altLang="pt-BR" sz="2800" dirty="0" smtClean="0"/>
            </a:br>
            <a:r>
              <a:rPr lang="pt-BR" altLang="pt-BR" sz="2800" dirty="0" smtClean="0"/>
              <a:t>altas </a:t>
            </a:r>
            <a:r>
              <a:rPr lang="pt-BR" altLang="pt-BR" sz="2800" dirty="0"/>
              <a:t>latitudes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4054475"/>
            <a:ext cx="523875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30950" y="4589463"/>
            <a:ext cx="2514600" cy="221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412875"/>
            <a:ext cx="7920038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395288" y="404813"/>
            <a:ext cx="8723312" cy="604837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pt-BR" altLang="pt-BR" sz="4000" b="1" dirty="0"/>
              <a:t>Projeção de </a:t>
            </a:r>
            <a:r>
              <a:rPr lang="pt-BR" altLang="pt-BR" sz="4000" b="1" dirty="0" err="1"/>
              <a:t>Mercator</a:t>
            </a:r>
            <a:r>
              <a:rPr lang="pt-BR" altLang="pt-BR" sz="4000" b="1" dirty="0"/>
              <a:t> (1569)</a:t>
            </a:r>
          </a:p>
          <a:p>
            <a:pPr marL="0" indent="0" eaLnBrk="1" hangingPunct="1">
              <a:buFont typeface="Wingdings" pitchFamily="2" charset="2"/>
              <a:buChar char="ü"/>
            </a:pPr>
            <a:r>
              <a:rPr lang="pt-BR" altLang="pt-BR" sz="2800" dirty="0"/>
              <a:t>Projeção cilíndrica </a:t>
            </a:r>
          </a:p>
          <a:p>
            <a:pPr marL="0" indent="0" eaLnBrk="1" hangingPunct="1">
              <a:buFont typeface="Wingdings" pitchFamily="2" charset="2"/>
              <a:buChar char="ü"/>
            </a:pPr>
            <a:r>
              <a:rPr lang="pt-BR" altLang="pt-BR" sz="2800" dirty="0"/>
              <a:t>Utilizada no período mercantilista</a:t>
            </a:r>
          </a:p>
          <a:p>
            <a:pPr marL="0" indent="0" eaLnBrk="1" hangingPunct="1">
              <a:buFont typeface="Wingdings" pitchFamily="2" charset="2"/>
              <a:buChar char="ü"/>
            </a:pPr>
            <a:r>
              <a:rPr lang="pt-BR" altLang="pt-BR" sz="2800" dirty="0"/>
              <a:t>Meridianos e os paralelos em linhas retas</a:t>
            </a:r>
          </a:p>
          <a:p>
            <a:pPr marL="0" indent="0" eaLnBrk="1" hangingPunct="1">
              <a:buFont typeface="Wingdings" pitchFamily="2" charset="2"/>
              <a:buChar char="ü"/>
            </a:pPr>
            <a:r>
              <a:rPr lang="pt-BR" altLang="pt-BR" sz="2800" dirty="0"/>
              <a:t>Regiões polares de maneira exagerada</a:t>
            </a:r>
          </a:p>
          <a:p>
            <a:pPr marL="0" indent="0" eaLnBrk="1" hangingPunct="1">
              <a:buFont typeface="Wingdings" pitchFamily="2" charset="2"/>
              <a:buChar char="ü"/>
            </a:pPr>
            <a:r>
              <a:rPr lang="pt-BR" altLang="pt-BR" sz="2800" dirty="0" err="1"/>
              <a:t>Eurocentrismo</a:t>
            </a:r>
            <a:endParaRPr lang="pt-BR" altLang="pt-BR" sz="2800" dirty="0"/>
          </a:p>
          <a:p>
            <a:pPr marL="0" indent="0" eaLnBrk="1" hangingPunct="1">
              <a:buFont typeface="Wingdings" pitchFamily="2" charset="2"/>
              <a:buChar char="ü"/>
            </a:pPr>
            <a:r>
              <a:rPr lang="pt-BR" altLang="pt-BR" sz="2800" dirty="0"/>
              <a:t>Forma e ângulos</a:t>
            </a:r>
          </a:p>
          <a:p>
            <a:pPr marL="0" indent="0" eaLnBrk="1" hangingPunct="1">
              <a:buFont typeface="Wingdings" pitchFamily="2" charset="2"/>
              <a:buChar char="ü"/>
            </a:pPr>
            <a:r>
              <a:rPr lang="pt-BR" altLang="pt-BR" sz="2800" dirty="0"/>
              <a:t>Navegação</a:t>
            </a:r>
          </a:p>
          <a:p>
            <a:pPr marL="0" indent="0" eaLnBrk="1" hangingPunct="1"/>
            <a:endParaRPr lang="pt-BR" altLang="pt-B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3141663"/>
            <a:ext cx="5466383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9225" y="3397250"/>
            <a:ext cx="5184775" cy="346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395288" y="404813"/>
            <a:ext cx="8723312" cy="604837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pt-BR" altLang="pt-BR" sz="4000" b="1" dirty="0"/>
              <a:t>Projeção de </a:t>
            </a:r>
            <a:r>
              <a:rPr lang="pt-BR" altLang="pt-BR" sz="4000" b="1" dirty="0" err="1"/>
              <a:t>Peters</a:t>
            </a:r>
            <a:r>
              <a:rPr lang="pt-BR" altLang="pt-BR" sz="4000" b="1" dirty="0"/>
              <a:t> (1974)</a:t>
            </a:r>
          </a:p>
          <a:p>
            <a:pPr marL="0" indent="0" eaLnBrk="1" hangingPunct="1">
              <a:buFont typeface="Wingdings" pitchFamily="2" charset="2"/>
              <a:buChar char="ü"/>
            </a:pPr>
            <a:r>
              <a:rPr lang="pt-BR" altLang="pt-BR" sz="2800" dirty="0"/>
              <a:t>Projeção cilíndrica</a:t>
            </a:r>
          </a:p>
          <a:p>
            <a:pPr marL="0" indent="0" eaLnBrk="1" hangingPunct="1">
              <a:buFont typeface="Wingdings" pitchFamily="2" charset="2"/>
              <a:buChar char="ü"/>
            </a:pPr>
            <a:r>
              <a:rPr lang="pt-BR" altLang="pt-BR" sz="2800" dirty="0"/>
              <a:t>Combater o </a:t>
            </a:r>
            <a:r>
              <a:rPr lang="pt-BR" altLang="pt-BR" sz="2800" dirty="0" err="1"/>
              <a:t>Eurocentrismo</a:t>
            </a:r>
            <a:endParaRPr lang="pt-BR" altLang="pt-BR" sz="2800" dirty="0"/>
          </a:p>
          <a:p>
            <a:pPr marL="0" indent="0" eaLnBrk="1" hangingPunct="1">
              <a:buFont typeface="Wingdings" pitchFamily="2" charset="2"/>
              <a:buChar char="ü"/>
            </a:pPr>
            <a:r>
              <a:rPr lang="pt-BR" altLang="pt-BR" sz="2800" dirty="0"/>
              <a:t>Propor a valorização do mundo subdesenvolvido, mostrando sua área real </a:t>
            </a:r>
          </a:p>
          <a:p>
            <a:pPr marL="0" indent="0" eaLnBrk="1" hangingPunct="1">
              <a:buFont typeface="Wingdings" pitchFamily="2" charset="2"/>
              <a:buChar char="ü"/>
            </a:pPr>
            <a:r>
              <a:rPr lang="pt-BR" altLang="pt-BR" sz="2800" dirty="0"/>
              <a:t>Valorização do tamanho</a:t>
            </a:r>
          </a:p>
          <a:p>
            <a:pPr marL="0" indent="0" eaLnBrk="1" hangingPunct="1"/>
            <a:endParaRPr lang="pt-BR" altLang="pt-BR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238" y="188913"/>
            <a:ext cx="5043487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9225" y="3265488"/>
            <a:ext cx="5184775" cy="346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D:\MÉDIO\geografia da mafal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1213" y="692150"/>
            <a:ext cx="7648575" cy="556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Elementos essenciais para um mapa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Título</a:t>
            </a:r>
          </a:p>
          <a:p>
            <a:r>
              <a:rPr lang="pt-BR" dirty="0"/>
              <a:t>Fonte</a:t>
            </a:r>
          </a:p>
          <a:p>
            <a:r>
              <a:rPr lang="pt-BR" dirty="0"/>
              <a:t>Orientação</a:t>
            </a:r>
          </a:p>
          <a:p>
            <a:r>
              <a:rPr lang="pt-BR" dirty="0"/>
              <a:t>Escala</a:t>
            </a:r>
          </a:p>
          <a:p>
            <a:r>
              <a:rPr lang="pt-BR" dirty="0"/>
              <a:t>Legenda</a:t>
            </a:r>
          </a:p>
        </p:txBody>
      </p:sp>
    </p:spTree>
    <p:extLst>
      <p:ext uri="{BB962C8B-B14F-4D97-AF65-F5344CB8AC3E}">
        <p14:creationId xmlns:p14="http://schemas.microsoft.com/office/powerpoint/2010/main" xmlns="" val="338694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/>
              <a:t>Escala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pt-BR" dirty="0"/>
              <a:t>É</a:t>
            </a:r>
            <a:r>
              <a:rPr lang="pt-BR" altLang="pt-BR" dirty="0" smtClean="0"/>
              <a:t> </a:t>
            </a:r>
            <a:r>
              <a:rPr lang="pt-BR" altLang="pt-BR" dirty="0"/>
              <a:t>a relação que se estabelece entre a distância real e a correspondente distância representada num mapa.</a:t>
            </a:r>
          </a:p>
          <a:p>
            <a:pPr eaLnBrk="1" hangingPunct="1"/>
            <a:r>
              <a:rPr lang="pt-BR" altLang="pt-BR" dirty="0" smtClean="0"/>
              <a:t>Existe </a:t>
            </a:r>
            <a:r>
              <a:rPr lang="pt-BR" altLang="pt-BR" dirty="0"/>
              <a:t>de duas </a:t>
            </a:r>
            <a:r>
              <a:rPr lang="pt-BR" altLang="pt-BR" dirty="0" smtClean="0"/>
              <a:t>formas: </a:t>
            </a:r>
            <a:r>
              <a:rPr lang="pt-BR" altLang="pt-BR" dirty="0"/>
              <a:t>G</a:t>
            </a:r>
            <a:r>
              <a:rPr lang="pt-BR" altLang="pt-BR" dirty="0" smtClean="0"/>
              <a:t>ráfica </a:t>
            </a:r>
            <a:r>
              <a:rPr lang="pt-BR" altLang="pt-BR" dirty="0"/>
              <a:t>e Numérica</a:t>
            </a:r>
          </a:p>
          <a:p>
            <a:pPr eaLnBrk="1" hangingPunct="1"/>
            <a:r>
              <a:rPr lang="pt-BR" altLang="pt-BR" dirty="0"/>
              <a:t>Pode ser definida pela fórmula E=d/D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45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950" y="115888"/>
            <a:ext cx="8856663" cy="66262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7959" y="580975"/>
            <a:ext cx="7772400" cy="1470025"/>
          </a:xfrm>
        </p:spPr>
        <p:txBody>
          <a:bodyPr/>
          <a:lstStyle/>
          <a:p>
            <a:r>
              <a:rPr lang="pt-BR" dirty="0"/>
              <a:t>O que é um mapa?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66798" y="2633167"/>
            <a:ext cx="6400800" cy="1752600"/>
          </a:xfrm>
        </p:spPr>
        <p:txBody>
          <a:bodyPr/>
          <a:lstStyle/>
          <a:p>
            <a:r>
              <a:rPr lang="pt-BR" dirty="0"/>
              <a:t>O mapa é uma </a:t>
            </a:r>
            <a:r>
              <a:rPr lang="pt-BR" dirty="0">
                <a:solidFill>
                  <a:srgbClr val="FF0000"/>
                </a:solidFill>
              </a:rPr>
              <a:t>representação</a:t>
            </a:r>
            <a:r>
              <a:rPr lang="pt-BR" dirty="0"/>
              <a:t> gráfica de uma determinada porção da superfície terrestre.</a:t>
            </a:r>
          </a:p>
        </p:txBody>
      </p:sp>
    </p:spTree>
    <p:extLst>
      <p:ext uri="{BB962C8B-B14F-4D97-AF65-F5344CB8AC3E}">
        <p14:creationId xmlns:p14="http://schemas.microsoft.com/office/powerpoint/2010/main" xmlns="" val="251541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PT" altLang="pt-BR" b="1" dirty="0"/>
              <a:t>A escala numérica apresenta-se geralmente em centímetros (cm).</a:t>
            </a:r>
            <a:endParaRPr lang="pt-BR" altLang="pt-BR" b="1" dirty="0"/>
          </a:p>
          <a:p>
            <a:pPr eaLnBrk="1" hangingPunct="1"/>
            <a:endParaRPr lang="pt-BR" altLang="pt-BR" b="1" dirty="0"/>
          </a:p>
          <a:p>
            <a:pPr eaLnBrk="1" hangingPunct="1"/>
            <a:endParaRPr lang="pt-BR" altLang="pt-BR" b="1" dirty="0"/>
          </a:p>
          <a:p>
            <a:pPr eaLnBrk="1" hangingPunct="1"/>
            <a:r>
              <a:rPr lang="pt-PT" altLang="pt-BR" b="1" dirty="0"/>
              <a:t>A escala gráfica pode apresentar-se em </a:t>
            </a:r>
            <a:r>
              <a:rPr lang="pt-PT" altLang="pt-BR" b="1" dirty="0" err="1"/>
              <a:t>kilómetros</a:t>
            </a:r>
            <a:r>
              <a:rPr lang="pt-PT" altLang="pt-BR" b="1" dirty="0"/>
              <a:t> (km), metros (m) ou centímetros (cm).</a:t>
            </a:r>
            <a:endParaRPr lang="pt-BR" altLang="pt-BR" b="1" dirty="0"/>
          </a:p>
        </p:txBody>
      </p:sp>
    </p:spTree>
    <p:extLst>
      <p:ext uri="{BB962C8B-B14F-4D97-AF65-F5344CB8AC3E}">
        <p14:creationId xmlns:p14="http://schemas.microsoft.com/office/powerpoint/2010/main" xmlns="" val="52076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546301" y="256427"/>
            <a:ext cx="6261395" cy="1754326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pt-BR" sz="3600" dirty="0"/>
              <a:t>Como converter uma escala de quilômetros para centímetros?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393900" y="3126245"/>
            <a:ext cx="274320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endParaRPr lang="pt-BR" dirty="0"/>
          </a:p>
        </p:txBody>
      </p:sp>
      <p:graphicFrame>
        <p:nvGraphicFramePr>
          <p:cNvPr id="6" name="Tabela 5"/>
          <p:cNvGraphicFramePr/>
          <p:nvPr>
            <p:extLst>
              <p:ext uri="{D42A27DB-BD31-4B8C-83A1-F6EECF244321}">
                <p14:modId xmlns:p14="http://schemas.microsoft.com/office/powerpoint/2010/main" xmlns="" val="3474216530"/>
              </p:ext>
            </p:extLst>
          </p:nvPr>
        </p:nvGraphicFramePr>
        <p:xfrm>
          <a:off x="40335" y="2215459"/>
          <a:ext cx="9104944" cy="899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5742">
                  <a:extLst>
                    <a:ext uri="{9D8B030D-6E8A-4147-A177-3AD203B41FA5}">
                      <a16:colId xmlns:a16="http://schemas.microsoft.com/office/drawing/2014/main" xmlns="" val="438936279"/>
                    </a:ext>
                  </a:extLst>
                </a:gridCol>
                <a:gridCol w="1456791">
                  <a:extLst>
                    <a:ext uri="{9D8B030D-6E8A-4147-A177-3AD203B41FA5}">
                      <a16:colId xmlns:a16="http://schemas.microsoft.com/office/drawing/2014/main" xmlns="" val="1293766400"/>
                    </a:ext>
                  </a:extLst>
                </a:gridCol>
                <a:gridCol w="1274692">
                  <a:extLst>
                    <a:ext uri="{9D8B030D-6E8A-4147-A177-3AD203B41FA5}">
                      <a16:colId xmlns:a16="http://schemas.microsoft.com/office/drawing/2014/main" xmlns="" val="3785795126"/>
                    </a:ext>
                  </a:extLst>
                </a:gridCol>
                <a:gridCol w="1274692">
                  <a:extLst>
                    <a:ext uri="{9D8B030D-6E8A-4147-A177-3AD203B41FA5}">
                      <a16:colId xmlns:a16="http://schemas.microsoft.com/office/drawing/2014/main" xmlns="" val="1512254161"/>
                    </a:ext>
                  </a:extLst>
                </a:gridCol>
                <a:gridCol w="1274692">
                  <a:extLst>
                    <a:ext uri="{9D8B030D-6E8A-4147-A177-3AD203B41FA5}">
                      <a16:colId xmlns:a16="http://schemas.microsoft.com/office/drawing/2014/main" xmlns="" val="2902999405"/>
                    </a:ext>
                  </a:extLst>
                </a:gridCol>
                <a:gridCol w="1274692">
                  <a:extLst>
                    <a:ext uri="{9D8B030D-6E8A-4147-A177-3AD203B41FA5}">
                      <a16:colId xmlns:a16="http://schemas.microsoft.com/office/drawing/2014/main" xmlns="" val="2459203534"/>
                    </a:ext>
                  </a:extLst>
                </a:gridCol>
                <a:gridCol w="1183643">
                  <a:extLst>
                    <a:ext uri="{9D8B030D-6E8A-4147-A177-3AD203B41FA5}">
                      <a16:colId xmlns:a16="http://schemas.microsoft.com/office/drawing/2014/main" xmlns="" val="26844839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Quilômetro</a:t>
                      </a:r>
                    </a:p>
                    <a:p>
                      <a:pPr algn="ctr"/>
                      <a:r>
                        <a:rPr lang="pt-BR" dirty="0"/>
                        <a:t>km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Hectômetro</a:t>
                      </a:r>
                    </a:p>
                    <a:p>
                      <a:pPr algn="ctr"/>
                      <a:r>
                        <a:rPr lang="pt-BR" dirty="0"/>
                        <a:t>hm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Decâmetro</a:t>
                      </a:r>
                    </a:p>
                    <a:p>
                      <a:pPr algn="ctr"/>
                      <a:r>
                        <a:rPr lang="pt-BR" dirty="0" err="1">
                          <a:effectLst/>
                        </a:rPr>
                        <a:t>dam</a:t>
                      </a:r>
                      <a:endParaRPr lang="pt-BR" dirty="0">
                        <a:effectLst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Metro</a:t>
                      </a:r>
                    </a:p>
                    <a:p>
                      <a:pPr algn="ctr"/>
                      <a:r>
                        <a:rPr lang="pt-BR" dirty="0"/>
                        <a:t>m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Decímetro</a:t>
                      </a:r>
                    </a:p>
                    <a:p>
                      <a:pPr algn="ctr"/>
                      <a:r>
                        <a:rPr lang="pt-BR" dirty="0"/>
                        <a:t>dm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Centímetro</a:t>
                      </a:r>
                    </a:p>
                    <a:p>
                      <a:pPr algn="ctr"/>
                      <a:r>
                        <a:rPr lang="pt-BR" dirty="0"/>
                        <a:t>cm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Milímetro</a:t>
                      </a:r>
                    </a:p>
                    <a:p>
                      <a:pPr algn="ctr"/>
                      <a:r>
                        <a:rPr lang="pt-BR" dirty="0"/>
                        <a:t>mm</a:t>
                      </a:r>
                    </a:p>
                  </a:txBody>
                  <a:tcPr marL="38100" marR="38100" marT="38100" marB="38100"/>
                </a:tc>
                <a:extLst>
                  <a:ext uri="{0D108BD9-81ED-4DB2-BD59-A6C34878D82A}">
                    <a16:rowId xmlns:a16="http://schemas.microsoft.com/office/drawing/2014/main" xmlns="" val="18454743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85936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87388" y="2371725"/>
            <a:ext cx="7769225" cy="3462338"/>
          </a:xfrm>
        </p:spPr>
        <p:txBody>
          <a:bodyPr/>
          <a:lstStyle/>
          <a:p>
            <a:pPr marL="365125" indent="-255588" algn="just" eaLnBrk="1" hangingPunct="1"/>
            <a:r>
              <a:rPr lang="pt-PT" altLang="pt-BR" sz="3900" u="sng" dirty="0"/>
              <a:t>Mapa de grande escala</a:t>
            </a:r>
            <a:r>
              <a:rPr lang="pt-PT" altLang="pt-BR" sz="3900" dirty="0"/>
              <a:t>: é um mapa onde a realidade está pouco reduzida. Apresenta uma área pequena com muitos detalhes </a:t>
            </a:r>
          </a:p>
          <a:p>
            <a:pPr marL="365125" indent="-255588" algn="just" eaLnBrk="1" hangingPunct="1">
              <a:buFontTx/>
              <a:buNone/>
            </a:pPr>
            <a:r>
              <a:rPr lang="pt-PT" altLang="pt-BR" sz="3600" dirty="0"/>
              <a:t>  (escala igual ou inferior a 1/ 100 000)</a:t>
            </a:r>
            <a:endParaRPr lang="pt-PT" altLang="pt-BR" sz="3600" u="sng" dirty="0"/>
          </a:p>
          <a:p>
            <a:pPr marL="365125" indent="-255588" algn="just" eaLnBrk="1" hangingPunct="1">
              <a:buFontTx/>
              <a:buNone/>
            </a:pPr>
            <a:endParaRPr lang="pt-PT" altLang="pt-BR" sz="3900" dirty="0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6313" y="266700"/>
            <a:ext cx="8229428" cy="11430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pt-PT" sz="4100" b="1" kern="120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Mapas de grande escala</a:t>
            </a:r>
          </a:p>
        </p:txBody>
      </p:sp>
    </p:spTree>
    <p:extLst>
      <p:ext uri="{BB962C8B-B14F-4D97-AF65-F5344CB8AC3E}">
        <p14:creationId xmlns:p14="http://schemas.microsoft.com/office/powerpoint/2010/main" xmlns="" val="30779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florence-map-bi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2819400" y="1052736"/>
            <a:ext cx="3505200" cy="4525963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</p:spPr>
      </p:pic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900" y="50800"/>
            <a:ext cx="8229429" cy="11430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pt-PT" sz="4100" b="1" kern="12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Mapas de grande escala</a:t>
            </a:r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3419872" y="5877272"/>
            <a:ext cx="2343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pt-PT" sz="2400" b="1" dirty="0">
                <a:effectLst>
                  <a:outerShdw blurRad="38100" dist="38100" dir="2700000" algn="tl">
                    <a:srgbClr val="464646"/>
                  </a:outerShdw>
                </a:effectLst>
                <a:latin typeface="Times New Roman" pitchFamily="18" charset="0"/>
                <a:cs typeface="+mn-cs"/>
              </a:rPr>
              <a:t>Planta de Florença</a:t>
            </a:r>
          </a:p>
        </p:txBody>
      </p:sp>
    </p:spTree>
    <p:extLst>
      <p:ext uri="{BB962C8B-B14F-4D97-AF65-F5344CB8AC3E}">
        <p14:creationId xmlns:p14="http://schemas.microsoft.com/office/powerpoint/2010/main" xmlns="" val="230508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666750" y="2349500"/>
            <a:ext cx="7770813" cy="4119563"/>
          </a:xfrm>
        </p:spPr>
        <p:txBody>
          <a:bodyPr/>
          <a:lstStyle/>
          <a:p>
            <a:pPr marL="365125" indent="-255588" algn="just" eaLnBrk="1" hangingPunct="1"/>
            <a:r>
              <a:rPr lang="pt-PT" altLang="pt-BR" sz="3900" b="1" u="sng" dirty="0"/>
              <a:t>Mapa de pequena escala</a:t>
            </a:r>
            <a:r>
              <a:rPr lang="pt-PT" altLang="pt-BR" sz="3900" dirty="0"/>
              <a:t>: é um mapa onde a realidade está muito reduzida. Apresenta uma área extensa com poucos detalhes</a:t>
            </a:r>
          </a:p>
          <a:p>
            <a:pPr marL="365125" indent="-255588" algn="just" eaLnBrk="1" hangingPunct="1">
              <a:buFontTx/>
              <a:buNone/>
            </a:pPr>
            <a:r>
              <a:rPr lang="pt-PT" altLang="pt-BR" sz="3600" dirty="0"/>
              <a:t>  (escala é superior a 1/100 000)</a:t>
            </a:r>
          </a:p>
          <a:p>
            <a:pPr marL="365125" indent="-255588" algn="just" eaLnBrk="1" hangingPunct="1"/>
            <a:endParaRPr lang="pt-PT" altLang="pt-BR" sz="3900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900" y="274638"/>
            <a:ext cx="8229429" cy="11430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pt-PT" sz="4100" b="1" kern="120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Mapas de pequena escala</a:t>
            </a:r>
          </a:p>
        </p:txBody>
      </p:sp>
    </p:spTree>
    <p:extLst>
      <p:ext uri="{BB962C8B-B14F-4D97-AF65-F5344CB8AC3E}">
        <p14:creationId xmlns:p14="http://schemas.microsoft.com/office/powerpoint/2010/main" xmlns="" val="54906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15616" y="267555"/>
            <a:ext cx="7770433" cy="11430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pt-PT" sz="4100" b="1" kern="12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Mapas de pequena escala</a:t>
            </a:r>
          </a:p>
        </p:txBody>
      </p:sp>
      <p:pic>
        <p:nvPicPr>
          <p:cNvPr id="15363" name="Picture 3" descr="Digitalizar_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7061" y="1989138"/>
            <a:ext cx="2517775" cy="324008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4" name="Picture 4" descr="Digitalizar001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180305" y="1989138"/>
            <a:ext cx="3265488" cy="301625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681379" y="5300663"/>
            <a:ext cx="22542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PT" altLang="pt-BR" sz="2400" b="1" dirty="0">
                <a:latin typeface="Times New Roman" pitchFamily="18" charset="0"/>
              </a:rPr>
              <a:t>Mapa de Portugal</a:t>
            </a:r>
          </a:p>
        </p:txBody>
      </p:sp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5744661" y="5300663"/>
            <a:ext cx="21367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PT" altLang="pt-BR" sz="2400" b="1">
                <a:latin typeface="Times New Roman" pitchFamily="18" charset="0"/>
              </a:rPr>
              <a:t>Mapa da Europa</a:t>
            </a:r>
          </a:p>
        </p:txBody>
      </p:sp>
    </p:spTree>
    <p:extLst>
      <p:ext uri="{BB962C8B-B14F-4D97-AF65-F5344CB8AC3E}">
        <p14:creationId xmlns:p14="http://schemas.microsoft.com/office/powerpoint/2010/main" xmlns="" val="306185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Cartografia Temática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Técnica de confecção de mapas utilizada para transmitir uma informação através do </a:t>
            </a:r>
            <a:r>
              <a:rPr lang="pt-BR" dirty="0" smtClean="0"/>
              <a:t>olhar. </a:t>
            </a:r>
            <a:r>
              <a:rPr lang="pt-BR" dirty="0" smtClean="0"/>
              <a:t>P</a:t>
            </a:r>
            <a:r>
              <a:rPr lang="pt-BR" dirty="0" smtClean="0"/>
              <a:t>ara </a:t>
            </a:r>
            <a:r>
              <a:rPr lang="pt-BR" dirty="0" smtClean="0"/>
              <a:t>isso, </a:t>
            </a:r>
            <a:r>
              <a:rPr lang="pt-BR" dirty="0"/>
              <a:t>demonstra </a:t>
            </a:r>
            <a:r>
              <a:rPr lang="pt-BR" dirty="0" smtClean="0"/>
              <a:t>variações na imagem, como diferentes cores e </a:t>
            </a:r>
            <a:r>
              <a:rPr lang="pt-BR" dirty="0" smtClean="0"/>
              <a:t>linhas de diferentes espessuras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73870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ABAAAgVYsAA-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605" y="59746"/>
            <a:ext cx="6248919" cy="655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383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mapa-pontu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403" y="214938"/>
            <a:ext cx="5939481" cy="616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490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archela e therr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27" y="540564"/>
            <a:ext cx="7941874" cy="595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294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que é uma projeção cartográfica?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40282" y="23355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A projeção cartográfica é a maneira na qual se decide representar parte do mundo. Servem de base para a construção de mapas. </a:t>
            </a:r>
          </a:p>
        </p:txBody>
      </p:sp>
    </p:spTree>
    <p:extLst>
      <p:ext uri="{BB962C8B-B14F-4D97-AF65-F5344CB8AC3E}">
        <p14:creationId xmlns:p14="http://schemas.microsoft.com/office/powerpoint/2010/main" xmlns="" val="327472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323850" y="549275"/>
            <a:ext cx="8820150" cy="630872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pt-BR" altLang="pt-BR" sz="2800" b="1" dirty="0"/>
              <a:t>Curvas de Nível</a:t>
            </a:r>
            <a:r>
              <a:rPr lang="pt-BR" altLang="pt-BR" sz="2800" dirty="0" smtClean="0"/>
              <a:t>. </a:t>
            </a:r>
            <a:r>
              <a:rPr lang="pt-BR" altLang="pt-BR" sz="2800" dirty="0"/>
              <a:t>S</a:t>
            </a:r>
            <a:r>
              <a:rPr lang="pt-BR" altLang="pt-BR" sz="2800" smtClean="0"/>
              <a:t>ão </a:t>
            </a:r>
            <a:r>
              <a:rPr lang="pt-BR" altLang="pt-BR" sz="2800" dirty="0"/>
              <a:t>linhas imaginarias </a:t>
            </a:r>
            <a:r>
              <a:rPr lang="pt-BR" altLang="pt-BR" sz="2800"/>
              <a:t>que </a:t>
            </a:r>
            <a:r>
              <a:rPr lang="pt-BR" altLang="pt-BR" sz="2800" smtClean="0"/>
              <a:t>unem </a:t>
            </a:r>
            <a:r>
              <a:rPr lang="pt-BR" altLang="pt-BR" sz="2800" dirty="0"/>
              <a:t>pontos de uma mesma altitude </a:t>
            </a:r>
            <a:r>
              <a:rPr lang="pt-BR" altLang="pt-BR" sz="2800" b="1" dirty="0"/>
              <a:t>(cota </a:t>
            </a:r>
            <a:r>
              <a:rPr lang="pt-BR" altLang="pt-BR" sz="2800" b="1" dirty="0" err="1"/>
              <a:t>altimétrica</a:t>
            </a:r>
            <a:r>
              <a:rPr lang="pt-BR" altLang="pt-BR" sz="2800" b="1" dirty="0"/>
              <a:t>) </a:t>
            </a:r>
            <a:r>
              <a:rPr lang="pt-BR" altLang="pt-BR" sz="2800" dirty="0"/>
              <a:t>na maioria das vezes em metros, conforme a figura abaixo:</a:t>
            </a:r>
          </a:p>
          <a:p>
            <a:pPr marL="0" indent="0" eaLnBrk="1" hangingPunct="1"/>
            <a:endParaRPr lang="pt-BR" altLang="pt-BR" dirty="0"/>
          </a:p>
        </p:txBody>
      </p:sp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2781300"/>
            <a:ext cx="3211513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175" y="3049588"/>
            <a:ext cx="4313238" cy="24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I:\IMAGENS LUAN HJ\curva nive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0"/>
            <a:ext cx="8785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41475"/>
            <a:ext cx="9144000" cy="480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323850" y="260350"/>
            <a:ext cx="8569325" cy="122396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/>
              <a:t>Quando as curvas de nível estão próximas, a declividade é alta, ou seja, o terreno é bastante inclinado (acidentado). Quando elas estão mais distantes, como na porção noroeste da figura, o relevo é mais aplainado.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8400" y="460375"/>
            <a:ext cx="5414963" cy="548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107950" y="260350"/>
            <a:ext cx="4041775" cy="63373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pt-BR" altLang="pt-BR"/>
              <a:t>A partir das informações de altitudes, presentes nas curvas de nível, é possível fazer mapas que caracterizem as diferenças altitudinais das cartas topográficas. Estes mapas são chamados de </a:t>
            </a:r>
            <a:r>
              <a:rPr lang="pt-BR" altLang="pt-BR" b="1"/>
              <a:t>Mapas de Hipsometria</a:t>
            </a:r>
            <a:r>
              <a:rPr lang="pt-BR" altLang="pt-BR"/>
              <a:t/>
            </a:r>
            <a:br>
              <a:rPr lang="pt-BR" altLang="pt-BR"/>
            </a:br>
            <a:endParaRPr lang="pt-BR" alt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ítulo 1"/>
          <p:cNvSpPr>
            <a:spLocks noGrp="1"/>
          </p:cNvSpPr>
          <p:nvPr>
            <p:ph type="ctrTitle"/>
          </p:nvPr>
        </p:nvSpPr>
        <p:spPr>
          <a:xfrm>
            <a:off x="468313" y="333375"/>
            <a:ext cx="7772400" cy="1223963"/>
          </a:xfrm>
        </p:spPr>
        <p:txBody>
          <a:bodyPr/>
          <a:lstStyle/>
          <a:p>
            <a:r>
              <a:rPr lang="pt-BR" altLang="pt-BR" dirty="0"/>
              <a:t>Projeção anamórfica </a:t>
            </a:r>
          </a:p>
        </p:txBody>
      </p:sp>
      <p:sp>
        <p:nvSpPr>
          <p:cNvPr id="56323" name="Subtítulo 2"/>
          <p:cNvSpPr>
            <a:spLocks noGrp="1"/>
          </p:cNvSpPr>
          <p:nvPr>
            <p:ph type="subTitle" idx="1"/>
          </p:nvPr>
        </p:nvSpPr>
        <p:spPr>
          <a:xfrm>
            <a:off x="395288" y="1628775"/>
            <a:ext cx="8424862" cy="5040313"/>
          </a:xfrm>
        </p:spPr>
        <p:txBody>
          <a:bodyPr/>
          <a:lstStyle/>
          <a:p>
            <a:pPr algn="l"/>
            <a:r>
              <a:rPr lang="pt-BR" altLang="pt-BR"/>
              <a:t>Usada para representar cartograficamente temas e visualizá-los de forma direta, pois produz alterações propositais nos tamanhos dos territórios, porém </a:t>
            </a:r>
            <a:r>
              <a:rPr lang="pt-BR" altLang="pt-BR" b="1"/>
              <a:t>mantendo</a:t>
            </a:r>
            <a:r>
              <a:rPr lang="pt-BR" altLang="pt-BR"/>
              <a:t> seus contornos.</a:t>
            </a:r>
          </a:p>
        </p:txBody>
      </p:sp>
      <p:pic>
        <p:nvPicPr>
          <p:cNvPr id="56324" name="Picture 2" descr="D:\atlas cortado\pop urbana anamo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693" y="3784382"/>
            <a:ext cx="5441520" cy="2908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Anamorfose exportadores de armas </a:t>
            </a:r>
          </a:p>
        </p:txBody>
      </p:sp>
      <p:pic>
        <p:nvPicPr>
          <p:cNvPr id="57347" name="Picture 2" descr="D:\atlas cortado\exportadores de armas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600200"/>
            <a:ext cx="8569325" cy="51419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-569383"/>
            <a:ext cx="7598555" cy="3585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pitchFamily="34" charset="0"/>
              </a:rPr>
              <a:t/>
            </a:r>
            <a:b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pitchFamily="34" charset="0"/>
              </a:rPr>
            </a:b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BR" dirty="0">
              <a:latin typeface="Verdan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BR" dirty="0">
              <a:latin typeface="Verdan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pitchFamily="34" charset="0"/>
              </a:rPr>
              <a:t>Questão</a:t>
            </a:r>
            <a:r>
              <a:rPr kumimoji="0" lang="pt-BR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pitchFamily="34" charset="0"/>
              </a:rPr>
              <a:t> Dissertativa – UFPR 2008</a:t>
            </a:r>
            <a:r>
              <a:rPr kumimoji="0" lang="pt-BR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pitchFamily="34" charset="0"/>
              </a:rPr>
              <a:t> –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BR" sz="900" dirty="0">
              <a:latin typeface="Verdan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br>
              <a:rPr kumimoji="0" lang="pt-B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pt-B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pitchFamily="34" charset="0"/>
              </a:rPr>
              <a:t>Com base na visualização das representações gráficas das projeções de </a:t>
            </a:r>
            <a:br>
              <a:rPr kumimoji="0" lang="pt-B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pitchFamily="34" charset="0"/>
              </a:rPr>
            </a:br>
            <a:r>
              <a:rPr kumimoji="0" lang="pt-BR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pitchFamily="34" charset="0"/>
              </a:rPr>
              <a:t>Mercator</a:t>
            </a:r>
            <a:r>
              <a:rPr kumimoji="0" lang="pt-B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pitchFamily="34" charset="0"/>
              </a:rPr>
              <a:t> e de </a:t>
            </a:r>
            <a:r>
              <a:rPr kumimoji="0" lang="pt-BR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pitchFamily="34" charset="0"/>
              </a:rPr>
              <a:t>Peters</a:t>
            </a:r>
            <a:r>
              <a:rPr kumimoji="0" lang="pt-B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pitchFamily="34" charset="0"/>
              </a:rPr>
              <a:t>, faça uma análise comparativa entre </a:t>
            </a:r>
            <a:r>
              <a:rPr lang="pt-BR" sz="1400" b="1" dirty="0" smtClean="0">
                <a:latin typeface="Verdana" pitchFamily="34" charset="0"/>
                <a:cs typeface="Arial" pitchFamily="34" charset="0"/>
              </a:rPr>
              <a:t>elas</a:t>
            </a:r>
            <a:r>
              <a:rPr kumimoji="0" lang="pt-B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pitchFamily="34" charset="0"/>
              </a:rPr>
              <a:t>.</a:t>
            </a:r>
            <a:endParaRPr kumimoji="0" lang="pt-B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://files.professoralexeinowatzki.webnode.com.br/200000423-560b357050/disc_02_UFP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624" y="3016214"/>
            <a:ext cx="7794909" cy="30034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9654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dirty="0" smtClean="0"/>
              <a:t>Mapas Históricos</a:t>
            </a:r>
            <a:endParaRPr lang="pt-BR" altLang="pt-BR" dirty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pt-BR" dirty="0" smtClean="0"/>
              <a:t>T-O                                  Ga </a:t>
            </a:r>
            <a:r>
              <a:rPr lang="pt-BR" altLang="pt-BR" dirty="0" err="1" smtClean="0"/>
              <a:t>sur</a:t>
            </a:r>
            <a:endParaRPr lang="pt-BR" altLang="pt-BR" dirty="0"/>
          </a:p>
        </p:txBody>
      </p:sp>
      <p:pic>
        <p:nvPicPr>
          <p:cNvPr id="43012" name="Picture 4" descr="ga-sur-2300a-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3800" y="2708275"/>
            <a:ext cx="3024188" cy="35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5" descr="mapa de isidor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2708275"/>
            <a:ext cx="3455987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/>
              <a:t>Projeções cartográficas 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pt-BR"/>
              <a:t>Constituem uma representação matemática que transforma as coordenadas geográficas em coordenadas planas.</a:t>
            </a:r>
          </a:p>
          <a:p>
            <a:pPr eaLnBrk="1" hangingPunct="1"/>
            <a:r>
              <a:rPr lang="pt-BR" altLang="pt-BR" b="1"/>
              <a:t>Toda</a:t>
            </a:r>
            <a:r>
              <a:rPr lang="pt-BR" altLang="pt-BR"/>
              <a:t> projeção cartográfica contém deformações.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395288" y="404813"/>
            <a:ext cx="8723312" cy="604837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pt-BR" altLang="pt-BR" sz="2800"/>
              <a:t>Projeções cartográficas – formas de representação cartográfica que transformam as coordenadas geográficas a partir de uma superfície esférica (3D), em coordenadas planas (2D).</a:t>
            </a:r>
          </a:p>
          <a:p>
            <a:pPr marL="0" indent="0" eaLnBrk="1" hangingPunct="1">
              <a:buFont typeface="Wingdings" pitchFamily="2" charset="2"/>
              <a:buChar char="ü"/>
            </a:pPr>
            <a:r>
              <a:rPr lang="pt-BR" altLang="pt-BR" b="1"/>
              <a:t>Cilíndrica</a:t>
            </a:r>
          </a:p>
          <a:p>
            <a:pPr marL="0" indent="0" eaLnBrk="1" hangingPunct="1">
              <a:buFont typeface="Wingdings" pitchFamily="2" charset="2"/>
              <a:buChar char="ü"/>
            </a:pPr>
            <a:r>
              <a:rPr lang="pt-BR" altLang="pt-BR" b="1"/>
              <a:t>Azimutal</a:t>
            </a:r>
          </a:p>
          <a:p>
            <a:pPr marL="0" indent="0" eaLnBrk="1" hangingPunct="1">
              <a:buFont typeface="Wingdings" pitchFamily="2" charset="2"/>
              <a:buChar char="ü"/>
            </a:pPr>
            <a:r>
              <a:rPr lang="pt-BR" altLang="pt-BR" b="1"/>
              <a:t>Cônica</a:t>
            </a:r>
          </a:p>
        </p:txBody>
      </p:sp>
      <p:pic>
        <p:nvPicPr>
          <p:cNvPr id="4505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475" y="2373313"/>
            <a:ext cx="5151438" cy="407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395288" y="404813"/>
            <a:ext cx="8723312" cy="604837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pt-BR" altLang="pt-BR" sz="4000" b="1"/>
              <a:t>Projeção cilíndrica </a:t>
            </a:r>
            <a:r>
              <a:rPr lang="pt-BR" altLang="pt-BR">
                <a:solidFill>
                  <a:srgbClr val="376092"/>
                </a:solidFill>
              </a:rPr>
              <a:t>se baseia na projeção dos paralelos e dos meridianos em um cilindro</a:t>
            </a:r>
          </a:p>
          <a:p>
            <a:pPr marL="0" indent="0" eaLnBrk="1" hangingPunct="1">
              <a:buFont typeface="Wingdings" pitchFamily="2" charset="2"/>
              <a:buChar char="ü"/>
            </a:pPr>
            <a:r>
              <a:rPr lang="pt-BR" altLang="pt-BR" sz="2800"/>
              <a:t>Apresentam paralelos e meridianos retos</a:t>
            </a:r>
          </a:p>
          <a:p>
            <a:pPr marL="0" indent="0" eaLnBrk="1" hangingPunct="1">
              <a:buFont typeface="Wingdings" pitchFamily="2" charset="2"/>
              <a:buChar char="ü"/>
            </a:pPr>
            <a:r>
              <a:rPr lang="pt-BR" altLang="pt-BR" sz="2800"/>
              <a:t>Representam bem as regiões de baixa latitude</a:t>
            </a:r>
          </a:p>
          <a:p>
            <a:pPr marL="0" indent="0" eaLnBrk="1" hangingPunct="1">
              <a:buFont typeface="Wingdings" pitchFamily="2" charset="2"/>
              <a:buChar char="ü"/>
            </a:pPr>
            <a:r>
              <a:rPr lang="pt-BR" altLang="pt-BR" sz="2800"/>
              <a:t>Deformam e exageram as regiões polares</a:t>
            </a:r>
          </a:p>
          <a:p>
            <a:pPr marL="0" indent="0" eaLnBrk="1" hangingPunct="1">
              <a:buFont typeface="Wingdings" pitchFamily="2" charset="2"/>
              <a:buChar char="ü"/>
            </a:pPr>
            <a:r>
              <a:rPr lang="pt-BR" altLang="pt-BR" sz="2800"/>
              <a:t>Utilizadas para confecções de mapas-múndi</a:t>
            </a:r>
          </a:p>
          <a:p>
            <a:pPr marL="0" indent="0" eaLnBrk="1" hangingPunct="1">
              <a:buFontTx/>
              <a:buNone/>
            </a:pPr>
            <a:endParaRPr lang="pt-BR" altLang="pt-BR"/>
          </a:p>
          <a:p>
            <a:pPr marL="0" indent="0" eaLnBrk="1" hangingPunct="1"/>
            <a:endParaRPr lang="pt-BR" altLang="pt-BR"/>
          </a:p>
          <a:p>
            <a:pPr marL="0" indent="0" eaLnBrk="1" hangingPunct="1"/>
            <a:endParaRPr lang="pt-BR" alt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313" y="4079875"/>
            <a:ext cx="4333875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484313"/>
            <a:ext cx="8137525" cy="475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395288" y="404813"/>
            <a:ext cx="8723312" cy="604837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pt-BR" altLang="pt-BR" sz="4000" b="1"/>
              <a:t>Projeção Cônica </a:t>
            </a:r>
            <a:r>
              <a:rPr lang="pt-BR" altLang="pt-BR" sz="2800">
                <a:solidFill>
                  <a:srgbClr val="376092"/>
                </a:solidFill>
              </a:rPr>
              <a:t>projeção da esfera sobre um cone que o tangencia, posteriormente este é planificado.</a:t>
            </a:r>
          </a:p>
          <a:p>
            <a:pPr marL="0" indent="0" eaLnBrk="1" hangingPunct="1">
              <a:buFontTx/>
              <a:buNone/>
            </a:pPr>
            <a:endParaRPr lang="pt-BR" altLang="pt-BR" sz="2800">
              <a:solidFill>
                <a:srgbClr val="376092"/>
              </a:solidFill>
            </a:endParaRPr>
          </a:p>
          <a:p>
            <a:pPr marL="0" indent="0" eaLnBrk="1" hangingPunct="1">
              <a:buFont typeface="Wingdings" pitchFamily="2" charset="2"/>
              <a:buChar char="ü"/>
            </a:pPr>
            <a:r>
              <a:rPr lang="pt-BR" altLang="pt-BR" sz="2800"/>
              <a:t>Meridianos são projetados em linhas retas convergentes</a:t>
            </a:r>
          </a:p>
          <a:p>
            <a:pPr marL="0" indent="0" eaLnBrk="1" hangingPunct="1">
              <a:buFont typeface="Wingdings" pitchFamily="2" charset="2"/>
              <a:buChar char="ü"/>
            </a:pPr>
            <a:r>
              <a:rPr lang="pt-BR" altLang="pt-BR" sz="2800"/>
              <a:t>Adequados para representar regiões de médias latitudes e áreas específicas</a:t>
            </a:r>
          </a:p>
          <a:p>
            <a:pPr marL="0" indent="0" eaLnBrk="1" hangingPunct="1"/>
            <a:endParaRPr lang="pt-BR" altLang="pt-BR" sz="280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4257675"/>
            <a:ext cx="567690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075" y="4941888"/>
            <a:ext cx="333692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</TotalTime>
  <Words>612</Words>
  <Application>Microsoft Office PowerPoint</Application>
  <PresentationFormat>Apresentação na tela (4:3)</PresentationFormat>
  <Paragraphs>113</Paragraphs>
  <Slides>36</Slides>
  <Notes>13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37" baseType="lpstr">
      <vt:lpstr>Design padrão</vt:lpstr>
      <vt:lpstr>Cartografia</vt:lpstr>
      <vt:lpstr>O que é um mapa?</vt:lpstr>
      <vt:lpstr>O que é uma projeção cartográfica?</vt:lpstr>
      <vt:lpstr>Mapas Históricos</vt:lpstr>
      <vt:lpstr>Projeções cartográficas 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Elementos essenciais para um mapa</vt:lpstr>
      <vt:lpstr>Escala</vt:lpstr>
      <vt:lpstr>Slide 19</vt:lpstr>
      <vt:lpstr>Slide 20</vt:lpstr>
      <vt:lpstr>Slide 21</vt:lpstr>
      <vt:lpstr>Mapas de grande escala</vt:lpstr>
      <vt:lpstr>Mapas de grande escala</vt:lpstr>
      <vt:lpstr>Mapas de pequena escala</vt:lpstr>
      <vt:lpstr>Mapas de pequena escala</vt:lpstr>
      <vt:lpstr>Cartografia Temática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Projeção anamórfica </vt:lpstr>
      <vt:lpstr>Anamorfose exportadores de armas </vt:lpstr>
      <vt:lpstr>Slide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Cartografia</dc:title>
  <dc:creator>Bianca</dc:creator>
  <cp:lastModifiedBy>User</cp:lastModifiedBy>
  <cp:revision>71</cp:revision>
  <dcterms:created xsi:type="dcterms:W3CDTF">2013-11-20T13:16:32Z</dcterms:created>
  <dcterms:modified xsi:type="dcterms:W3CDTF">2016-03-29T11:15:35Z</dcterms:modified>
</cp:coreProperties>
</file>