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6" r:id="rId26"/>
    <p:sldId id="280" r:id="rId27"/>
    <p:sldId id="295" r:id="rId28"/>
    <p:sldId id="284" r:id="rId29"/>
    <p:sldId id="297" r:id="rId30"/>
    <p:sldId id="282" r:id="rId31"/>
    <p:sldId id="283" r:id="rId32"/>
    <p:sldId id="298" r:id="rId33"/>
    <p:sldId id="287" r:id="rId34"/>
    <p:sldId id="285" r:id="rId35"/>
    <p:sldId id="286" r:id="rId36"/>
    <p:sldId id="288" r:id="rId37"/>
    <p:sldId id="289" r:id="rId38"/>
    <p:sldId id="290" r:id="rId39"/>
    <p:sldId id="291" r:id="rId40"/>
    <p:sldId id="299" r:id="rId41"/>
    <p:sldId id="300" r:id="rId42"/>
    <p:sldId id="292" r:id="rId43"/>
    <p:sldId id="293" r:id="rId44"/>
    <p:sldId id="294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0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None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None/>
              </a:pPr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None/>
              </a:pPr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None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None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 rtl="0">
                <a:spcBef>
                  <a:spcPts val="0"/>
                </a:spcBef>
                <a:buNone/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pt-BR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Modernismo</a:t>
            </a:r>
          </a:p>
        </p:txBody>
      </p:sp>
      <p:pic>
        <p:nvPicPr>
          <p:cNvPr id="89" name="Shape 89" descr="924a57756e5dd78be64dac8ed806ab47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4302" y="1600200"/>
            <a:ext cx="4475394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14282" y="-357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Contexto histórico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0" y="642918"/>
            <a:ext cx="9144000" cy="63579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primeiros anos do século XX, em Portugal, são marcados pelo entrechoques de correntes literárias que vinham agitando os espíritos desde algum tempo: Decadentismo, Simbolismo, Impressionismo etc. eram denominações da mesma tendência geral que impunha o domínio da metafísica e do mistério no terreno em que as ciências se julgavam exclusivas e todo-poderosas.”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Desde 1910, com a queda da monarquia e proclamação da república, o país passa por um dos momentos mais conturbados de sua história.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Agora Lisboa centraliza a capitação de ideias modernas em Portugal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1914 começa a Primeira Guerra Mundial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Partido Democrático então propõe a participação de Portugal na guerra.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Após o fim da guerra, o agravamento das questões econômicas e sociais era nítido (crise política e perda do apoio popular)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 crise une os setores militares, a burguesia e o clero que desencadeiam o golpe de 1926.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1933 Salazar toma o poder e inicia a ditadura militar.  inicia-se o Estado Novo.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85719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Modernismo em Portugal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28595" y="1357298"/>
            <a:ext cx="8229600" cy="51974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modernismo português desenvolveu-se desde o início do século XX até o final do Estado Novo, na década de 1970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Neste contexto histórico conturbado, em 1915, um grupo de rapazes funda a revista </a:t>
            </a:r>
            <a:r>
              <a:rPr lang="pt-BR" sz="224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Orpheu.</a:t>
            </a: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Seu propósito fundamental consistia em agitar consciências através de atitudes desabusadas que, em concomitância com as derradeiras manifestações simbolistas, iniciavam um estilo novo, “moderno” ou “modernista”.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grupo era composto por: Mário de Sá-Carneiro, Fernando Pessoa, Luís de Montalvor, Santa Rita Pintor, Ronald de Carvalho e Raul Leal.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época é considerada a primeira geração modernista, também conhecida como Geração Orpheu.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28595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Características da Geração Orpheu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285719" y="1089003"/>
            <a:ext cx="8572560" cy="57689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Rompimento com as formas literárias passadas.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obras voltavam-se para um mundo novo, regido pela velocidade, pela técnica, pelas máquinas e por infinitas possibilidades de visão do mundo.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Incorporação das propostas das vanguardas.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Idolatria do poético, do não-prático, do não-burguês.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o desejo de escandalizar o burguês.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Impregnados de uma religiosidade esotérica, do gosto pelas ciências ocultas, os escritores da geração Orpheu tornaram-se elitistas, herméticos, pouco acessíveis.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principais : Fernando Pessoa e Mario de Sá-carneiro.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28595" y="-357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Principais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0" y="642918"/>
            <a:ext cx="9144000" cy="65722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805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Fernando Pessoa: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Foi um dos mais importantes escritores e poetas de Portugal.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Nasceu em 13 de junho de 1888 na cidade de Lisboa (Portugal) e morreu, na mesma cidade, em 30 de novembro de 1935.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Fernando Pessoa foi morar, ainda na infância, na cidade de Durban (África do Sul), onde seu pai tornou-se cônsul. Neste país teve contato com a língua e literatura inglesa.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Adulto, Fernando Pessoa trabalhou como tradutor técnico, publicando seus primeiro poemas em inglês.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1905, retornou sozinho para Lisboa e, no ano seguinte, matriculou-se no Curso Superior de Letras. Porém, abandou o curso um ano depois.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Pessoa passou a ter contato mais efetivo com a literatura portuguesa, principalmente Padre Antônio Vieira e Cesário Verde. Foi também influenciado pelos estudos filosóficos de Nietzsche e Schopenhauer. Recebeu também influências do simbolismo francês.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1912, começou suas atividades como ensaísta e crítico literário, na revista Águia.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 capacidade de deixar-se possuir por outros seres, que como ele são poetas, e de assim criar outros eus, os heterônimos, tem sido tema de inúmeros estudos, debates e controvérsias 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28595" y="-214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Heterônimos de Fernando Pessoa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14282" y="1017565"/>
            <a:ext cx="8658195" cy="58404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Álvaro de Campos, um dos heterônimos do poeta, afirma que “fingir é conhecer-se” enquanto Pessoa, num de seus poemas mais conhecidos, diz que  “O poeta é um fingidor/Finge tão completamente/Que chega a fingir que é dor/A dor que deveras sente”. Esses paradoxos apontam para a modernidade  do poeta, em seu relacionamento da perda da identidade do ser humano, da fragmentação do eu, cindido num mundo que destruiu as certezas inquestionáveis e quebrou o mito da personalidade como algo inteiro, igual a si mesmo.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processo de despersonalização faz o poeta “inventar-se” através de outras criaturas, as quais no entanto encontram-se dentro de si.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heterônimos não são máscaras literárias, não podem ser confundidos com pseudônimos. Ao contrário de pseudônimos, os heterônimos constituem uma personalidade.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Pessoa não inventou personagens-poetas, mas criou obras de poetas, e em função delas, as bibliografias de </a:t>
            </a:r>
            <a:r>
              <a:rPr lang="pt-BR" sz="224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Álvaro de Campos</a:t>
            </a: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224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Ricardo Reis</a:t>
            </a: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pt-BR" sz="224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Alberto Caeiro</a:t>
            </a: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285719" y="214313"/>
            <a:ext cx="8858279" cy="66436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3187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Álvaro de Campos: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Poeta modernista, futurista e cubista.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sua temática, as sensações do homem no mundo moderno, pode-se considerá-lo um sensacionista (mistura dos movimentos das vanguardas).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Nasceu em Tavira, no dia 15 de outubro de 1890.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 engenheiro naval.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Trabalhou em Londres.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Desempregado, teria voltado para Lisboa em 1926, mergulhando então no pessimismo.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Existem três fases na obra de Álvaro: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•"/>
            </a:pPr>
            <a:r>
              <a:rPr lang="pt-BR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1ª Fase – Decadentista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•"/>
            </a:pPr>
            <a:r>
              <a:rPr lang="pt-BR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2ª Fase – Futurista/Sensacionista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Courier New"/>
              <a:buChar char="•"/>
            </a:pPr>
            <a:r>
              <a:rPr lang="pt-BR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3ª Fase – Intimista/Pessimista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28595" y="0"/>
            <a:ext cx="8229600" cy="70723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pt-BR" sz="152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Cansaço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O que há em mim é sobretudo cansaço —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disto nem daquilo,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 sequer de tudo ou de nada: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Cansaço assim mesmo, ele mesmo,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Cansaço.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subtileza das sensações inúteis,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paixões violentas por coisa nenhuma,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amores intensos por o suposto em alguém,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Essas coisas todas —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Essas e o que falta nelas eternamente —;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Tudo isso faz um cansaço,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 cansaço,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Cansaço.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sem dúvida quem ame o infinito,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sem dúvida quem deseje o impossível,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sem dúvida quem não queira nada —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Três tipos de idealistas, e eu nenhum deles: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Porque eu amo infinitamente o finito,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Porque eu desejo impossivelmente o possível,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Porque quero tudo, ou um pouco mais, se puder ser,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 até se não puder ser...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o resultado?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eles a vida vivida ou sonhada,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eles o sonho sonhado ou vivido,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eles a média entre tudo e nada, isto é, isto...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mim só um grande, um profundo,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 ah com que felicidade infecundo, cansaço,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supremíssimo cansaço,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Íssimno, íssimo, íssimo,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Cansaço... </a:t>
            </a:r>
            <a:br>
              <a:rPr lang="pt-BR" sz="15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52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52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Álvaro de Campos, in "Poemas"</a:t>
            </a:r>
            <a:r>
              <a:rPr lang="pt-BR" sz="152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52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214282" y="231770"/>
            <a:ext cx="8443913" cy="6626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805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Ricardo Reis: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76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Poeta neoclássico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Nasceu em 1887, no porto.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Foi médico e esteve presente no Brasil.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 um defensor da monarquia.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 temática consiste na passagem do tempo, na irreversibilidade do fado, a necessidade de fruir o momento presente.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 obra caracteriza-se por versos curtos, que lembram a lírica grega, com vocabulário erudito e referências mitológicas.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bucolismo também fazia-se presente em duas obras.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 atitude diante da vida é serena, intelectualizada.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97777"/>
              <a:buFont typeface="Arial"/>
              <a:buNone/>
            </a:pPr>
            <a:endParaRPr sz="17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ct val="97777"/>
              <a:buFont typeface="Arial"/>
              <a:buChar char="•"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Seguia duas correntes filosóficas da antiguidade: o epicurismo, que identifica o bem soberano com o prazer encontrado na prática da virtude e na cultura do espírito, e o estoicismo, que prega a impassibilidade diante da dor e do infortúnio.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500033" y="142852"/>
            <a:ext cx="8229600" cy="7215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Segue o teu destino,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Rega as tuas plantas,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 as tuas rosas.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resto é a sombra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árvores alheias.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realidade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Sempre é mais ou menos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que nós queremos.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Só nós somos sempre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Iguais a nós-próprios.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Suave é viver só.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 e nobre é sempre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Viver simplesmente.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Deixa a dor nas aras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ex-voto aos deuses.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Vê de longe a vida.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Nunca a interrogues.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 nada pode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Dizer-te. A resposta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Está além dos deuses.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 serenamente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Imita o Olimpo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teu coração.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deuses são deuses</a:t>
            </a:r>
            <a:b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176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Porque não se pensam.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2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176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Ricardo Reis</a:t>
            </a:r>
            <a:r>
              <a:rPr lang="pt-BR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176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28595" y="357165"/>
            <a:ext cx="8229600" cy="6858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24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Alberto Caeiro: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4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Poeta-pastor.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Nasceu em 1889 e morreu em 1915.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Nasceu em Lisboa, mas viveu quase toda a sua vida no campo.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Considerado por pessoa o seu mestre.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Homem reconciliado com a natureza.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Rejeita todas as estéticas, todos os valores, todas as abstrações.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Escreve em versos livres, próximos da prosa.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Autodidata, de grande simplicidade, sua sabedoria consiste em ver o mundo de forma sadia e plena.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28595" y="1374754"/>
            <a:ext cx="8229600" cy="54832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1899  publicação de “A interpretação dos sonhos”, do austríaco Sigmund Freud (1856/1939);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Primeira (1914-1918) e Segunda (1939-1945) Guerras Mundiais (</a:t>
            </a:r>
            <a:r>
              <a:rPr lang="pt-BR" sz="224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Neocolonialismo</a:t>
            </a: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);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1905/1915 </a:t>
            </a: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Teoria da Relatividade de Einstein;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Transformações tecnológicas (eletricidade, telefone, avião, cinema) influenciam os pensamentos da época e, </a:t>
            </a:r>
            <a:r>
              <a:rPr lang="pt-BR" sz="224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consequentemente</a:t>
            </a: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estilo dos movimentos artísticos e literário;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Expansão industrial. Nova elite industrial, classe média X classe operária;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1917 Revolução Bolchevique – Estado Socialista, </a:t>
            </a:r>
            <a:r>
              <a:rPr lang="pt-BR" sz="224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Russia</a:t>
            </a: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4291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Modernismo - Contexto Histórico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28595" y="214289"/>
            <a:ext cx="8229600" cy="6643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pt-BR" sz="248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MINHA ALDEIA</a:t>
            </a: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minha aldeia vejo quanto da terra se pode ver no Universo...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isso a minha aldeia é tão grande como outra terra qualquer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Porque eu sou do tamanho do que vejo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não do tamanho da minha altura...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 cidades a vida é mais pequena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 aqui na minha casa no cimo deste outeiro.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cidade as grandes casas fecham a vista à chave,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Escondem o horizonte, empurram o nosso olhar para longe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todo o céu,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Tornam-nos pequenos porque nos tiram o que os nossos olhos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nos podem dar,</a:t>
            </a:r>
            <a:b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4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tornam-nos pobres porque a nossa única riqueza é ver.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48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Alberto Caeiro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500033" y="-3572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Autores Principais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285719" y="731837"/>
            <a:ext cx="8443913" cy="6126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Mário de Sá-Carneiro: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Foi um poeta, contista e ficcionista português.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Inicia-se na poesia com doze anos, sendo que aos quinze já traduzia Victor Hugo, e com dezesseis, Goethe e Schiller.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 1911, com vinte e um anos, vai para Coimbra, onde se matricula na Faculdade de Direito, mas não conclui sequer o ano. Em 1912 veio a conhecer aquele que foi, sem dúvida, o seu melhor amigo, Fernando Pessoa.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Desiludido com a </a:t>
            </a:r>
            <a:r>
              <a:rPr lang="pt-BR" sz="224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cidade dos estudantes</a:t>
            </a: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segue para Paris a fim de prosseguir os estudos superiores e na capital francesa viria a conhecer Santa-Rita Pintor.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Inadaptado socialmente e psicologicamente instável, foi neste ambiente que compôs grande parte da sua obra poética e a correspondência com o seu confidente Pessoa.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457200" y="-214337"/>
            <a:ext cx="8229600" cy="6858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Quase</a:t>
            </a: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pouco mais de sol - eu era brasa,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pouco mais de azul - eu era além.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atingir, faltou-me um golpe de asa...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ao menos eu permanecesse aquém...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Assombro ou paz? Em vão... Tudo esvaído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 grande mar enganador de espuma;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o grande sonho despertado em bruma,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grande sonho - ó dor! - quase vivido...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Quase o amor, quase o triunfo e a chama,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Quase o princípio e o fim - quase a expansão...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 na minh'alma tudo se derrama...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Entanto nada foi só ilusão!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tudo houve um começo ... e tudo errou...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Ai a dor de ser — quase, dor sem fim...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 falhei-me entre os mais, falhei em mim,</a:t>
            </a:r>
            <a:b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Asa que se elançou mas não voou...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[...]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Mário de Sá-Carneiro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395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Segunda geração do modernismo português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57158" y="1731944"/>
            <a:ext cx="8572560" cy="5126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revista Orpheu teve apenas dois números e foi duramente criticada. Perante ao insucesso financeiro a revista não teve continuidade.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1927, a fundação da revista </a:t>
            </a:r>
            <a:r>
              <a:rPr lang="pt-BR" sz="2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presença</a:t>
            </a: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por Branquinho Fonseca, José Régio e João Gaspar Simões marca o início da segunda geração.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Denominada Geração Presença, caracteriza-se também pelo elitismo e pelo descompromisso entre a atividade artística e as questões político-sociais.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buscou aprofundar discussões sobre teoria da literatura e sobre novas formas de expressão.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influência das ideias da psicanálise freudiana foi grande no sentido de reforçar os universos da individualidade criativa, da análise psicológica e da intuição.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dificuldade, conseguiu se manter até 1940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50003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3959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Terceira geração do modernismo Português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28595" y="1428736"/>
            <a:ext cx="8229600" cy="52689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1940 o Neo-Realismo substitui o Presencismo, inaugurando uma nova geração.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se coloca contra as posturas da anterior, principalmente pela defesa do engajamento da literatura, da sua contribuição na conscientização do leitor quanto aos problemas socioeconômicos e políticos do país.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Seu nome provém do diálogo com a literatura brasileira, principalmente com escritores como Jorge Amado e Graciliano Ramos, justamente pela proposta de trazer um alerta contra a exploração do homem pelo seu semelhante.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Há a inspiração do socialismo marxista, maneira usada para combater a opressão.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Principais autores: Ferreira de Castro e Carlos de Oliveira.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Modernismo no Brasil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 descr="63ccbb041567bc980233f882f2f60f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643050"/>
            <a:ext cx="4635500" cy="4902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b="1" dirty="0">
                <a:latin typeface="Times New Roman"/>
                <a:ea typeface="Times New Roman"/>
                <a:cs typeface="Times New Roman"/>
                <a:sym typeface="Times New Roman"/>
              </a:rPr>
              <a:t>Modernismo no Brasil 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0" y="571480"/>
            <a:ext cx="9144000" cy="65008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Caracterizado </a:t>
            </a:r>
            <a:r>
              <a:rPr lang="pt-BR" sz="2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por renovações </a:t>
            </a: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artísticas;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lang="pt-BR" sz="22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Foi iniciado com a Semana de Arte Moderna, em 1922;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endParaRPr sz="220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pt-BR" sz="2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 modernismo no Brasil desenvolveu-se a partir da segunda década do século XX e ecoam até os dias de hoje nas produções pós-modernas e contemporâneas;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Foi um movimento artístico de busca nacionalista, polêmico e de ruptura com o passado</a:t>
            </a: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endParaRPr lang="pt-BR" sz="22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indent="-292100">
              <a:buClr>
                <a:srgbClr val="000000"/>
              </a:buClr>
            </a:pP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Obteve influências das vanguardas Européias e do modernismo português. </a:t>
            </a:r>
          </a:p>
          <a:p>
            <a:pPr lvl="0">
              <a:buNone/>
            </a:pPr>
            <a:endParaRPr lang="pt-BR" sz="2200" dirty="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0" indent="-292100">
              <a:buClr>
                <a:srgbClr val="000000"/>
              </a:buClr>
              <a:buFont typeface="Times New Roman"/>
              <a:buChar char="•"/>
            </a:pP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Didaticamente divide-se em 3 fases:</a:t>
            </a:r>
          </a:p>
          <a:p>
            <a:pPr lvl="1" indent="-260350">
              <a:spcBef>
                <a:spcPts val="640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1º geração: Implantação (1922 - 1930);</a:t>
            </a:r>
          </a:p>
          <a:p>
            <a:pPr lvl="1" indent="-260350">
              <a:spcBef>
                <a:spcPts val="640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22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2º geração: estabilização (1930 - 1945);</a:t>
            </a:r>
          </a:p>
          <a:p>
            <a:pPr lvl="1" indent="-260350">
              <a:spcBef>
                <a:spcPts val="640"/>
              </a:spcBef>
              <a:buClr>
                <a:srgbClr val="000000"/>
              </a:buClr>
              <a:buFont typeface="Times New Roman"/>
              <a:buChar char="–"/>
            </a:pPr>
            <a:r>
              <a:rPr lang="pt-BR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3º geração: Pós-modernista (1945 → ).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Times New Roman"/>
            </a:pPr>
            <a:endParaRPr lang="pt-BR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7329510" cy="868347"/>
          </a:xfrm>
        </p:spPr>
        <p:txBody>
          <a:bodyPr/>
          <a:lstStyle/>
          <a:p>
            <a:pPr lvl="0"/>
            <a:r>
              <a:rPr lang="pt-BR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Modernismo no Brasil </a:t>
            </a:r>
            <a:r>
              <a:rPr lang="pt-B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pt-B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8929718" cy="6786586"/>
          </a:xfrm>
        </p:spPr>
        <p:txBody>
          <a:bodyPr/>
          <a:lstStyle/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 introdução do nosso país na modernidade possui íntima ligação com o vertiginoso crescimento industrial de São Paulo, que se deu a partir do século XX.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A chegada de muitos imigrantes Italianos, gerando mão de obra barata, e a necessidade de suprir a carência dos produtos antes importados da Europa aceleraram o processo de urbanização e industrialização de SP.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SP então toma o lugar do RJ no seu papel de centro econômico e para lá convergem a prosperidade, a riqueza, a necessidade de modernização.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Consequentemente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, há o surgimento de uma nova elite industrial (resultado de uma fusão de elites dominantes).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Essa nova elite, comprometida com o crescimento industrial, incorporava os anseios de renovação da cultura do país. 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Jovens, inquietos e intelectualizados, chegavam da Europa trazendo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ideias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e propostas de vanguardas para os mais diversos campos artísticos brasileiros.</a:t>
            </a:r>
          </a:p>
          <a:p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428596" y="-214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Modernismo no Brasil - 1º </a:t>
            </a:r>
            <a:r>
              <a:rPr lang="pt-BR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geração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Contexto histórico 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0" y="928646"/>
            <a:ext cx="9144000" cy="59293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98461"/>
              <a:buChar char="•"/>
            </a:pP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Política 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café com leite de 1894 até 1930;</a:t>
            </a:r>
          </a:p>
          <a:p>
            <a:pPr marL="342900" lvl="0" indent="-261620" rtl="0">
              <a:lnSpc>
                <a:spcPct val="80000"/>
              </a:lnSpc>
              <a:spcBef>
                <a:spcPts val="256"/>
              </a:spcBef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rtl="0">
              <a:lnSpc>
                <a:spcPct val="80000"/>
              </a:lnSpc>
              <a:spcBef>
                <a:spcPts val="256"/>
              </a:spcBef>
              <a:buClr>
                <a:srgbClr val="000000"/>
              </a:buClr>
              <a:buSzPct val="98461"/>
              <a:buChar char="•"/>
            </a:pP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1909 – 1920: Desenvolvimento industrial e abertura de novos mercados para a exportação (Industria têxtil, açúcar refinado, indústria cafeeira e de carne congelada);</a:t>
            </a:r>
          </a:p>
          <a:p>
            <a:pPr marL="342900" lvl="0" indent="-261620" rtl="0">
              <a:lnSpc>
                <a:spcPct val="80000"/>
              </a:lnSpc>
              <a:spcBef>
                <a:spcPts val="256"/>
              </a:spcBef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rtl="0">
              <a:lnSpc>
                <a:spcPct val="80000"/>
              </a:lnSpc>
              <a:spcBef>
                <a:spcPts val="256"/>
              </a:spcBef>
              <a:buClr>
                <a:srgbClr val="000000"/>
              </a:buClr>
              <a:buSzPct val="98461"/>
              <a:buChar char="•"/>
            </a:pP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Imigração Italiana,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Alemã, dentre 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outros locais da Europa e do Japão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.);</a:t>
            </a:r>
            <a:endParaRPr lang="pt-BR"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1620" rtl="0">
              <a:lnSpc>
                <a:spcPct val="80000"/>
              </a:lnSpc>
              <a:spcBef>
                <a:spcPts val="256"/>
              </a:spcBef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rtl="0">
              <a:lnSpc>
                <a:spcPct val="80000"/>
              </a:lnSpc>
              <a:spcBef>
                <a:spcPts val="256"/>
              </a:spcBef>
              <a:buClr>
                <a:srgbClr val="000000"/>
              </a:buClr>
              <a:buSzPct val="98461"/>
              <a:buChar char="•"/>
            </a:pP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Período de grandes greves, uma vez que o progresso não beneficiava os trabalhadores, pelo contrário,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prejudicava 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sua saúde física e mental às custas de salários muito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baixos e da longa duração da jornada de trabalho. (Reivindicavam 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proibição do trabalho para menores de 14 anos, aumento salarial, abolição do trabalho noturno para mulheres e menores de 18 anos, jornada de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8h, dentre 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outras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reivindicações.);</a:t>
            </a:r>
            <a:endParaRPr lang="pt-BR"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1620" rtl="0">
              <a:lnSpc>
                <a:spcPct val="80000"/>
              </a:lnSpc>
              <a:spcBef>
                <a:spcPts val="256"/>
              </a:spcBef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rtl="0">
              <a:lnSpc>
                <a:spcPct val="80000"/>
              </a:lnSpc>
              <a:spcBef>
                <a:spcPts val="256"/>
              </a:spcBef>
              <a:buClr>
                <a:srgbClr val="000000"/>
              </a:buClr>
              <a:buSzPct val="98461"/>
              <a:buChar char="•"/>
            </a:pP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1922 fundação do partido comunista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brasileiro a 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partir das mobilizações e das graves.</a:t>
            </a:r>
          </a:p>
          <a:p>
            <a:pPr marL="342900" lvl="0" indent="-261620" rtl="0">
              <a:lnSpc>
                <a:spcPct val="80000"/>
              </a:lnSpc>
              <a:spcBef>
                <a:spcPts val="256"/>
              </a:spcBef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rtl="0">
              <a:lnSpc>
                <a:spcPct val="80000"/>
              </a:lnSpc>
              <a:spcBef>
                <a:spcPts val="256"/>
              </a:spcBef>
              <a:buClr>
                <a:srgbClr val="000000"/>
              </a:buClr>
              <a:buSzPct val="98461"/>
              <a:buChar char="•"/>
            </a:pP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Tenentismo. Revolta dos 18 de Copa Cabana que culminou na coluna prestes de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1925 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1927. (Contestavam as altas hierarquias do exercito e exigiam democratização do Brasil. Classe média contra a oligarquia do café com leite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.);</a:t>
            </a:r>
            <a:endParaRPr lang="pt-BR"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1620" rtl="0">
              <a:lnSpc>
                <a:spcPct val="80000"/>
              </a:lnSpc>
              <a:spcBef>
                <a:spcPts val="256"/>
              </a:spcBef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rtl="0">
              <a:lnSpc>
                <a:spcPct val="80000"/>
              </a:lnSpc>
              <a:spcBef>
                <a:spcPts val="256"/>
              </a:spcBef>
              <a:buClr>
                <a:srgbClr val="000000"/>
              </a:buClr>
              <a:buSzPct val="98461"/>
              <a:buChar char="•"/>
            </a:pP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o fortalecimento do comunismo no Brasil em 1921 o ministro Silva Gordo promulga a lei de repressão ao anarquismo, paralelamente ao aumento do medo ao comunismo, </a:t>
            </a:r>
            <a:r>
              <a:rPr lang="pt-BR" sz="1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scare</a:t>
            </a:r>
            <a:r>
              <a:rPr lang="pt-BR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(Terror vermelho). Surgem grupos e partidos de direita ultranacionalistas (Os integralistas: religião e da família</a:t>
            </a:r>
            <a:r>
              <a:rPr lang="pt-BR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</a:p>
          <a:p>
            <a:pPr marL="342900" lvl="0" indent="-261620" rtl="0">
              <a:lnSpc>
                <a:spcPct val="80000"/>
              </a:lnSpc>
              <a:spcBef>
                <a:spcPts val="256"/>
              </a:spcBef>
              <a:buNone/>
            </a:pPr>
            <a:endParaRPr sz="128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Semana de Arte Moderna</a:t>
            </a:r>
            <a:endParaRPr lang="pt-BR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8229600" cy="4883153"/>
          </a:xfrm>
        </p:spPr>
        <p:txBody>
          <a:bodyPr/>
          <a:lstStyle/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Oswald de Andrade, de personalidade anarquista, tornou-se a personagem simbólica desse processo, não apenas por suas contribuições pessoais, mas pela capacidade de descobrir novos talentos, de aglutiná-los em torno de um projeto comum.</a:t>
            </a:r>
          </a:p>
          <a:p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Mário de Andrade, por sua vez, simboliza a liderança mais austera e </a:t>
            </a:r>
            <a:r>
              <a:rPr lang="pt-BR" sz="2800" dirty="0" err="1" smtClean="0">
                <a:latin typeface="Times New Roman" pitchFamily="18" charset="0"/>
                <a:cs typeface="Times New Roman" pitchFamily="18" charset="0"/>
              </a:rPr>
              <a:t>consequente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Apesar de representantes das elites detentoras de poder subvencionarem a Semana de Arte Moderna, as reivindicações e manifestações artísticas desta  causaram estranheza e repúdio a essa mesma elite.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50003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Modernismo - Características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57158" y="1357298"/>
            <a:ext cx="8482041" cy="49212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pt-B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 artístico do início do séc. XX formado por várias correntes artísticas com o objetivo de romper com o conservadorismo, com o academicismo e com o passado;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pt-B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 que pensa a arte, não mais como uma forma de representação, mas de reconstrução da realidade;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pt-BR" sz="296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Correntes artísticas: Futurismo, Cubismo, Cubo-Futurismo, Expressionismo, Dadaísmo, Surrealismo, etc. (Vanguardas)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Antecedentes da semana de 1922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214282" y="500042"/>
            <a:ext cx="4532700" cy="51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None/>
            </a:pPr>
            <a:r>
              <a:rPr lang="pt-BR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pt-BR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Estes eventos motivaram direta ou indiretamente na realização da Semana.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endParaRPr lang="pt-BR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1912 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– Oswald de Andrade retorna da Europa entusiasmado com o Futurismo de Marinetti e com a técnica do verso livre.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1913 – Exposição de telas expressionistas de </a:t>
            </a:r>
            <a:r>
              <a:rPr lang="pt-BR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Lasar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 Segall </a:t>
            </a:r>
            <a:r>
              <a:rPr lang="pt-BR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(foi “a primeira exposição de pintura não acadêmica em nosso país”, porém, foi 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ignorada nos meios artísticos);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1915 – Início do modernismo português com a publicação da Revista Orpheu, contando com a participação do brasileiro, Ronald de Carvalho;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800" y="1687549"/>
            <a:ext cx="4459200" cy="346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4745625" y="5154600"/>
            <a:ext cx="4398300" cy="3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“Família”, 1913. Lasar Segall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2800" b="1" dirty="0">
                <a:latin typeface="Times New Roman"/>
                <a:ea typeface="Times New Roman"/>
                <a:cs typeface="Times New Roman"/>
                <a:sym typeface="Times New Roman"/>
              </a:rPr>
              <a:t>Antecedentes da semana de 22 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0" y="357166"/>
            <a:ext cx="4532700" cy="54571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1916 – Publicações literárias de Oswald de Andrade, Mário de Andrade, Menotti </a:t>
            </a:r>
            <a:r>
              <a:rPr lang="pt-BR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del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Picchia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, Manuel Bandeira;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Villa-Lobos compõe o balé “Amazonas”, baseado no folclore nacional; 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Exposições de Anita </a:t>
            </a:r>
            <a:r>
              <a:rPr lang="pt-BR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Malfatti;</a:t>
            </a:r>
            <a:endParaRPr lang="pt-BR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Monteiro Lobato publica no jornal O Estado de São Paulo, em 20/12/1917, um artigo intitulado </a:t>
            </a:r>
            <a:r>
              <a:rPr lang="pt-BR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“Paranóia 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ou </a:t>
            </a:r>
            <a:r>
              <a:rPr lang="pt-BR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Mistificação”, criticando duramente a exposição de Malfatti (estopim para a Semana);</a:t>
            </a:r>
            <a:endParaRPr lang="pt-BR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 Graça Aranha retorna ao Brasil, depois de ter vivido por vinte anos na Europa (1921);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5355225" y="5962525"/>
            <a:ext cx="3344100" cy="65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O Homem Amarelo, segunda versão 1917 - Anita Malfatti.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250" y="1417649"/>
            <a:ext cx="3887974" cy="454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Semana de Arte Moderna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8229600" cy="4525963"/>
          </a:xfrm>
        </p:spPr>
        <p:txBody>
          <a:bodyPr/>
          <a:lstStyle/>
          <a:p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A Semana de Arte Moderna ocorreu no Teatro Municipal de São Paulo, em 1922, tendo como objetivo mostrar as novas tendências artísticas que já vigoravam na Europa.</a:t>
            </a:r>
          </a:p>
          <a:p>
            <a:endParaRPr lang="pt-B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smtClean="0">
                <a:latin typeface="Times New Roman" pitchFamily="18" charset="0"/>
                <a:cs typeface="Times New Roman" pitchFamily="18" charset="0"/>
              </a:rPr>
              <a:t> Foi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a explosão de </a:t>
            </a:r>
            <a:r>
              <a:rPr lang="pt-BR" sz="2600" dirty="0" err="1" smtClean="0">
                <a:latin typeface="Times New Roman" pitchFamily="18" charset="0"/>
                <a:cs typeface="Times New Roman" pitchFamily="18" charset="0"/>
              </a:rPr>
              <a:t>ideias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 inovadoras que aboliam por completo a perfeição estética tão apreciada no século XIX. Os artistas brasileiros buscavam uma identidade própria e a liberdade de expressão; com este propósito, experimentavam diferentes caminhos sem definir nenhum padrão.</a:t>
            </a:r>
          </a:p>
          <a:p>
            <a:endParaRPr lang="pt-BR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As obras apresentadas na semana chocaram a elite por fugirem completamente da estética européia tradicional que influenciava os artistas brasileiros.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4000" b="1" dirty="0">
                <a:latin typeface="Times New Roman"/>
                <a:ea typeface="Times New Roman"/>
                <a:cs typeface="Times New Roman"/>
                <a:sym typeface="Times New Roman"/>
              </a:rPr>
              <a:t>Reações à semana de Arte Moderna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28596" y="714356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buSzPct val="100000"/>
              <a:buFont typeface="Times New Roman"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“É preciso que se saiba que nos manicômios se produzem poemas, partituras, quadros e estátuas, e que essa arte de doidos tem o mesmo característico da arte dos futuristas e cubistas que andam soltos por aí.”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Jornal do Comércio</a:t>
            </a:r>
          </a:p>
          <a:p>
            <a:pPr lvl="0">
              <a:spcBef>
                <a:spcPts val="0"/>
              </a:spcBef>
              <a:buNone/>
            </a:pPr>
            <a:endParaRPr sz="200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-317500">
              <a:spcBef>
                <a:spcPts val="0"/>
              </a:spcBef>
              <a:buSzPct val="100000"/>
              <a:buFont typeface="Times New Roman"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“Precisa-se de um moço honesto que saiba fazer versos futuristas. Exige-se um atestado de ignorância.”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Jornal do Comércio</a:t>
            </a:r>
          </a:p>
          <a:p>
            <a:pPr lvl="0">
              <a:spcBef>
                <a:spcPts val="0"/>
              </a:spcBef>
              <a:buNone/>
            </a:pPr>
            <a:endParaRPr sz="200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-317500">
              <a:spcBef>
                <a:spcPts val="0"/>
              </a:spcBef>
              <a:buSzPct val="100000"/>
              <a:buFont typeface="Times New Roman"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“Foi, como se esperava, um notável fracasso a récita de ontem da pomposa Semana de Arte Moderna, que melhor e mais acertadamente deveria chama-se Semana de Mal – às artes.”</a:t>
            </a:r>
          </a:p>
          <a:p>
            <a:pPr marL="203200" lvl="0" indent="254000"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Folha da Noite</a:t>
            </a:r>
          </a:p>
          <a:p>
            <a:pPr lvl="0">
              <a:spcBef>
                <a:spcPts val="0"/>
              </a:spcBef>
              <a:buNone/>
            </a:pPr>
            <a:endParaRPr sz="2000" smtClean="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457200" lvl="0" indent="-317500">
              <a:spcBef>
                <a:spcPts val="0"/>
              </a:spcBef>
              <a:buSzPct val="100000"/>
              <a:buFont typeface="Times New Roman"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“De um lado, artistas de fama faziam versos, recitavam trechos de prosa, enchiam o ambiente de harmonias. De outro lado, alguns indivíduos, que chegaram a envergonhar o gênero humano, por dele conservarem apenas o “Aspecto”, ladravam e cacarejavam.”</a:t>
            </a:r>
          </a:p>
          <a:p>
            <a:pPr marL="0" lvl="0" indent="457200">
              <a:spcBef>
                <a:spcPts val="0"/>
              </a:spcBef>
              <a:buNone/>
            </a:pPr>
            <a:r>
              <a:rPr lang="pt-BR" sz="2000" dirty="0" smtClean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Correio </a:t>
            </a:r>
            <a:r>
              <a:rPr lang="pt-BR" sz="20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Paulistano</a:t>
            </a:r>
          </a:p>
          <a:p>
            <a:pPr lvl="0">
              <a:spcBef>
                <a:spcPts val="0"/>
              </a:spcBef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571472" y="0"/>
            <a:ext cx="8229600" cy="868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1° Geração  (também chamada de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fase heróica</a:t>
            </a:r>
            <a:r>
              <a:rPr lang="pt-B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pt-BR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</a:t>
            </a:r>
            <a:r>
              <a:rPr lang="pt-BR" sz="2400" b="1" dirty="0">
                <a:latin typeface="Times New Roman"/>
                <a:ea typeface="Times New Roman"/>
                <a:cs typeface="Times New Roman"/>
                <a:sym typeface="Times New Roman"/>
              </a:rPr>
              <a:t>ísticas </a:t>
            </a:r>
            <a:r>
              <a:rPr lang="pt-BR" sz="2400" b="1" u="sng" dirty="0">
                <a:latin typeface="Times New Roman"/>
                <a:ea typeface="Times New Roman"/>
                <a:cs typeface="Times New Roman"/>
                <a:sym typeface="Times New Roman"/>
              </a:rPr>
              <a:t>gerais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0" y="928670"/>
            <a:ext cx="8929718" cy="4926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Crítica à prática da importação de modelos artísticos europeus e com o academicismo dela decorrente. Para os modernistas, ambos são responsáveis pela repressão  da expressão artísticas das características nacionais desde a colonização.</a:t>
            </a: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endParaRPr lang="pt-BR" sz="2000" dirty="0" smtClean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Tem como principal objetivo a destruição de todo academicismo proveniente da tradição literária importada da Europa e representada, sobretudo, pelos modelos românticos e parnasianos.</a:t>
            </a: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endParaRPr lang="pt-BR" sz="2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Contra </a:t>
            </a: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aos costumes da </a:t>
            </a:r>
            <a:r>
              <a:rPr lang="pt-BR" sz="2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pedantocracia</a:t>
            </a: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bacharelesca e do “</a:t>
            </a:r>
            <a:r>
              <a:rPr lang="pt-BR" sz="20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Bom dizer”</a:t>
            </a: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(Parnasiano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);</a:t>
            </a: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endParaRPr lang="pt-BR" sz="2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Propunham o fim do conservadorismo, do conformismo e a criação de uma linguagem Brasileira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;</a:t>
            </a: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endParaRPr lang="pt-BR" sz="2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Valorização da cultura Brasileira contra as convicções de uma elite conservadora e exploradora e em nome da renovação cultural e da proposição de mudança de pensamentos (por meio de polêmicas discussões, da literatura, da pintura, da música, da escultura, do folclore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...);</a:t>
            </a: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endParaRPr lang="pt-BR" sz="2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Valorização da consciência criadora nacional, a partir do conhecimento do substrato de nossa cultura</a:t>
            </a:r>
            <a:r>
              <a:rPr lang="pt-BR" sz="20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;</a:t>
            </a:r>
          </a:p>
          <a:p>
            <a:pPr marL="342900" lvl="0" indent="-347980" rtl="0">
              <a:lnSpc>
                <a:spcPct val="80000"/>
              </a:lnSpc>
              <a:spcBef>
                <a:spcPts val="304"/>
              </a:spcBef>
              <a:buClr>
                <a:srgbClr val="000000"/>
              </a:buClr>
              <a:buSzPct val="100000"/>
              <a:buChar char="•"/>
            </a:pPr>
            <a:endParaRPr lang="pt-BR" sz="20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pt-BR" sz="3959" dirty="0">
                <a:latin typeface="Times New Roman"/>
                <a:ea typeface="Times New Roman"/>
                <a:cs typeface="Times New Roman"/>
                <a:sym typeface="Times New Roman"/>
              </a:rPr>
              <a:t>Modernismo no Brasil 1º </a:t>
            </a:r>
            <a:r>
              <a:rPr lang="pt-BR" sz="3959" dirty="0" smtClean="0">
                <a:latin typeface="Times New Roman"/>
                <a:ea typeface="Times New Roman"/>
                <a:cs typeface="Times New Roman"/>
                <a:sym typeface="Times New Roman"/>
              </a:rPr>
              <a:t>geração</a:t>
            </a:r>
            <a:endParaRPr lang="pt-BR" sz="3959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pt-BR" sz="3959" dirty="0">
                <a:latin typeface="Times New Roman"/>
                <a:ea typeface="Times New Roman"/>
                <a:cs typeface="Times New Roman"/>
                <a:sym typeface="Times New Roman"/>
              </a:rPr>
              <a:t>Características literárias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28596" y="1214422"/>
            <a:ext cx="8229600" cy="51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Ideal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antiacademicista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Nacionalismo;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Experimentalismo;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Instantaneidade;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Uso de versos livres e/ou brancos na poesia;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Valorização da oralidade;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Uso de paródias;</a:t>
            </a:r>
          </a:p>
          <a:p>
            <a:pPr marL="457200" lvl="0" indent="-228600" rtl="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Coloquialismo;</a:t>
            </a:r>
          </a:p>
          <a:p>
            <a:pPr marL="457200" lvl="0" indent="-228600">
              <a:spcBef>
                <a:spcPts val="0"/>
              </a:spcBef>
              <a:buFont typeface="Times New Roman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Uso de termos </a:t>
            </a:r>
            <a:r>
              <a:rPr lang="pt-BR" dirty="0" err="1">
                <a:latin typeface="Times New Roman"/>
                <a:ea typeface="Times New Roman"/>
                <a:cs typeface="Times New Roman"/>
                <a:sym typeface="Times New Roman"/>
              </a:rPr>
              <a:t>linguísticos</a:t>
            </a: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 próprios da </a:t>
            </a:r>
            <a:r>
              <a:rPr lang="pt-BR" dirty="0" smtClean="0">
                <a:latin typeface="Times New Roman"/>
                <a:ea typeface="Times New Roman"/>
                <a:cs typeface="Times New Roman"/>
                <a:sym typeface="Times New Roman"/>
              </a:rPr>
              <a:t>cultura;</a:t>
            </a:r>
          </a:p>
          <a:p>
            <a:pPr marL="457200" lvl="0" indent="-228600">
              <a:spcBef>
                <a:spcPts val="0"/>
              </a:spcBef>
              <a:buFont typeface="Times New Roman"/>
            </a:pPr>
            <a:r>
              <a:rPr lang="pt-BR" dirty="0" smtClean="0">
                <a:latin typeface="Times New Roman"/>
                <a:ea typeface="Times New Roman"/>
                <a:cs typeface="Times New Roman"/>
                <a:sym typeface="Times New Roman"/>
              </a:rPr>
              <a:t>Presença do bom humor e da piada nas obras.</a:t>
            </a:r>
          </a:p>
          <a:p>
            <a:pPr marL="457200" lvl="0" indent="-228600">
              <a:spcBef>
                <a:spcPts val="0"/>
              </a:spcBef>
              <a:buNone/>
            </a:pPr>
            <a:endParaRPr lang="pt-BR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>
              <a:spcBef>
                <a:spcPts val="0"/>
              </a:spcBef>
              <a:buNone/>
            </a:pPr>
            <a:endParaRPr lang="pt-BR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959" dirty="0">
                <a:latin typeface="Times New Roman"/>
                <a:ea typeface="Times New Roman"/>
                <a:cs typeface="Times New Roman"/>
                <a:sym typeface="Times New Roman"/>
              </a:rPr>
              <a:t>Modernismo no Brasil 1º </a:t>
            </a:r>
            <a:r>
              <a:rPr lang="pt-BR" sz="3959" dirty="0" smtClean="0">
                <a:latin typeface="Times New Roman"/>
                <a:ea typeface="Times New Roman"/>
                <a:cs typeface="Times New Roman"/>
                <a:sym typeface="Times New Roman"/>
              </a:rPr>
              <a:t>geração</a:t>
            </a:r>
            <a:endParaRPr lang="pt-BR" sz="3959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Manifestos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De modo geral, o modernismo </a:t>
            </a:r>
            <a:r>
              <a:rPr lang="pt-BR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da </a:t>
            </a: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1º </a:t>
            </a:r>
            <a:r>
              <a:rPr lang="pt-BR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geração </a:t>
            </a: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voltava-se contra à toda forma de Arte enquadrada nos moldes da “</a:t>
            </a:r>
            <a:r>
              <a:rPr lang="pt-BR" sz="2200" dirty="0" err="1">
                <a:latin typeface="Times New Roman"/>
                <a:ea typeface="Times New Roman"/>
                <a:cs typeface="Times New Roman"/>
                <a:sym typeface="Times New Roman"/>
              </a:rPr>
              <a:t>pedantocracia</a:t>
            </a: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 bacharelesca” engessada aos moldes Europeus. Almejam a valorização da cultura local e a consciência criadora nacional. Essa valorização nacionalista se sub-divide, didaticamente em dois movimentos: O manifesto </a:t>
            </a:r>
            <a:r>
              <a:rPr lang="pt-BR" sz="2200" b="1" dirty="0">
                <a:latin typeface="Times New Roman"/>
                <a:ea typeface="Times New Roman"/>
                <a:cs typeface="Times New Roman"/>
                <a:sym typeface="Times New Roman"/>
              </a:rPr>
              <a:t>Pau - Brasil</a:t>
            </a: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 (1924) e o </a:t>
            </a:r>
            <a:r>
              <a:rPr lang="pt-BR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Manifesto </a:t>
            </a:r>
            <a:r>
              <a:rPr lang="pt-BR" sz="2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antropofágico </a:t>
            </a:r>
            <a:r>
              <a:rPr lang="pt-BR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(1928)./</a:t>
            </a:r>
            <a:endParaRPr lang="pt-BR"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b="1" dirty="0">
                <a:latin typeface="Times New Roman"/>
                <a:ea typeface="Times New Roman"/>
                <a:cs typeface="Times New Roman"/>
                <a:sym typeface="Times New Roman"/>
              </a:rPr>
              <a:t>PAU-BRASIL</a:t>
            </a: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 (1924):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Dirigida por Oswald de Andrade, lançado em 1924 na edição do Correio da Manhã. Propunha uma retomada ao passado histórico brasileiro, aos nossos costumes e à nossa língua (primitivismo) em combate ao nacionalismo </a:t>
            </a:r>
            <a:r>
              <a:rPr lang="pt-BR" sz="2200" dirty="0" smtClean="0">
                <a:latin typeface="Times New Roman"/>
                <a:ea typeface="Times New Roman"/>
                <a:cs typeface="Times New Roman"/>
                <a:sym typeface="Times New Roman"/>
              </a:rPr>
              <a:t>postiço.</a:t>
            </a:r>
            <a:endParaRPr lang="pt-BR" sz="2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81000" rtl="0">
              <a:spcBef>
                <a:spcPts val="0"/>
              </a:spcBef>
              <a:buSzPct val="109090"/>
              <a:buFont typeface="Times New Roman"/>
            </a:pPr>
            <a:r>
              <a:rPr lang="pt-BR" sz="2200" b="1" dirty="0">
                <a:latin typeface="Times New Roman"/>
                <a:ea typeface="Times New Roman"/>
                <a:cs typeface="Times New Roman"/>
                <a:sym typeface="Times New Roman"/>
              </a:rPr>
              <a:t>PAU-BRASIL</a:t>
            </a: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 (1924). </a:t>
            </a:r>
          </a:p>
          <a:p>
            <a:pPr marL="1371600" lvl="2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b="1" dirty="0">
                <a:latin typeface="Times New Roman"/>
                <a:ea typeface="Times New Roman"/>
                <a:cs typeface="Times New Roman"/>
                <a:sym typeface="Times New Roman"/>
              </a:rPr>
              <a:t>Mário de Andrade</a:t>
            </a: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(São Paulo, 1893 - 1945)</a:t>
            </a:r>
          </a:p>
          <a:p>
            <a:pPr marL="914400" lvl="0" indent="0" rtl="0">
              <a:spcBef>
                <a:spcPts val="0"/>
              </a:spcBef>
              <a:buNone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	Poeta, músico, ativista, contista, 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pesquisador, ficcionista, etnógrafo,</a:t>
            </a:r>
          </a:p>
          <a:p>
            <a:pPr marL="914400" lvl="0" indent="457200" rtl="0">
              <a:spcBef>
                <a:spcPts val="0"/>
              </a:spcBef>
              <a:buNone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folclorista, crítico de arte, dentre outros.</a:t>
            </a:r>
          </a:p>
          <a:p>
            <a:pPr marL="914400" lvl="1" indent="-381000" rtl="0">
              <a:spcBef>
                <a:spcPts val="0"/>
              </a:spcBef>
              <a:buSzPct val="10909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Principais Obras (Poesia):</a:t>
            </a:r>
          </a:p>
          <a:p>
            <a:pPr marL="1371600" lvl="2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Há uma gota de sangue em cada poema (1917);</a:t>
            </a:r>
          </a:p>
          <a:p>
            <a:pPr marL="1371600" lvl="2" indent="-368300" rtl="0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</a:pPr>
            <a:r>
              <a:rPr lang="pt-BR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Paulicéia Desvairada (1922);</a:t>
            </a:r>
          </a:p>
          <a:p>
            <a:pPr marL="1371600" lvl="2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Poesias completas (1955), dentre outras.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Principais Obras (Romance):</a:t>
            </a:r>
          </a:p>
          <a:p>
            <a:pPr marL="1371600" lvl="2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Amar, verbo intransitivo (1927);</a:t>
            </a:r>
          </a:p>
          <a:p>
            <a:pPr marL="1371600" lvl="2" indent="-368300" rtl="0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</a:pPr>
            <a:r>
              <a:rPr lang="pt-BR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Macunaíma (1928);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Principais Obras (Crônica):</a:t>
            </a:r>
          </a:p>
          <a:p>
            <a:pPr marL="1371600" lvl="2" indent="-368300" rtl="0">
              <a:spcBef>
                <a:spcPts val="0"/>
              </a:spcBef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Os filhos da Candinha (1943).</a:t>
            </a:r>
          </a:p>
          <a:p>
            <a:pPr marL="914400" lvl="0" indent="457200" rtl="0">
              <a:spcBef>
                <a:spcPts val="0"/>
              </a:spcBef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959" dirty="0">
                <a:latin typeface="Times New Roman"/>
                <a:ea typeface="Times New Roman"/>
                <a:cs typeface="Times New Roman"/>
                <a:sym typeface="Times New Roman"/>
              </a:rPr>
              <a:t>Modernismo no Brasil 1º </a:t>
            </a:r>
            <a:r>
              <a:rPr lang="pt-BR" sz="3959" dirty="0" smtClean="0">
                <a:latin typeface="Times New Roman"/>
                <a:ea typeface="Times New Roman"/>
                <a:cs typeface="Times New Roman"/>
                <a:sym typeface="Times New Roman"/>
              </a:rPr>
              <a:t>geração</a:t>
            </a:r>
            <a:endParaRPr lang="pt-BR" sz="3959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dirty="0" smtClean="0">
                <a:latin typeface="Times New Roman"/>
                <a:ea typeface="Times New Roman"/>
                <a:cs typeface="Times New Roman"/>
                <a:sym typeface="Times New Roman"/>
              </a:rPr>
              <a:t>Manifestos – principais autores:</a:t>
            </a:r>
            <a:endParaRPr lang="pt-BR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1855" y="4098773"/>
            <a:ext cx="2062145" cy="2759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285720" y="357166"/>
            <a:ext cx="8229600" cy="13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000" b="1" dirty="0">
                <a:latin typeface="Times New Roman"/>
                <a:ea typeface="Times New Roman"/>
                <a:cs typeface="Times New Roman"/>
                <a:sym typeface="Times New Roman"/>
              </a:rPr>
              <a:t>Paulicéia desvairada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, 1ª obra publicada após a semana de 22. É um canto satírico de contestação às estruturas anacrônicas que comandavam São Paulo dos anos 20, revoltado tanto na estrutura (versos brancos e livres) quanto nas intenções, onde se acentua o gosto </a:t>
            </a:r>
            <a:r>
              <a:rPr lang="pt-BR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futurista:</a:t>
            </a:r>
            <a:endParaRPr lang="pt-BR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0" y="2643182"/>
            <a:ext cx="5261400" cy="378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b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Os Cortejos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Mário de Andrade (In: Paulicéia desvairada)</a:t>
            </a:r>
          </a:p>
          <a:p>
            <a:pPr marL="342900" lvl="0" indent="-139700" rtl="0">
              <a:spcBef>
                <a:spcPts val="640"/>
              </a:spcBef>
              <a:buNone/>
            </a:pPr>
            <a:endParaRPr sz="180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Monotonias das minhas retinas...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Serpentinas de entes frementes a se desenrolar...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Todos os </a:t>
            </a:r>
            <a:r>
              <a:rPr lang="pt-BR" sz="1800" dirty="0" err="1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sempres</a:t>
            </a: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das minhas visões! "Bon </a:t>
            </a:r>
            <a:r>
              <a:rPr lang="pt-BR" sz="1800" dirty="0" err="1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Giorno</a:t>
            </a: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 caro."</a:t>
            </a:r>
          </a:p>
          <a:p>
            <a:pPr marL="342900" lvl="0" indent="-139700" rtl="0">
              <a:spcBef>
                <a:spcPts val="640"/>
              </a:spcBef>
              <a:buNone/>
            </a:pPr>
            <a:endParaRPr sz="180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Horríveis as cidades!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Vaidades e mais vaidades...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Nada de asas! Nada de poesia! Nada de alegria!</a:t>
            </a:r>
          </a:p>
          <a:p>
            <a:pPr marL="342900" lvl="0" indent="-139700" rtl="0">
              <a:spcBef>
                <a:spcPts val="640"/>
              </a:spcBef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5072066" y="2428868"/>
            <a:ext cx="4368300" cy="401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Oh! os tumultuários das ausências!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Paulicéia - a grande boca de mil dentes;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os jorros dentre a língua </a:t>
            </a:r>
            <a:r>
              <a:rPr lang="pt-BR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trissulca</a:t>
            </a:r>
            <a:endParaRPr lang="pt-BR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pus e de mais pus de distinção...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Giram homens fracos, baixos, magros...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Serpentinas de entes frementes a se desenrolar...</a:t>
            </a:r>
          </a:p>
          <a:p>
            <a:pPr marL="342900" lvl="0" indent="-139700" rtl="0">
              <a:spcBef>
                <a:spcPts val="640"/>
              </a:spcBef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Estes homens de São Paulo,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todo </a:t>
            </a: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iguais e desiguais,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vivem dentro dos meus olhos tão ricos,</a:t>
            </a:r>
          </a:p>
          <a:p>
            <a:pPr marL="342900" lvl="0" indent="-139700" rtl="0">
              <a:spcBef>
                <a:spcPts val="640"/>
              </a:spcBef>
              <a:buNone/>
            </a:pPr>
            <a:r>
              <a:rPr lang="pt-BR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parecem-me uns macacos, uns macacos.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428596" y="714356"/>
            <a:ext cx="8229600" cy="524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lvl="0" indent="0" rtl="0">
              <a:spcBef>
                <a:spcPts val="0"/>
              </a:spcBef>
              <a:buNone/>
            </a:pP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1. Macunaíma</a:t>
            </a:r>
          </a:p>
          <a:p>
            <a:pPr marL="203200" lvl="0" indent="0" rtl="0">
              <a:spcBef>
                <a:spcPts val="0"/>
              </a:spcBef>
              <a:buNone/>
            </a:pP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A companheira de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Jiguê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 era bem moça e chamava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Sofará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. Foi se aproximando ressabiada porém desta vez Macunaíma ficou muito quieto sem botar a mão na graça de ninguém. A moça carregou o piá nas costas e foi até o pé de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aninga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 na beira do rio. A água parara pra inventar um ponteio de gozo nas folhas do javari. O longe estava bonito com muitos biguás e biguatingas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avoando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 na entrada do furo. A moça botou Macunaíma na praia porém ele principiou choramingando, que tinha muita formiga!… e pediu pra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Sofará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 que o levasse até o derrame do morro lá dentro do mato. A moça fez. Mas assim que deitou o curumim nas tiriricas,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tajás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trapoerabas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pt-BR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serrapilheira</a:t>
            </a:r>
            <a:r>
              <a:rPr lang="pt-BR" sz="2400" dirty="0">
                <a:latin typeface="Times New Roman"/>
                <a:ea typeface="Times New Roman"/>
                <a:cs typeface="Times New Roman"/>
                <a:sym typeface="Times New Roman"/>
              </a:rPr>
              <a:t>, ele botou corpo num átimo e ficou um príncipe lindo. Andaram por lá muito. (pg. 40, Mário de Andrade. Macunaíma, o heróis sem nenhum caráter.)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28595" y="-214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Características literárias gerais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57158" y="857232"/>
            <a:ext cx="8443913" cy="58404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Distanciamento do sentimentalismo;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Espírito dinâmico, acompanhando as transformações tecnológicas;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Espírito crítico e questionador;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Linguagem cotidiana;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Oposição às normas, numa atitude considerada “anárquica”;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Originalidade e excentricidade;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Ruptura com o passado, numa atitude inovadora.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Fragmentação, tanto do texto quanto da idéia;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Síntese textual e imagética;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Busca pela linguagem local;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Nacionalismo e busca da realidade local;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Ironia, humor, paródia e piada;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Relato do cotidiano simplista;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Retrato do Urbanismo;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Revisão crítica do passado histórico e cultural;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Subjetivismo, inconsciente;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lang="pt-BR" sz="224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Liberdade formal (Versos livres, brancos, etc...)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None/>
            </a:pPr>
            <a:endParaRPr sz="224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Principais autores: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marL="717550" indent="-514350"/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Oswald de Andrade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(São Paulo, 1890 - 1954)</a:t>
            </a:r>
          </a:p>
          <a:p>
            <a:pPr marL="717550" indent="-514350">
              <a:buNone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─  foi um escritor, ensaísta e dramaturgo brasileiro. Ficou conhecido pelo seu temperamento "irreverente e combativo", sendo o poeta mais inovador participante do manifesto.</a:t>
            </a:r>
          </a:p>
          <a:p>
            <a:pPr marL="717550" indent="-514350">
              <a:buNone/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─ Principais Obras (Romances):</a:t>
            </a:r>
          </a:p>
          <a:p>
            <a:pPr marL="717550" indent="-514350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Os Condenados (1922)</a:t>
            </a:r>
          </a:p>
          <a:p>
            <a:pPr marL="717550" indent="-514350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Memórias Sentimentais de João </a:t>
            </a:r>
            <a:r>
              <a:rPr lang="pt-BR" sz="2200" dirty="0" err="1" smtClean="0">
                <a:latin typeface="Times New Roman" pitchFamily="18" charset="0"/>
                <a:cs typeface="Times New Roman" pitchFamily="18" charset="0"/>
              </a:rPr>
              <a:t>Miramar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(1924)</a:t>
            </a:r>
          </a:p>
          <a:p>
            <a:pPr marL="717550" indent="-514350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Estrela de Absinto (1927</a:t>
            </a:r>
          </a:p>
          <a:p>
            <a:pPr marL="717550" indent="-514350">
              <a:buNone/>
            </a:pP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─ Principais Obras (Poemas):</a:t>
            </a:r>
          </a:p>
          <a:p>
            <a:pPr marL="717550" indent="-514350"/>
            <a:r>
              <a:rPr lang="pt-BR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Pau-Brasil (1925) </a:t>
            </a:r>
          </a:p>
          <a:p>
            <a:pPr marL="717550" indent="-514350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Primeiro Caderno de Poesia do Aluno Oswald de Andrade (1927)</a:t>
            </a:r>
          </a:p>
          <a:p>
            <a:pPr marL="717550" indent="-514350"/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Poesias Reunidas (1945)</a:t>
            </a:r>
          </a:p>
          <a:p>
            <a:pPr marL="717550" indent="-514350">
              <a:buNone/>
            </a:pPr>
            <a:endParaRPr lang="pt-BR" dirty="0" smtClean="0"/>
          </a:p>
        </p:txBody>
      </p:sp>
      <p:pic>
        <p:nvPicPr>
          <p:cNvPr id="4" name="Imagem 3" descr="Oswald_de_andrade_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2500306"/>
            <a:ext cx="1556152" cy="266491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idx="2"/>
          </p:nvPr>
        </p:nvSpPr>
        <p:spPr>
          <a:xfrm>
            <a:off x="4643438" y="428604"/>
            <a:ext cx="4500562" cy="4525963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Pronominais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Dê-me um cigarro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Diz a gramática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Do professor e do aluno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 do mulato sabido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Mas o bom negro e o bom branco 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Da Nação Brasileira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Dizem todos os dias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Deixa disso camarada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 dá um cigarro.</a:t>
            </a:r>
          </a:p>
          <a:p>
            <a:pPr algn="r"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Oswald de Andrade</a:t>
            </a:r>
          </a:p>
          <a:p>
            <a:pPr algn="r">
              <a:buNone/>
            </a:pP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ítulo 5"/>
          <p:cNvSpPr>
            <a:spLocks noGrp="1"/>
          </p:cNvSpPr>
          <p:nvPr>
            <p:ph type="body" idx="1"/>
          </p:nvPr>
        </p:nvSpPr>
        <p:spPr>
          <a:xfrm>
            <a:off x="0" y="642918"/>
            <a:ext cx="4538633" cy="4525963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Erro de Português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Quando o português chegou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Debaixo duma bruta chuva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Vestiu o índio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Que pena!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Fosse uma manhã de sol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índio tinha despido</a:t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O português.</a:t>
            </a:r>
          </a:p>
          <a:p>
            <a:pPr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Oswald de Andrade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Principais autores: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500034" y="928670"/>
            <a:ext cx="8229600" cy="4525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marR="0" lvl="1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Times New Roman"/>
            </a:pPr>
            <a:r>
              <a:rPr lang="pt-BR" sz="2000" b="1" dirty="0">
                <a:latin typeface="Times New Roman"/>
                <a:ea typeface="Times New Roman"/>
                <a:cs typeface="Times New Roman"/>
                <a:sym typeface="Times New Roman"/>
              </a:rPr>
              <a:t>Manuel Bandeira</a:t>
            </a: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 (Recife, 1886 - 1968)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Poeta e prosador Brasileiro. Aos 18 anos contraiu tuberculose,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abandona o curso de engenharia e arquitetura na FAU-USP.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Foi obrigado a interromper seus estudos para ir para a Suíça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dar início aos seus tratamentos. Com o início de 1ª Guerra Mundial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2000" dirty="0">
                <a:latin typeface="Times New Roman"/>
                <a:ea typeface="Times New Roman"/>
                <a:cs typeface="Times New Roman"/>
                <a:sym typeface="Times New Roman"/>
              </a:rPr>
              <a:t>Bandeira interrompe o tratamento e volta para o Brasil</a:t>
            </a:r>
            <a:r>
              <a:rPr lang="pt-BR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lang="pt-BR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81000" rtl="0">
              <a:spcBef>
                <a:spcPts val="0"/>
              </a:spcBef>
              <a:buSzPct val="109090"/>
              <a:buFont typeface="Times New Roman"/>
            </a:pPr>
            <a:r>
              <a:rPr lang="pt-BR" sz="2200" b="1" dirty="0">
                <a:latin typeface="Times New Roman"/>
                <a:ea typeface="Times New Roman"/>
                <a:cs typeface="Times New Roman"/>
                <a:sym typeface="Times New Roman"/>
              </a:rPr>
              <a:t>Principais Obras (Poesia):</a:t>
            </a:r>
          </a:p>
          <a:p>
            <a:pPr marL="1371600" marR="0" lvl="2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Cinza das Horas (1917);</a:t>
            </a:r>
          </a:p>
          <a:p>
            <a:pPr marL="1371600" marR="0" lvl="2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Carnaval (1919);</a:t>
            </a:r>
          </a:p>
          <a:p>
            <a:pPr marL="1371600" marR="0" lvl="2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O ritmo Dissoluto (1924);</a:t>
            </a:r>
          </a:p>
          <a:p>
            <a:pPr marL="1371600" marR="0" lvl="2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Libertinagem (1930);</a:t>
            </a:r>
          </a:p>
          <a:p>
            <a:pPr marL="1371600" marR="0" lvl="2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</a:pPr>
            <a:r>
              <a:rPr lang="pt-BR" sz="2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Estrela da manhã (1936);</a:t>
            </a:r>
          </a:p>
          <a:p>
            <a:pPr marL="1371600" marR="0" lvl="2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Estrela da tarde (1960);</a:t>
            </a:r>
          </a:p>
          <a:p>
            <a:pPr marL="1371600" marR="0" lvl="2" indent="-3683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Times New Roman"/>
            </a:pPr>
            <a:r>
              <a:rPr lang="pt-BR" sz="2200" dirty="0">
                <a:latin typeface="Times New Roman"/>
                <a:ea typeface="Times New Roman"/>
                <a:cs typeface="Times New Roman"/>
                <a:sym typeface="Times New Roman"/>
              </a:rPr>
              <a:t>Estrela da vida inteira (1966).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5206" y="3214686"/>
            <a:ext cx="142875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28596" y="285728"/>
            <a:ext cx="4059000" cy="605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Estrela da manhã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(Manuel Bandeira)</a:t>
            </a:r>
          </a:p>
          <a:p>
            <a:pPr lvl="0">
              <a:spcBef>
                <a:spcPts val="0"/>
              </a:spcBef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Eu quero a estrela da manhã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Onde está a estrela da manhã?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Meus amigos meus inimigos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Procurem a estrela da manhã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Ela desapareceu ia nua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Desapareceu com quem?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Procurem por toda parte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Digam que eu sou um homem sem orgulho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Um homem que aceita tudo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Que me importa?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Eu quero a estrela da manhã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Três dias e três noites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Fui assassino e suicida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Ladrão, pulha, falsário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84615"/>
              <a:buFont typeface="Arial"/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11100" y="0"/>
            <a:ext cx="4632900" cy="605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Virgem mal-sexuada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Atribuladora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dos aflitos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Girafa de duas cabeças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Pecai por todos pecai com todos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Pecai com os malandros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Pecai com os sargentos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Pecai com os fuzileiros navais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Pecai de todas as maneiras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Com os gregos e com os troianos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Com o padre e com o sacristão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Com o leproso de Pouso Alto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Depois comigo</a:t>
            </a:r>
          </a:p>
          <a:p>
            <a:pPr lv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Te esperarei com </a:t>
            </a:r>
            <a:r>
              <a:rPr lang="pt-BR" sz="1800" dirty="0" err="1">
                <a:latin typeface="Times New Roman"/>
                <a:ea typeface="Times New Roman"/>
                <a:cs typeface="Times New Roman"/>
                <a:sym typeface="Times New Roman"/>
              </a:rPr>
              <a:t>mafuás</a:t>
            </a: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novenas cavalhadas comerei terra e direi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 [coisas de uma ternura tão simples</a:t>
            </a:r>
          </a:p>
          <a:p>
            <a:pPr lvl="0">
              <a:spcBef>
                <a:spcPts val="0"/>
              </a:spcBef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Que tu desfalecerás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Procurem por toda parte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Pura ou degradada até a última baixeza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pt-BR" sz="1800" dirty="0">
                <a:latin typeface="Times New Roman"/>
                <a:ea typeface="Times New Roman"/>
                <a:cs typeface="Times New Roman"/>
                <a:sym typeface="Times New Roman"/>
              </a:rPr>
              <a:t>Eu quero a estrela da manhã.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285720" y="1000108"/>
            <a:ext cx="8301038" cy="49006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381000">
              <a:buSzPct val="109090"/>
              <a:buFont typeface="Times New Roman"/>
            </a:pPr>
            <a:r>
              <a:rPr lang="pt-BR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❤ </a:t>
            </a:r>
            <a:r>
              <a:rPr lang="pt-BR" sz="2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MANIFESTO ANTROPOFÁGICO </a:t>
            </a:r>
            <a:r>
              <a:rPr lang="pt-BR" sz="2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❤</a:t>
            </a:r>
            <a:r>
              <a:rPr lang="pt-BR" sz="2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lang="pt-BR" sz="2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Aprofunda e amplia as propostas já presentes em Pau-Brasil. Os integrantes pretendiam manter com as vanguardas e com a cultura européia uma relação que Oswald denominou antropofágica: a expressão se refere a um ritual indígena e que aqui transfere-se em metáfora da </a:t>
            </a: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devoração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 simbólica das influências européias.</a:t>
            </a:r>
            <a:endParaRPr lang="pt-BR" sz="21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lang="pt-BR" sz="21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indent="0">
              <a:spcBef>
                <a:spcPts val="560"/>
              </a:spcBef>
            </a:pPr>
            <a:r>
              <a:rPr lang="pt-BR" sz="21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Fragmentos do Manifesto:</a:t>
            </a:r>
          </a:p>
          <a:p>
            <a:pPr marL="914400" indent="0">
              <a:spcBef>
                <a:spcPts val="560"/>
              </a:spcBef>
              <a:buNone/>
            </a:pP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“Só a antropofagia nos une. Socialmente. Economicamente. Filosoficamente [...]</a:t>
            </a:r>
          </a:p>
          <a:p>
            <a:pPr marL="914400" indent="0">
              <a:spcBef>
                <a:spcPts val="560"/>
              </a:spcBef>
              <a:buNone/>
            </a:pP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Tupy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tupy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thats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1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question</a:t>
            </a: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[...]</a:t>
            </a:r>
          </a:p>
          <a:p>
            <a:pPr marL="914400" indent="0">
              <a:spcBef>
                <a:spcPts val="560"/>
              </a:spcBef>
              <a:buNone/>
            </a:pP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Contra todos os importadores de consciência enlatada. [...]</a:t>
            </a:r>
          </a:p>
          <a:p>
            <a:pPr marL="914400" indent="0">
              <a:spcBef>
                <a:spcPts val="560"/>
              </a:spcBef>
              <a:buNone/>
            </a:pPr>
            <a:r>
              <a:rPr lang="pt-BR" sz="2100" dirty="0" smtClean="0">
                <a:latin typeface="Times New Roman"/>
                <a:ea typeface="Times New Roman"/>
                <a:cs typeface="Times New Roman"/>
                <a:sym typeface="Times New Roman"/>
              </a:rPr>
              <a:t>Antes dos portugueses descobrirem o Brasil, o Brasil tinha descoberto a felicidade [...] </a:t>
            </a:r>
            <a:r>
              <a:rPr lang="pt-BR" sz="21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❤ ❤ ❤ ❤ ❤ ❤</a:t>
            </a:r>
          </a:p>
          <a:p>
            <a:pPr marL="914400" indent="0">
              <a:spcBef>
                <a:spcPts val="560"/>
              </a:spcBef>
              <a:buNone/>
            </a:pPr>
            <a:r>
              <a:rPr lang="pt-BR" sz="21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 Anchieta cantando as onze mil virgens do céu, na terra de Iracema [...]”</a:t>
            </a:r>
          </a:p>
          <a:p>
            <a:pPr marL="914400" indent="0">
              <a:spcBef>
                <a:spcPts val="560"/>
              </a:spcBef>
              <a:buNone/>
            </a:pPr>
            <a:endParaRPr lang="pt-BR" sz="22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000" dirty="0">
                <a:latin typeface="Times New Roman"/>
                <a:ea typeface="Times New Roman"/>
                <a:cs typeface="Times New Roman"/>
                <a:sym typeface="Times New Roman"/>
              </a:rPr>
              <a:t>Modernismo no Brasil </a:t>
            </a:r>
            <a:r>
              <a:rPr lang="pt-BR" sz="30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- 1º Geração</a:t>
            </a:r>
            <a:endParaRPr lang="pt-BR"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t-BR" sz="3000" dirty="0">
                <a:latin typeface="Times New Roman"/>
                <a:ea typeface="Times New Roman"/>
                <a:cs typeface="Times New Roman"/>
                <a:sym typeface="Times New Roman"/>
              </a:rPr>
              <a:t>Manifestos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2910" y="-357214"/>
            <a:ext cx="8229600" cy="114300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2° Geração (ou Geração de 30)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42844" y="785794"/>
            <a:ext cx="8786842" cy="5340369"/>
          </a:xfrm>
        </p:spPr>
        <p:txBody>
          <a:bodyPr/>
          <a:lstStyle/>
          <a:p>
            <a:pPr>
              <a:buNone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Contexto Histórico:</a:t>
            </a: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Com o desgaste da política do café-com-leite, os conflitos gerados pelas insurreições militares  (Tenentismo e Coluna Prestes), a crise política das oligarquias e a quebra da bolsa de Nova York, entre outros fatores, deflagra-se a revolução de 30 e com ela abre-se um espaço de mudanças.</a:t>
            </a:r>
          </a:p>
          <a:p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Início da Era 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Vargas, 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marcada pela preocupação em promover os setores urbanos e agrários.</a:t>
            </a:r>
          </a:p>
          <a:p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Tendência a industrialização acentuada e remodelação da estrutura econômica agroexportadora.</a:t>
            </a:r>
          </a:p>
          <a:p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Modernização dos engenhos açucareiros do Nordeste (que constitui um dos grandes temas da prosa neo-realista da época).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14300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Geração de 30 - Características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214282" y="500042"/>
            <a:ext cx="8929718" cy="4525963"/>
          </a:xfrm>
        </p:spPr>
        <p:txBody>
          <a:bodyPr/>
          <a:lstStyle/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Tem inicio em 1930, com a publicação de </a:t>
            </a:r>
            <a:r>
              <a:rPr lang="pt-BR" sz="2300" i="1" dirty="0" smtClean="0">
                <a:latin typeface="Times New Roman" pitchFamily="18" charset="0"/>
                <a:cs typeface="Times New Roman" pitchFamily="18" charset="0"/>
              </a:rPr>
              <a:t>Alguma Poesia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, de Drummond e acaba em 1945, com a morte de Mário de Andrade.</a:t>
            </a:r>
          </a:p>
          <a:p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Na Geração de 30, a produção </a:t>
            </a:r>
            <a:r>
              <a:rPr lang="pt-BR" sz="2300" b="1" dirty="0" smtClean="0">
                <a:latin typeface="Times New Roman" pitchFamily="18" charset="0"/>
                <a:cs typeface="Times New Roman" pitchFamily="18" charset="0"/>
              </a:rPr>
              <a:t>poética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tem como característica fundamental a conciliação entre elementos da tradição e da modernidade.</a:t>
            </a:r>
          </a:p>
          <a:p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É o amadurecimento da </a:t>
            </a:r>
            <a:r>
              <a:rPr lang="pt-BR" sz="2300" b="1" dirty="0" smtClean="0">
                <a:latin typeface="Times New Roman" pitchFamily="18" charset="0"/>
                <a:cs typeface="Times New Roman" pitchFamily="18" charset="0"/>
              </a:rPr>
              <a:t>poesia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modernista.</a:t>
            </a:r>
          </a:p>
          <a:p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Esta geração constitui um prolongamento da primeira, pois aprofunda as propostas e realizações de 22, promovendo a consolidação do Modernismo no País.</a:t>
            </a:r>
          </a:p>
          <a:p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Verso livre, liberdade temática, introdução do prosaico, do coloquial, do irônico, </a:t>
            </a:r>
            <a:r>
              <a:rPr lang="pt-BR" sz="2300" dirty="0" err="1" smtClean="0">
                <a:latin typeface="Times New Roman" pitchFamily="18" charset="0"/>
                <a:cs typeface="Times New Roman" pitchFamily="18" charset="0"/>
              </a:rPr>
              <a:t>antiacademicismo</a:t>
            </a:r>
            <a:r>
              <a:rPr lang="pt-BR" sz="2300" dirty="0" smtClean="0">
                <a:latin typeface="Times New Roman" pitchFamily="18" charset="0"/>
                <a:cs typeface="Times New Roman" pitchFamily="18" charset="0"/>
              </a:rPr>
              <a:t> e o engajamento nas questões da época caracterizam tanto a geração heróica, como a geração de 30.</a:t>
            </a:r>
            <a:endParaRPr lang="pt-BR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Geração de 30 - características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42844" y="571480"/>
            <a:ext cx="8729634" cy="4525963"/>
          </a:xfrm>
        </p:spPr>
        <p:txBody>
          <a:bodyPr/>
          <a:lstStyle/>
          <a:p>
            <a:r>
              <a:rPr lang="pt-BR" sz="2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pt-BR" sz="2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Os gêneros literários, as formas fixas (como o soneto) e também os estilos tradicionais voltam a aparecer (ex: Neo-Simbolismo de Cecília Meireles, o Neo-Parnasianismo de Jorge de Lima e o Neo-Romantismo de Vinicius de Moraes).</a:t>
            </a:r>
          </a:p>
          <a:p>
            <a:r>
              <a:rPr lang="pt-BR" sz="2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Na prosa surge o Neo-Realismo de nordestino de Graciliano Ramos e Jorge Amado (essa prosa da nova dimensão ao estilo realista e regionalista brasileiro).</a:t>
            </a:r>
          </a:p>
          <a:p>
            <a:r>
              <a:rPr lang="pt-BR" sz="2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Há uma mudança de enfoque quando a temática nacionalista de 22. A consciência da nacionalidade tende a ampliar-se e tornar-se consciência social, que situa questões regionais e locais num contexto universalista.</a:t>
            </a:r>
          </a:p>
          <a:p>
            <a:r>
              <a:rPr lang="pt-BR" sz="2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Os poetas dessa geração são conscientes de que a problemática do mundo em que vivemos é de natureza </a:t>
            </a:r>
            <a:r>
              <a:rPr lang="pt-BR" sz="21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política</a:t>
            </a:r>
            <a:r>
              <a:rPr lang="pt-BR" sz="2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São poetas de </a:t>
            </a:r>
            <a:r>
              <a:rPr lang="pt-BR" sz="21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cosmovisão</a:t>
            </a:r>
            <a:r>
              <a:rPr lang="pt-BR" sz="21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r>
              <a:rPr lang="pt-BR" sz="2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pt-BR" sz="21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Veem</a:t>
            </a:r>
            <a:r>
              <a:rPr lang="pt-BR" sz="21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necessidade de usar a literatura para denunciar questões relacionadas a desigualdade, opressões e desumanizações.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Em suma, a poesia da geração de 30 opõe-se ao caráter radicalmente demolidor da primeira geração, substituindo suas propostas de destruição da tradição por um perspectiva construtiva, que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revaloriza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o passado e, ao mesmo tempo, preserva , aprofunda e amadurece as conquistas de 22.</a:t>
            </a:r>
          </a:p>
          <a:p>
            <a:pPr>
              <a:buNone/>
            </a:pPr>
            <a:endParaRPr lang="pt-BR" sz="2400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Principais autores da geração de 30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Vinicius de Moraes: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(1913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—1980) </a:t>
            </a:r>
          </a:p>
          <a:p>
            <a:pPr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Também conhecido como poeta de Eros ou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poetinha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oi um diplomata, dramaturgo, jornalista, poeta, cantor e compositor brasileiro.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Poeta essencialmente lírico,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notabilizou-se pelos seus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sonetos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 C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asou-se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por nove vezes ao longo de sua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vida.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relação amorosa , com seus encantamento e desilusões, transformou-se num dos temas mais constantes do poeta.</a:t>
            </a:r>
          </a:p>
          <a:p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Seus sonetos dialogam com a tradição clássica de Camões, que escreveu sonetos em decassílabo e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tematizou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o amor físico, espiritual e a universalidade da experiência amorosa.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1538" y="0"/>
            <a:ext cx="6429420" cy="7358042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Soneto de Fidelidade</a:t>
            </a:r>
          </a:p>
          <a:p>
            <a:pPr algn="ctr">
              <a:buNone/>
            </a:pP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tudo ao meu amor serei atento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Antes, e com tal zelo, e sempre, e tanto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 mesmo em face do maior encanto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Dele se encante mais meu pensamento.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Quero vivê-lo em cada vão momento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 em seu louvor hei de espalhar meu canto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 rir meu riso e derramar meu pranto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Ao seu pesar ou seu contentamento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 assim, quando mais tarde me procure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Quem sabe a morte, angústia de quem vive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Quem sabe a solidão, fim de quem ama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possa me dizer do amor (que tive):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 não seja imortal, posto que é chama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Mas que seja infinito enquanto dure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Vinicius de Moraes</a:t>
            </a:r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Vanguardas Europeias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51519" y="1711349"/>
            <a:ext cx="4762871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sz="27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Movimentos estéticos muito divergentes ligados pela</a:t>
            </a:r>
            <a:r>
              <a:rPr lang="pt-BR" sz="272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Ruptura com a tradição</a:t>
            </a:r>
            <a:r>
              <a:rPr lang="pt-BR" sz="27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pt-BR" sz="27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Valorização da originalidade sem vinculação com regras estéticas;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buClr>
                <a:schemeClr val="dk1"/>
              </a:buClr>
              <a:buSzPct val="99166"/>
              <a:buFont typeface="Arial"/>
              <a:buChar char="–"/>
            </a:pPr>
            <a:r>
              <a:rPr lang="pt-BR" sz="238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Cubismo</a:t>
            </a:r>
            <a:r>
              <a:rPr lang="pt-BR" sz="238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(Pablo Picasso 1881 – 1973) Formas geométricas, não acadêmicas. Relativizou a mimese de Aristóteles: “Pinto as coisas como penso, não como vejo.” (Picasso)</a:t>
            </a:r>
          </a:p>
        </p:txBody>
      </p:sp>
      <p:pic>
        <p:nvPicPr>
          <p:cNvPr id="114" name="Shape 114" descr="Resultado de imagem para Les demoiselles d'avign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8367" y="1773461"/>
            <a:ext cx="4067944" cy="43918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4798367" y="6237312"/>
            <a:ext cx="4067944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Pablo picasso les demoiselles d’avignon (1907 | 243,9×233,7cm)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Principais autores da geração de 30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sz="2700" b="1" dirty="0" smtClean="0">
                <a:latin typeface="Times New Roman" pitchFamily="18" charset="0"/>
                <a:cs typeface="Times New Roman" pitchFamily="18" charset="0"/>
              </a:rPr>
              <a:t>Cecília Meireles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: (1901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1964)</a:t>
            </a:r>
          </a:p>
          <a:p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foi uma jornalista, pintora, escritora e professora brasileira.</a:t>
            </a:r>
          </a:p>
          <a:p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Sua infância foi marcada pela dor e solidão, pois perdeu a mãe com apenas três anos de idade e o pai não chegou a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conhecer.</a:t>
            </a:r>
          </a:p>
          <a:p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Com 9 anos começou a escrever suas primeiras poesias.</a:t>
            </a:r>
          </a:p>
          <a:p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com apenas 18 anos de idade, no ano de 1919, publicou seu primeiro livro “Espectro” (vários poemas de caráter simbolista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No ano de 1922, Cecília casou-se com o pintor Fernando Correia </a:t>
            </a:r>
            <a:r>
              <a:rPr lang="pt-BR" sz="2700" dirty="0" smtClean="0">
                <a:latin typeface="Times New Roman" pitchFamily="18" charset="0"/>
                <a:cs typeface="Times New Roman" pitchFamily="18" charset="0"/>
              </a:rPr>
              <a:t>Dias e em 1936 o marido cometeu suicídio.</a:t>
            </a:r>
            <a:endParaRPr lang="pt-BR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500562" y="0"/>
            <a:ext cx="4643438" cy="6126163"/>
          </a:xfrm>
        </p:spPr>
        <p:txBody>
          <a:bodyPr/>
          <a:lstStyle/>
          <a:p>
            <a:pPr>
              <a:buNone/>
            </a:pP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Romance XXI ou das idéias</a:t>
            </a: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vastidão desses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campos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 alta muralha das serras.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As lavras inchadas de ouro.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Os diamantes entre as pedras.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Negros, índios e mulatos.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Almocrafes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e gamelas.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rios todos virados.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Toda revirada, a terra.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Capitães, governadores,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padres intendentes, poetas.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Carros,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liteiras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douradas,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cavalos de crina aberta.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 água a transbordar das fontes.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Altares cheios de velas.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Cavalhadas. Luminárias.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Sinos, procissões, promessas.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Anjos e santos nascendo 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em mãos de gangrena e lepra.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Finas músicas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broslando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as alfaias das capelas.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Todos os sonhos barrocos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deslizando pelas pedras.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Pátios de seixos. Escadas.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Boticas. Pontes. Conversas.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Gente que chega e que passa.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E as idéias.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body" idx="1"/>
          </p:nvPr>
        </p:nvSpPr>
        <p:spPr>
          <a:xfrm>
            <a:off x="-214346" y="0"/>
            <a:ext cx="4710146" cy="6126163"/>
          </a:xfrm>
        </p:spPr>
        <p:txBody>
          <a:bodyPr/>
          <a:lstStyle/>
          <a:p>
            <a:pPr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Retrato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não tinha este rosto de hoje,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assim calmo, assim triste, assim magro,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nem estes olhos tão vazios,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nem o lábio amargo.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não tinha estas mãos sem força,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tão paradas e frias e mortas;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não tinha este coração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 nem se mostra.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não dei por esta mudança,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tão simples, tão certa, tão fácil: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Em que espelho ficou perdida 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 minha face?</a:t>
            </a:r>
          </a:p>
          <a:p>
            <a:pPr algn="r"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Cecília Meireles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Principais Autores da geração de 30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8858280" cy="5554683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Carlos Drummond de Andrade: </a:t>
            </a:r>
          </a:p>
          <a:p>
            <a:pPr>
              <a:buNone/>
            </a:pPr>
            <a:endParaRPr lang="pt-B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asceu em Itabira, Minas Gerais no ano de 1902.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Concretizou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seus estudos em Belo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Horizonte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e, neste mesmo local, deu início a sua carreira de redator, na imprensa.  Também trabalhou por vários anos como funcionário público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Seus poemas abordam assuntos do dia a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dia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 contam com uma boa dose de pessimismo e ironia diante da vida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Os principais temas retratados nas poesias de Drummond são: conflito social, a família e os amigos, a existência humana, a visão sarcástica do mundo e das pessoas e as lembranças da terra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natal.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Em 1930 publicou alguma poesia que, com Brejo das Almas melhor realizou a integração entre a poesia de 22 e a de 30.</a:t>
            </a:r>
          </a:p>
          <a:p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Desde Alguma Poesia, sua travessia poética pode ser vista a partir de </a:t>
            </a:r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um impasse entre o homem e o mundo.</a:t>
            </a:r>
            <a:endParaRPr lang="pt-BR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>
          <a:xfrm>
            <a:off x="4391021" y="1643050"/>
            <a:ext cx="4752979" cy="4525963"/>
          </a:xfrm>
        </p:spPr>
        <p:txBody>
          <a:bodyPr/>
          <a:lstStyle/>
          <a:p>
            <a:pPr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  Meu Deus, por que me abandonaste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 sabias que eu não era Deus,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 sabias que eu era fraco.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Mundo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mundo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vasto mundo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 eu me chamasse Raimundo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seria uma rima, não seria uma solução.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Mundo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mundo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vasto mundo,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mais vasto é meu coração.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não devia te dizer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mas essa lua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mas esse conhaque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botam a gente comovido como o diabo.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body" idx="1"/>
          </p:nvPr>
        </p:nvSpPr>
        <p:spPr>
          <a:xfrm>
            <a:off x="0" y="0"/>
            <a:ext cx="4495800" cy="6126163"/>
          </a:xfrm>
        </p:spPr>
        <p:txBody>
          <a:bodyPr/>
          <a:lstStyle/>
          <a:p>
            <a:pPr>
              <a:buNone/>
            </a:pPr>
            <a:r>
              <a:rPr lang="pt-BR" sz="1800" b="1" dirty="0" smtClean="0">
                <a:latin typeface="Times New Roman" pitchFamily="18" charset="0"/>
                <a:cs typeface="Times New Roman" pitchFamily="18" charset="0"/>
              </a:rPr>
              <a:t>Poema de sete faces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Quando nasci, um anjo torto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desses que vivem na sombra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disse: Vai, Carlos! ser gauche na vida.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As casas espiam os homens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que correm atrás de mulheres.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A tarde talvez fosse azul,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não houvesse tantos desejos.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O bonde passa cheio de pernas: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pernas brancas pretas amarelas.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Para que tanta perna, meu Deus, pergunta meu coração.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Porém meus olhos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não perguntam nada.</a:t>
            </a:r>
            <a:r>
              <a:rPr lang="pt-BR" sz="1900" dirty="0" smtClean="0"/>
              <a:t/>
            </a:r>
            <a:br>
              <a:rPr lang="pt-BR" sz="1900" dirty="0" smtClean="0"/>
            </a:br>
            <a:r>
              <a:rPr lang="pt-BR" sz="1900" dirty="0" smtClean="0"/>
              <a:t/>
            </a:r>
            <a:br>
              <a:rPr lang="pt-BR" sz="1900" dirty="0" smtClean="0"/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O homem atrás do bigode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é sério, simples e forte.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Quase não conversa.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Tem poucos, raros amigos</a:t>
            </a:r>
            <a:br>
              <a:rPr lang="pt-BR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o homem atrás dos óculos e do bigode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929322" y="6357958"/>
            <a:ext cx="30019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65100">
              <a:spcBef>
                <a:spcPts val="560"/>
              </a:spcBef>
              <a:buClr>
                <a:srgbClr val="000000"/>
              </a:buClr>
              <a:buSzPct val="100000"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  <a:sym typeface="Calibri"/>
              </a:rPr>
              <a:t>Carlos Drummond de Andrade</a:t>
            </a:r>
            <a:r>
              <a:rPr lang="pt-BR" sz="1200" dirty="0" smtClean="0">
                <a:latin typeface="Calibri"/>
                <a:cs typeface="Calibri"/>
                <a:sym typeface="Calibri"/>
              </a:rPr>
              <a:t> </a:t>
            </a:r>
            <a:endParaRPr lang="pt-BR" sz="1200" dirty="0"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Claro enigma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4525963"/>
          </a:xfrm>
        </p:spPr>
        <p:txBody>
          <a:bodyPr/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inal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da década 1940 e início da de 1950, período de criação dos poemas de Claro Enigma, a Guerra Fria e a ameaça de uma bomba atômica atormentavam um mundo dividido em dois blocos: 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capitalista e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socialista.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necessidade de se aderir a um dos lados conduz à perplexidade e ao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pessimismo.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poeta abandona o desejo de encontrar respostas e soluções para os problemas sociais e passa a buscar as perguntas que precisam ser feitas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Certeza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melancólica da dissolução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próxima.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uestionamento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em torno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posicionamento engajado nas obras anteriores ganha espaço.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esperança é substituída pelo desencanto. As referências mais diretas ao mundo concreto, historicamente localizado, são preteridas em nome de um universo metafísico, que pesquisa o ser humano em si, independente de seu entorno. </a:t>
            </a: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Novo projeto literário: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busca analisar as angústias do homem diante da falta de sentido do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mundo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Nota-se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retorno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à formas clássicas.</a:t>
            </a:r>
            <a:endParaRPr lang="pt-BR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85720" y="1428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Oficina Irritada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quero compor um soneto duro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como poeta algum ousara escrever.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Eu quero pintar um soneto escuro,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seco, abafado, difícil de ler.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Quero que meu soneto, no futuro,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não desperte em ninguém nenhum prazer.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 que, no seu maligno ar imaturo,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ao mesmo tempo saiba ser, não ser.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Esse meu verbo antipático e impuro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há de pungir, há de fazer sofrer,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tendão de Vênus sob o pedicuro.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Ninguém o lembrará: tiro no muro,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cão mijando no caos, enquanto Arcturo,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claro enigma, se deixa surpreender.</a:t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Carlos Drummond de Andrade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571472" y="-2857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Vanguardas Europeias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-357221" y="1214421"/>
            <a:ext cx="5189790" cy="485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Futurismo </a:t>
            </a: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(Marinetti 1876 - 1944) Manifesto jornal parisiense Le Fígaro, 1909; oposição às fórmulas tradicionais e acadêmicas, abandono das velhas fórmulas, arte livre e anárquica para </a:t>
            </a:r>
            <a:r>
              <a:rPr lang="pt-BR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expressar o dinamismo e a energia da moderna sociedade industrial</a:t>
            </a: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demolir o passado com a arte, celebrar a velocidade, a era mecânica, a eletricidade, a guerra. 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Futurismo Literário: </a:t>
            </a: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Valorização do verso livre, subversão da gramática, livre imaginação sem fio condutor, Uso de substantivos, desprezo dos adjetivos, do uso verbal, da pontuação, neologismos, analogias, trocadilhos, onomatopeias, linguagem veloz, maquinismo, </a:t>
            </a: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1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Características futuristas: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Anti-historicismo;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Longas linhas horizontais;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Violência nas formas;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Tecnologia;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Movimentos de velocidade e urgência;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Contraste;</a:t>
            </a:r>
          </a:p>
          <a:p>
            <a:pPr marL="742950" marR="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Formas marcantes;</a:t>
            </a:r>
          </a:p>
          <a:p>
            <a:pPr marL="742950" marR="0" lvl="1" indent="-28575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Linhas dinâmicas.</a:t>
            </a:r>
          </a:p>
        </p:txBody>
      </p:sp>
      <p:sp>
        <p:nvSpPr>
          <p:cNvPr id="122" name="Shape 122"/>
          <p:cNvSpPr/>
          <p:nvPr/>
        </p:nvSpPr>
        <p:spPr>
          <a:xfrm>
            <a:off x="4927339" y="5661248"/>
            <a:ext cx="380999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Enrico Prampolini, Retrato de Marinetti - 1925</a:t>
            </a:r>
          </a:p>
        </p:txBody>
      </p:sp>
      <p:pic>
        <p:nvPicPr>
          <p:cNvPr id="123" name="Shape 123" descr="Resultado de imagem para marinetti futurismo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339" y="1700808"/>
            <a:ext cx="3809999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Vanguardas Europeias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51519" y="1600200"/>
            <a:ext cx="4546848" cy="485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pt-BR" sz="259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Cubo-futurismo:</a:t>
            </a:r>
          </a:p>
          <a:p>
            <a:pPr marL="1143000" marR="0" lvl="2" indent="-22860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909"/>
              <a:buFont typeface="Arial"/>
              <a:buChar char="•"/>
            </a:pPr>
            <a:r>
              <a:rPr lang="pt-BR" sz="222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Imagismo</a:t>
            </a:r>
            <a:r>
              <a:rPr lang="pt-BR" sz="22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poetas como Maia Kóvski – 1893-1930), Ezra Pound (1885 - 1972); </a:t>
            </a:r>
          </a:p>
          <a:p>
            <a:pPr marL="742950" marR="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lang="pt-BR" sz="259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Dadaísmo:</a:t>
            </a:r>
          </a:p>
          <a:p>
            <a:pPr marL="1143000" marR="0" lvl="2" indent="-228600" algn="l" rtl="0">
              <a:spcBef>
                <a:spcPts val="444"/>
              </a:spcBef>
              <a:buClr>
                <a:schemeClr val="dk1"/>
              </a:buClr>
              <a:buSzPct val="100909"/>
              <a:buFont typeface="Arial"/>
              <a:buChar char="•"/>
            </a:pPr>
            <a:r>
              <a:rPr lang="pt-BR" sz="222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nonsense e a desordem das palavras, a aleatoriedade das imagens, palavras e imagens são dispostas conforme surgem no pensamento, a fim de ridicularizar o tradicionalismo.</a:t>
            </a:r>
          </a:p>
        </p:txBody>
      </p:sp>
      <p:sp>
        <p:nvSpPr>
          <p:cNvPr id="130" name="Shape 130"/>
          <p:cNvSpPr/>
          <p:nvPr/>
        </p:nvSpPr>
        <p:spPr>
          <a:xfrm>
            <a:off x="4927339" y="6263733"/>
            <a:ext cx="3809999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Marcel Duchamp - Nu Descendo uma Escada, nº 2 - 1912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1" y="1875990"/>
            <a:ext cx="2629640" cy="4387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Vanguardas Europeias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51519" y="1744216"/>
            <a:ext cx="4546848" cy="4853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Surrealismo: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Concepções freudianas, ligadas à psicanálise e ao subconsciente. André Breton (1896-1966), Frida Kahlo (1907- 1954). 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pt-BR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Expressionismo: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contradizer a maneira da arte impressionista expressar a realidade. Edvard Munch, Bertolt Brecht (1896-1956).</a:t>
            </a:r>
          </a:p>
        </p:txBody>
      </p:sp>
      <p:sp>
        <p:nvSpPr>
          <p:cNvPr id="138" name="Shape 138"/>
          <p:cNvSpPr/>
          <p:nvPr/>
        </p:nvSpPr>
        <p:spPr>
          <a:xfrm>
            <a:off x="5148064" y="3745037"/>
            <a:ext cx="288032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Frida Kahlo  - Without Hope, 1945.</a:t>
            </a:r>
          </a:p>
        </p:txBody>
      </p:sp>
      <p:pic>
        <p:nvPicPr>
          <p:cNvPr id="139" name="Shape 139" descr="Resultado de imagem para frida kahlo paintin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484784"/>
            <a:ext cx="2880320" cy="226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064" y="4149078"/>
            <a:ext cx="2315748" cy="270170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>
            <a:off x="7463811" y="6419898"/>
            <a:ext cx="1680187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grito,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Edvard Munch, 1893.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71472" y="5000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Modernismo em Portugal</a:t>
            </a:r>
          </a:p>
        </p:txBody>
      </p:sp>
      <p:pic>
        <p:nvPicPr>
          <p:cNvPr id="147" name="Shape 147" descr="tumblr_mcfk9gZfNI1qh1cjso1_5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00166" y="1857364"/>
            <a:ext cx="603461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4653</Words>
  <PresentationFormat>Apresentação na tela (4:3)</PresentationFormat>
  <Paragraphs>571</Paragraphs>
  <Slides>55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6" baseType="lpstr">
      <vt:lpstr>Tema do Office</vt:lpstr>
      <vt:lpstr>Modernismo</vt:lpstr>
      <vt:lpstr>Slide 2</vt:lpstr>
      <vt:lpstr>Slide 3</vt:lpstr>
      <vt:lpstr>Características literárias gerais</vt:lpstr>
      <vt:lpstr>Vanguardas Europeias</vt:lpstr>
      <vt:lpstr>Vanguardas Europeias</vt:lpstr>
      <vt:lpstr>Vanguardas Europeias</vt:lpstr>
      <vt:lpstr>Vanguardas Europeias</vt:lpstr>
      <vt:lpstr>Modernismo em Portugal</vt:lpstr>
      <vt:lpstr>Contexto histórico</vt:lpstr>
      <vt:lpstr>Modernismo em Portugal</vt:lpstr>
      <vt:lpstr>Características da Geração Orpheu</vt:lpstr>
      <vt:lpstr>Autores Principais</vt:lpstr>
      <vt:lpstr>Heterônimos de Fernando Pessoa</vt:lpstr>
      <vt:lpstr>Slide 15</vt:lpstr>
      <vt:lpstr>Slide 16</vt:lpstr>
      <vt:lpstr>Slide 17</vt:lpstr>
      <vt:lpstr>Slide 18</vt:lpstr>
      <vt:lpstr>Slide 19</vt:lpstr>
      <vt:lpstr>Slide 20</vt:lpstr>
      <vt:lpstr>Autores Principais</vt:lpstr>
      <vt:lpstr>Slide 22</vt:lpstr>
      <vt:lpstr>Segunda geração do modernismo português</vt:lpstr>
      <vt:lpstr>Terceira geração do modernismo Português</vt:lpstr>
      <vt:lpstr>Modernismo no Brasil</vt:lpstr>
      <vt:lpstr>Modernismo no Brasil </vt:lpstr>
      <vt:lpstr>Modernismo no Brasil  </vt:lpstr>
      <vt:lpstr>Slide 28</vt:lpstr>
      <vt:lpstr>Semana de Arte Moderna</vt:lpstr>
      <vt:lpstr>Antecedentes da semana de 1922</vt:lpstr>
      <vt:lpstr>Antecedentes da semana de 22 </vt:lpstr>
      <vt:lpstr>Semana de Arte Moderna</vt:lpstr>
      <vt:lpstr>Reações à semana de Arte Moderna</vt:lpstr>
      <vt:lpstr>Slide 34</vt:lpstr>
      <vt:lpstr>Modernismo no Brasil 1º geração Características literárias</vt:lpstr>
      <vt:lpstr>Modernismo no Brasil 1º geração Manifestos</vt:lpstr>
      <vt:lpstr>Modernismo no Brasil 1º geração Manifestos – principais autores:</vt:lpstr>
      <vt:lpstr>Slide 38</vt:lpstr>
      <vt:lpstr>Slide 39</vt:lpstr>
      <vt:lpstr>Principais autores:</vt:lpstr>
      <vt:lpstr>Slide 41</vt:lpstr>
      <vt:lpstr>Principais autores:</vt:lpstr>
      <vt:lpstr>Slide 43</vt:lpstr>
      <vt:lpstr>Modernismo no Brasil - 1º Geração Manifestos</vt:lpstr>
      <vt:lpstr>2° Geração (ou Geração de 30)</vt:lpstr>
      <vt:lpstr>Geração de 30 - Características</vt:lpstr>
      <vt:lpstr>Geração de 30 - características</vt:lpstr>
      <vt:lpstr>Principais autores da geração de 30</vt:lpstr>
      <vt:lpstr>Slide 49</vt:lpstr>
      <vt:lpstr>Principais autores da geração de 30</vt:lpstr>
      <vt:lpstr>Slide 51</vt:lpstr>
      <vt:lpstr>Principais Autores da geração de 30</vt:lpstr>
      <vt:lpstr>Slide 53</vt:lpstr>
      <vt:lpstr>Claro enigma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Modernismo</dc:title>
  <cp:lastModifiedBy>Amanda Freire</cp:lastModifiedBy>
  <cp:revision>139</cp:revision>
  <dcterms:modified xsi:type="dcterms:W3CDTF">2016-10-24T02:30:44Z</dcterms:modified>
</cp:coreProperties>
</file>