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2" r:id="rId5"/>
    <p:sldId id="267" r:id="rId6"/>
    <p:sldId id="261" r:id="rId7"/>
    <p:sldId id="266" r:id="rId8"/>
    <p:sldId id="263" r:id="rId9"/>
    <p:sldId id="268" r:id="rId10"/>
    <p:sldId id="264" r:id="rId11"/>
    <p:sldId id="269" r:id="rId12"/>
    <p:sldId id="270" r:id="rId13"/>
    <p:sldId id="276" r:id="rId14"/>
    <p:sldId id="271" r:id="rId15"/>
    <p:sldId id="278" r:id="rId16"/>
    <p:sldId id="272" r:id="rId17"/>
    <p:sldId id="279" r:id="rId18"/>
    <p:sldId id="273" r:id="rId19"/>
    <p:sldId id="281" r:id="rId20"/>
    <p:sldId id="274" r:id="rId21"/>
    <p:sldId id="280" r:id="rId22"/>
    <p:sldId id="275" r:id="rId23"/>
    <p:sldId id="282" r:id="rId24"/>
    <p:sldId id="283" r:id="rId25"/>
    <p:sldId id="28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>
        <p:scale>
          <a:sx n="75" d="100"/>
          <a:sy n="75" d="100"/>
        </p:scale>
        <p:origin x="3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5950-4E60-4E9D-9300-0AEFC2CD57AA}" type="datetimeFigureOut">
              <a:rPr lang="en-US" smtClean="0"/>
              <a:t>04-Oct-16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2905-F073-4A0A-8EFB-C6B8B05250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5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5950-4E60-4E9D-9300-0AEFC2CD57AA}" type="datetimeFigureOut">
              <a:rPr lang="en-US" smtClean="0"/>
              <a:t>04-Oct-16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2905-F073-4A0A-8EFB-C6B8B05250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2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5950-4E60-4E9D-9300-0AEFC2CD57AA}" type="datetimeFigureOut">
              <a:rPr lang="en-US" smtClean="0"/>
              <a:t>04-Oct-16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2905-F073-4A0A-8EFB-C6B8B05250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3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5950-4E60-4E9D-9300-0AEFC2CD57AA}" type="datetimeFigureOut">
              <a:rPr lang="en-US" smtClean="0"/>
              <a:t>04-Oct-16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2905-F073-4A0A-8EFB-C6B8B05250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6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5950-4E60-4E9D-9300-0AEFC2CD57AA}" type="datetimeFigureOut">
              <a:rPr lang="en-US" smtClean="0"/>
              <a:t>04-Oct-16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2905-F073-4A0A-8EFB-C6B8B05250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7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5950-4E60-4E9D-9300-0AEFC2CD57AA}" type="datetimeFigureOut">
              <a:rPr lang="en-US" smtClean="0"/>
              <a:t>04-Oct-16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2905-F073-4A0A-8EFB-C6B8B05250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5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5950-4E60-4E9D-9300-0AEFC2CD57AA}" type="datetimeFigureOut">
              <a:rPr lang="en-US" smtClean="0"/>
              <a:t>04-Oct-16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2905-F073-4A0A-8EFB-C6B8B05250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5950-4E60-4E9D-9300-0AEFC2CD57AA}" type="datetimeFigureOut">
              <a:rPr lang="en-US" smtClean="0"/>
              <a:t>04-Oct-16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2905-F073-4A0A-8EFB-C6B8B05250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8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5950-4E60-4E9D-9300-0AEFC2CD57AA}" type="datetimeFigureOut">
              <a:rPr lang="en-US" smtClean="0"/>
              <a:t>04-Oct-16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2905-F073-4A0A-8EFB-C6B8B05250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95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5950-4E60-4E9D-9300-0AEFC2CD57AA}" type="datetimeFigureOut">
              <a:rPr lang="en-US" smtClean="0"/>
              <a:t>04-Oct-16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2905-F073-4A0A-8EFB-C6B8B05250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5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5950-4E60-4E9D-9300-0AEFC2CD57AA}" type="datetimeFigureOut">
              <a:rPr lang="en-US" smtClean="0"/>
              <a:t>04-Oct-16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2905-F073-4A0A-8EFB-C6B8B05250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1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95950-4E60-4E9D-9300-0AEFC2CD57AA}" type="datetimeFigureOut">
              <a:rPr lang="en-US" smtClean="0"/>
              <a:t>04-Oct-16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A2905-F073-4A0A-8EFB-C6B8B05250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3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BOTÂNICA- EXERCÍCIOS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1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04900" y="1524000"/>
            <a:ext cx="9982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Uma </a:t>
            </a:r>
            <a:r>
              <a:rPr lang="pt-BR" sz="2800" dirty="0"/>
              <a:t>planta que é um gametófito haploide com rizoides, caulículo e filoides é:</a:t>
            </a:r>
          </a:p>
          <a:p>
            <a:r>
              <a:rPr lang="pt-BR" sz="2800" dirty="0"/>
              <a:t>a) Um musgo.</a:t>
            </a:r>
          </a:p>
          <a:p>
            <a:r>
              <a:rPr lang="pt-BR" sz="2800" dirty="0"/>
              <a:t>b) Um pinheiro.</a:t>
            </a:r>
          </a:p>
          <a:p>
            <a:r>
              <a:rPr lang="pt-BR" sz="2800" dirty="0"/>
              <a:t>c) Uma samambaia.</a:t>
            </a:r>
          </a:p>
          <a:p>
            <a:r>
              <a:rPr lang="pt-BR" sz="2800" dirty="0"/>
              <a:t>d) Uma avenca.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770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35100" y="1536700"/>
            <a:ext cx="9982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(PUCCAMP) Uma </a:t>
            </a:r>
            <a:r>
              <a:rPr lang="pt-BR" sz="2800" dirty="0"/>
              <a:t>planta que é um gametófito haploide com rizoides, caulículo e filoides é:</a:t>
            </a:r>
          </a:p>
          <a:p>
            <a:r>
              <a:rPr lang="pt-BR" sz="2800" b="1" dirty="0"/>
              <a:t>a) Um musgo.</a:t>
            </a:r>
          </a:p>
          <a:p>
            <a:r>
              <a:rPr lang="pt-BR" sz="2800" dirty="0"/>
              <a:t>b) Um pinheiro.</a:t>
            </a:r>
          </a:p>
          <a:p>
            <a:r>
              <a:rPr lang="pt-BR" sz="2800" dirty="0"/>
              <a:t>c) Uma samambaia.</a:t>
            </a:r>
          </a:p>
          <a:p>
            <a:r>
              <a:rPr lang="pt-BR" sz="2800" dirty="0"/>
              <a:t>d) Uma avenca.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491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1200" y="723900"/>
            <a:ext cx="8191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esquema abaixo representa o ciclo de vida válido para as briófitas e pteridófitas.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endParaRPr lang="en-US" dirty="0"/>
          </a:p>
        </p:txBody>
      </p:sp>
      <p:pic>
        <p:nvPicPr>
          <p:cNvPr id="2050" name="Picture 2" descr="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075" y="1438274"/>
            <a:ext cx="4670846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711200" y="3276599"/>
            <a:ext cx="9067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Assinale a alternativa correta.</a:t>
            </a:r>
          </a:p>
          <a:p>
            <a:r>
              <a:rPr lang="pt-BR" dirty="0"/>
              <a:t>a) Nas briófitas, </a:t>
            </a:r>
            <a:r>
              <a:rPr lang="pt-BR" b="1" dirty="0"/>
              <a:t>I</a:t>
            </a:r>
            <a:r>
              <a:rPr lang="pt-BR" dirty="0"/>
              <a:t> é haploide e predominante sobre </a:t>
            </a:r>
            <a:r>
              <a:rPr lang="pt-BR" b="1" dirty="0"/>
              <a:t>II</a:t>
            </a:r>
            <a:r>
              <a:rPr lang="pt-BR" dirty="0"/>
              <a:t>, que é diploide.</a:t>
            </a:r>
          </a:p>
          <a:p>
            <a:r>
              <a:rPr lang="pt-BR" dirty="0"/>
              <a:t>b) Nas briófitas, </a:t>
            </a:r>
            <a:r>
              <a:rPr lang="pt-BR" b="1" dirty="0"/>
              <a:t>I</a:t>
            </a:r>
            <a:r>
              <a:rPr lang="pt-BR" dirty="0"/>
              <a:t> é diploide e predominante sobre </a:t>
            </a:r>
            <a:r>
              <a:rPr lang="pt-BR" b="1" dirty="0"/>
              <a:t>II</a:t>
            </a:r>
            <a:r>
              <a:rPr lang="pt-BR" dirty="0"/>
              <a:t>, que é haploide.</a:t>
            </a:r>
          </a:p>
          <a:p>
            <a:r>
              <a:rPr lang="pt-BR" dirty="0"/>
              <a:t>c) Nas briófitas,</a:t>
            </a:r>
            <a:r>
              <a:rPr lang="pt-BR" b="1" dirty="0"/>
              <a:t> II</a:t>
            </a:r>
            <a:r>
              <a:rPr lang="pt-BR" dirty="0"/>
              <a:t> é haploide e predominante sobre I, que é diploide.</a:t>
            </a:r>
          </a:p>
          <a:p>
            <a:r>
              <a:rPr lang="pt-BR" dirty="0"/>
              <a:t>d) Nas pteridófitas, </a:t>
            </a:r>
            <a:r>
              <a:rPr lang="pt-BR" b="1" dirty="0"/>
              <a:t>I</a:t>
            </a:r>
            <a:r>
              <a:rPr lang="pt-BR" dirty="0"/>
              <a:t> é haploide e predominante sobre </a:t>
            </a:r>
            <a:r>
              <a:rPr lang="pt-BR" b="1" dirty="0"/>
              <a:t>II</a:t>
            </a:r>
            <a:r>
              <a:rPr lang="pt-BR" dirty="0"/>
              <a:t>, que é diploide.</a:t>
            </a:r>
          </a:p>
          <a:p>
            <a:r>
              <a:rPr lang="pt-BR" dirty="0"/>
              <a:t>e) Nas pteridófitas,</a:t>
            </a:r>
            <a:r>
              <a:rPr lang="pt-BR" b="1" dirty="0"/>
              <a:t> I</a:t>
            </a:r>
            <a:r>
              <a:rPr lang="pt-BR" dirty="0"/>
              <a:t> é diploide e predominante sobre </a:t>
            </a:r>
            <a:r>
              <a:rPr lang="pt-BR" b="1" dirty="0"/>
              <a:t>II</a:t>
            </a:r>
            <a:r>
              <a:rPr lang="pt-BR" dirty="0"/>
              <a:t>, que é haploide.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971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1200" y="723900"/>
            <a:ext cx="8191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(MACK)O </a:t>
            </a:r>
            <a:r>
              <a:rPr lang="pt-BR" dirty="0"/>
              <a:t>esquema abaixo representa o ciclo de vida válido para as briófitas e pteridófitas.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endParaRPr lang="en-US" dirty="0"/>
          </a:p>
        </p:txBody>
      </p:sp>
      <p:pic>
        <p:nvPicPr>
          <p:cNvPr id="2050" name="Picture 2" descr="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075" y="1438274"/>
            <a:ext cx="4670846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711200" y="3276599"/>
            <a:ext cx="9067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Assinale a alternativa correta.</a:t>
            </a:r>
          </a:p>
          <a:p>
            <a:r>
              <a:rPr lang="pt-BR" b="1" dirty="0"/>
              <a:t>a) Nas briófitas, I é haploide e predominante sobre II, que é diploide.</a:t>
            </a:r>
          </a:p>
          <a:p>
            <a:r>
              <a:rPr lang="pt-BR" dirty="0"/>
              <a:t>b) Nas briófitas, </a:t>
            </a:r>
            <a:r>
              <a:rPr lang="pt-BR" b="1" dirty="0"/>
              <a:t>I</a:t>
            </a:r>
            <a:r>
              <a:rPr lang="pt-BR" dirty="0"/>
              <a:t> é diploide e predominante sobre </a:t>
            </a:r>
            <a:r>
              <a:rPr lang="pt-BR" b="1" dirty="0"/>
              <a:t>II</a:t>
            </a:r>
            <a:r>
              <a:rPr lang="pt-BR" dirty="0"/>
              <a:t>, que é haploide.</a:t>
            </a:r>
          </a:p>
          <a:p>
            <a:r>
              <a:rPr lang="pt-BR" dirty="0"/>
              <a:t>c) Nas briófitas,</a:t>
            </a:r>
            <a:r>
              <a:rPr lang="pt-BR" b="1" dirty="0"/>
              <a:t> II</a:t>
            </a:r>
            <a:r>
              <a:rPr lang="pt-BR" dirty="0"/>
              <a:t> é haploide e predominante sobre I, que é diploide.</a:t>
            </a:r>
          </a:p>
          <a:p>
            <a:r>
              <a:rPr lang="pt-BR" dirty="0"/>
              <a:t>d) Nas pteridófitas, </a:t>
            </a:r>
            <a:r>
              <a:rPr lang="pt-BR" b="1" dirty="0"/>
              <a:t>I</a:t>
            </a:r>
            <a:r>
              <a:rPr lang="pt-BR" dirty="0"/>
              <a:t> é haploide e predominante sobre </a:t>
            </a:r>
            <a:r>
              <a:rPr lang="pt-BR" b="1" dirty="0"/>
              <a:t>II</a:t>
            </a:r>
            <a:r>
              <a:rPr lang="pt-BR" dirty="0"/>
              <a:t>, que é diploide.</a:t>
            </a:r>
          </a:p>
          <a:p>
            <a:r>
              <a:rPr lang="pt-BR" dirty="0"/>
              <a:t>e) Nas pteridófitas,</a:t>
            </a:r>
            <a:r>
              <a:rPr lang="pt-BR" b="1" dirty="0"/>
              <a:t> I</a:t>
            </a:r>
            <a:r>
              <a:rPr lang="pt-BR" dirty="0"/>
              <a:t> é diploide e predominante sobre </a:t>
            </a:r>
            <a:r>
              <a:rPr lang="pt-BR" b="1" dirty="0"/>
              <a:t>II</a:t>
            </a:r>
            <a:r>
              <a:rPr lang="pt-BR" dirty="0"/>
              <a:t>, que é haploide.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686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0700" y="1320800"/>
            <a:ext cx="106807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Filicínea </a:t>
            </a:r>
            <a:r>
              <a:rPr lang="pt-BR" sz="2800" dirty="0"/>
              <a:t>é uma classe de vegetais que contém cerca de 10.000 espécies descritas entre samambaias e avencas. No ciclo de vida das filicíneas </a:t>
            </a:r>
            <a:r>
              <a:rPr lang="pt-BR" sz="2800" dirty="0" err="1"/>
              <a:t>isosporadas</a:t>
            </a:r>
            <a:r>
              <a:rPr lang="pt-BR" sz="2800" dirty="0"/>
              <a:t>, ocorre redução no número de cromossomos durante:</a:t>
            </a:r>
          </a:p>
          <a:p>
            <a:r>
              <a:rPr lang="pt-BR" sz="2800" dirty="0"/>
              <a:t>a) A formação dos gametas.</a:t>
            </a:r>
          </a:p>
          <a:p>
            <a:r>
              <a:rPr lang="pt-BR" sz="2800" dirty="0"/>
              <a:t>b) A formação dos esporos.</a:t>
            </a:r>
          </a:p>
          <a:p>
            <a:r>
              <a:rPr lang="pt-BR" sz="2800" dirty="0"/>
              <a:t>c) O desenvolvimento do prótalo.</a:t>
            </a:r>
          </a:p>
          <a:p>
            <a:r>
              <a:rPr lang="pt-BR" sz="2800" dirty="0"/>
              <a:t>d) O desenvolvimento do esporófito.</a:t>
            </a:r>
          </a:p>
          <a:p>
            <a:r>
              <a:rPr lang="pt-BR" sz="2800" dirty="0"/>
              <a:t>e) O desenvolvimento do arquegônio.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9065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0700" y="1320800"/>
            <a:ext cx="106807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(VUNESP) Filicínea </a:t>
            </a:r>
            <a:r>
              <a:rPr lang="pt-BR" sz="2800" dirty="0"/>
              <a:t>é uma classe de vegetais que contém cerca de 10.000 espécies descritas entre samambaias e avencas. No ciclo de vida das filicíneas </a:t>
            </a:r>
            <a:r>
              <a:rPr lang="pt-BR" sz="2800" dirty="0" err="1"/>
              <a:t>isosporadas</a:t>
            </a:r>
            <a:r>
              <a:rPr lang="pt-BR" sz="2800" dirty="0"/>
              <a:t>, ocorre redução no número de cromossomos durante:</a:t>
            </a:r>
          </a:p>
          <a:p>
            <a:r>
              <a:rPr lang="pt-BR" sz="2800" dirty="0"/>
              <a:t>a) A formação dos gametas.</a:t>
            </a:r>
          </a:p>
          <a:p>
            <a:r>
              <a:rPr lang="pt-BR" sz="2800" b="1" dirty="0"/>
              <a:t>b) A formação dos esporos.</a:t>
            </a:r>
          </a:p>
          <a:p>
            <a:r>
              <a:rPr lang="pt-BR" sz="2800" dirty="0"/>
              <a:t>c) O desenvolvimento do prótalo.</a:t>
            </a:r>
          </a:p>
          <a:p>
            <a:r>
              <a:rPr lang="pt-BR" sz="2800" dirty="0"/>
              <a:t>d) O desenvolvimento do esporófito.</a:t>
            </a:r>
          </a:p>
          <a:p>
            <a:r>
              <a:rPr lang="pt-BR" sz="2800" dirty="0"/>
              <a:t>e) O desenvolvimento do arquegônio.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8472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08000" y="558800"/>
            <a:ext cx="10363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Um horticultor deseja obter indivíduos geneticamente idênticos (clones) a uma samambaia comercialmente valiosa. Para alcançar esse objetivo ele deve:</a:t>
            </a:r>
            <a:br>
              <a:rPr lang="pt-BR" sz="2400" dirty="0" smtClean="0"/>
            </a:br>
            <a:r>
              <a:rPr lang="pt-BR" sz="2400" dirty="0" smtClean="0"/>
              <a:t>a) cultivar os esporos produzidos por essa samambaia.</a:t>
            </a:r>
            <a:br>
              <a:rPr lang="pt-BR" sz="2400" dirty="0" smtClean="0"/>
            </a:br>
            <a:r>
              <a:rPr lang="pt-BR" sz="2400" dirty="0" smtClean="0"/>
              <a:t>b) induzir artificialmente a autofecundação dessa samambaia.</a:t>
            </a:r>
            <a:br>
              <a:rPr lang="pt-BR" sz="2400" dirty="0" smtClean="0"/>
            </a:br>
            <a:r>
              <a:rPr lang="pt-BR" sz="2400" dirty="0" smtClean="0"/>
              <a:t>c) implantar núcleos de esporos dessa samambaia em oosferas anucleadas de outras plantas.</a:t>
            </a:r>
            <a:br>
              <a:rPr lang="pt-BR" sz="2400" dirty="0" smtClean="0"/>
            </a:br>
            <a:r>
              <a:rPr lang="pt-BR" sz="2400" dirty="0" smtClean="0"/>
              <a:t>d) introduzir DNA extraído de folhas dessa samambaia em zigotos de outras plantas.</a:t>
            </a:r>
            <a:br>
              <a:rPr lang="pt-BR" sz="2400" dirty="0" smtClean="0"/>
            </a:br>
            <a:r>
              <a:rPr lang="pt-BR" sz="2400" dirty="0" smtClean="0"/>
              <a:t>e) obter fragmentos de rizoma (caule) dessa samambaia e cultivá-los.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618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08000" y="558800"/>
            <a:ext cx="10363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(FUVEST) </a:t>
            </a:r>
            <a:r>
              <a:rPr lang="pt-BR" sz="2400" dirty="0" smtClean="0"/>
              <a:t>Um horticultor deseja obter indivíduos geneticamente idênticos (clones) a uma samambaia comercialmente valiosa. Para alcançar esse objetivo ele deve:</a:t>
            </a:r>
            <a:br>
              <a:rPr lang="pt-BR" sz="2400" dirty="0" smtClean="0"/>
            </a:br>
            <a:r>
              <a:rPr lang="pt-BR" sz="2400" dirty="0" smtClean="0"/>
              <a:t>a) cultivar os esporos produzidos por essa samambaia.</a:t>
            </a:r>
            <a:br>
              <a:rPr lang="pt-BR" sz="2400" dirty="0" smtClean="0"/>
            </a:br>
            <a:r>
              <a:rPr lang="pt-BR" sz="2400" dirty="0" smtClean="0"/>
              <a:t>b) induzir artificialmente a autofecundação dessa samambaia.</a:t>
            </a:r>
            <a:br>
              <a:rPr lang="pt-BR" sz="2400" dirty="0" smtClean="0"/>
            </a:br>
            <a:r>
              <a:rPr lang="pt-BR" sz="2400" dirty="0" smtClean="0"/>
              <a:t>c) implantar núcleos de esporos dessa samambaia em oosferas anucleadas de outras plantas.</a:t>
            </a:r>
            <a:br>
              <a:rPr lang="pt-BR" sz="2400" dirty="0" smtClean="0"/>
            </a:br>
            <a:r>
              <a:rPr lang="pt-BR" sz="2400" dirty="0" smtClean="0"/>
              <a:t>d) introduzir DNA extraído de folhas dessa samambaia em zigotos de outras plantas.</a:t>
            </a:r>
            <a:br>
              <a:rPr lang="pt-BR" sz="2400" dirty="0" smtClean="0"/>
            </a:br>
            <a:r>
              <a:rPr lang="pt-BR" sz="2400" b="1" dirty="0" smtClean="0"/>
              <a:t>e) obter fragmentos de rizoma (caule) dessa samambaia e cultivá-los.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3133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77900" y="1397000"/>
            <a:ext cx="108331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O </a:t>
            </a:r>
            <a:r>
              <a:rPr lang="pt-BR" sz="2400" dirty="0"/>
              <a:t>fato de, em algumas flores, o androceu amadurecer antes do gineceu é uma adaptação que garante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a) maior produtividade dos frutos.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b) floração mais prolongada da espécie.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c) fecundação cruzada dos indivíduos.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d) maior produção de sementes.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e) polinização por pássaros ou insetos.</a:t>
            </a:r>
            <a:r>
              <a:rPr lang="pt-BR" dirty="0" smtClean="0"/>
              <a:t/>
            </a:r>
            <a:br>
              <a:rPr lang="pt-B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50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77900" y="1397000"/>
            <a:ext cx="108331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(FUVEST) O fato de, em algumas flores, o androceu amadurecer antes do gineceu é uma adaptação que garante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a) maior produtividade dos frutos.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b) floração mais prolongada da espécie.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b="1" dirty="0"/>
              <a:t>c) fecundação cruzada dos indivíduos</a:t>
            </a:r>
            <a:r>
              <a:rPr lang="pt-BR" sz="2400" dirty="0"/>
              <a:t>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d) maior produção de sementes.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e) polinização por pássaros ou insetos.</a:t>
            </a:r>
            <a:r>
              <a:rPr lang="pt-BR" dirty="0" smtClean="0"/>
              <a:t/>
            </a:r>
            <a:br>
              <a:rPr lang="pt-B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30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46666" y="857956"/>
            <a:ext cx="107244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As </a:t>
            </a:r>
            <a:r>
              <a:rPr lang="pt-BR" sz="2000" dirty="0"/>
              <a:t>BRIÓFITAS, que formam verdadeiros tapetes verdes, promovem a retenção da água das chuvas e, como </a:t>
            </a:r>
            <a:r>
              <a:rPr lang="pt-BR" sz="2000" dirty="0" smtClean="0"/>
              <a:t>consequência</a:t>
            </a:r>
            <a:r>
              <a:rPr lang="pt-BR" sz="2000" dirty="0"/>
              <a:t>, evitam a erosão dos solos. Algumas são bastante utilizadas na horticultura como fonte de nutrientes para as plantas e para melhorar a capacidade de retenção de água pelo solo. Por serem muito sensíveis aos resíduos tóxicos, são excelentes indicadores de poluição ambiental. A respeito das Briófitas é verdadeiro afirmar que:</a:t>
            </a:r>
          </a:p>
          <a:p>
            <a:r>
              <a:rPr lang="pt-BR" sz="2000" dirty="0" smtClean="0"/>
              <a:t>a) </a:t>
            </a:r>
            <a:r>
              <a:rPr lang="pt-BR" sz="2000" dirty="0"/>
              <a:t>a ausência de tecido especializado para o transporte de seivas, explica, pelo menos em parte, o seu pequeno porte;</a:t>
            </a:r>
          </a:p>
          <a:p>
            <a:r>
              <a:rPr lang="pt-BR" sz="2000" dirty="0" smtClean="0"/>
              <a:t>b) </a:t>
            </a:r>
            <a:r>
              <a:rPr lang="pt-BR" sz="2000" dirty="0"/>
              <a:t>independem da água para a reprodução;</a:t>
            </a:r>
          </a:p>
          <a:p>
            <a:r>
              <a:rPr lang="pt-BR" sz="2000" dirty="0" smtClean="0"/>
              <a:t>c) </a:t>
            </a:r>
            <a:r>
              <a:rPr lang="pt-BR" sz="2000" dirty="0"/>
              <a:t>são classificadas como </a:t>
            </a:r>
            <a:r>
              <a:rPr lang="pt-BR" sz="2000" dirty="0" smtClean="0"/>
              <a:t>fanerógamas, </a:t>
            </a:r>
            <a:r>
              <a:rPr lang="pt-BR" sz="2000" dirty="0"/>
              <a:t>por possuírem órgãos reprodutores bem visíveis (as flores);</a:t>
            </a:r>
          </a:p>
          <a:p>
            <a:r>
              <a:rPr lang="pt-BR" sz="2000" dirty="0" smtClean="0"/>
              <a:t>d) </a:t>
            </a:r>
            <a:r>
              <a:rPr lang="pt-BR" sz="2000" dirty="0"/>
              <a:t>vivem preferencialmente em locais secos e ensolarados;</a:t>
            </a:r>
          </a:p>
          <a:p>
            <a:r>
              <a:rPr lang="pt-BR" sz="2000" dirty="0" smtClean="0"/>
              <a:t>e) </a:t>
            </a:r>
            <a:r>
              <a:rPr lang="pt-BR" sz="2000" dirty="0"/>
              <a:t>a reprodução ocorre por alternância de gerações, sendo predominante a fase </a:t>
            </a:r>
            <a:r>
              <a:rPr lang="pt-BR" sz="2000" dirty="0" smtClean="0"/>
              <a:t>esporofítica (produtora </a:t>
            </a:r>
            <a:r>
              <a:rPr lang="pt-BR" sz="2000" dirty="0"/>
              <a:t>de </a:t>
            </a:r>
            <a:r>
              <a:rPr lang="pt-BR" sz="2000" dirty="0" smtClean="0"/>
              <a:t>esporos</a:t>
            </a:r>
            <a:r>
              <a:rPr lang="pt-BR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367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63600" y="1104900"/>
            <a:ext cx="1041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Um </a:t>
            </a:r>
            <a:r>
              <a:rPr lang="pt-BR" sz="2400" dirty="0"/>
              <a:t>fruto verdadeiro é originado do desenvolvimento de um ovário, enquanto um pseudofruto tem origem a partir do desenvolvimento de outras partes da flor e não do ovário. Assinale a alternativa que indica apenas frutos verdadeiros.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a) Abacaxi, ameixa e pêssego.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b) Morango, uva e tomate.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c) Caju, laranja e mamão.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d) Maçã, trigo e milho.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e) Melancia, mamão e tomate.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1604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63600" y="1104900"/>
            <a:ext cx="1041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(UEM) Um fruto verdadeiro é originado do desenvolvimento de um ovário, enquanto um pseudofruto tem origem a partir do desenvolvimento de outras partes da flor e não do ovário. Assinale a alternativa que indica apenas frutos verdadeiros.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a) Abacaxi, ameixa e pêssego.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b) Morango, uva e tomate.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c) Caju, laranja e mamão.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d) Maçã, trigo e milho.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b="1" dirty="0"/>
              <a:t>e) Melancia, mamão e tomate.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76351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52500" y="584200"/>
            <a:ext cx="942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 </a:t>
            </a:r>
            <a:r>
              <a:rPr lang="pt-BR" dirty="0"/>
              <a:t>estômato é uma estrutura epidérmica que permite controlar a entrada e saída de gases e de vapor de água na planta. A tabela, parcialmente preenchida, relaciona os fatores envolvidos neste controle, ou seja, na abertura e no fechamento dos estômatos.</a:t>
            </a:r>
          </a:p>
          <a:p>
            <a:r>
              <a:rPr lang="pt-BR" dirty="0"/>
              <a:t> </a:t>
            </a:r>
          </a:p>
          <a:p>
            <a:endParaRPr lang="en-US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693228"/>
            <a:ext cx="3194323" cy="2446972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4787900" y="2531239"/>
            <a:ext cx="4419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Para preencher corretamente a tabela mencionada, os índices </a:t>
            </a:r>
            <a:r>
              <a:rPr lang="pt-BR" b="1" i="0" dirty="0" smtClean="0">
                <a:solidFill>
                  <a:srgbClr val="000000"/>
                </a:solidFill>
                <a:effectLst/>
                <a:latin typeface="Arial, Helvetica, sans-serif"/>
              </a:rPr>
              <a:t>1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, </a:t>
            </a:r>
            <a:r>
              <a:rPr lang="pt-BR" b="1" i="0" dirty="0" smtClean="0">
                <a:solidFill>
                  <a:srgbClr val="000000"/>
                </a:solidFill>
                <a:effectLst/>
                <a:latin typeface="Arial, Helvetica, sans-serif"/>
              </a:rPr>
              <a:t>2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, </a:t>
            </a:r>
            <a:r>
              <a:rPr lang="pt-BR" b="1" i="0" dirty="0" smtClean="0">
                <a:solidFill>
                  <a:srgbClr val="000000"/>
                </a:solidFill>
                <a:effectLst/>
                <a:latin typeface="Arial, Helvetica, sans-serif"/>
              </a:rPr>
              <a:t>3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e </a:t>
            </a:r>
            <a:r>
              <a:rPr lang="pt-BR" b="1" i="0" dirty="0" smtClean="0">
                <a:solidFill>
                  <a:srgbClr val="000000"/>
                </a:solidFill>
                <a:effectLst/>
                <a:latin typeface="Arial, Helvetica, sans-serif"/>
              </a:rPr>
              <a:t>4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devem ser substituídos, respectivamente, pelas palavras:</a:t>
            </a:r>
            <a:endParaRPr lang="pt-BR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algn="just"/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(A) abre; fecha; abre e fecha.</a:t>
            </a:r>
            <a:b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(B) abre; fecha; fecha e abre.</a:t>
            </a:r>
            <a:b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(C) fecha; abre; fecha e abre.</a:t>
            </a:r>
            <a:b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(D) fecha; abre; abre e fecha.</a:t>
            </a:r>
            <a:b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   (E)     abre; fecha; abre e abre.</a:t>
            </a:r>
            <a:endParaRPr lang="pt-BR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479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52500" y="584200"/>
            <a:ext cx="942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(UNESP) O estômato é uma estrutura epidérmica que permite controlar a entrada e saída de gases e de vapor de água na planta. A tabela, parcialmente preenchida, relaciona os fatores envolvidos neste controle, ou seja, na abertura e no fechamento dos estômatos.</a:t>
            </a:r>
          </a:p>
          <a:p>
            <a:r>
              <a:rPr lang="pt-BR" dirty="0"/>
              <a:t> </a:t>
            </a:r>
          </a:p>
          <a:p>
            <a:endParaRPr lang="en-US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693228"/>
            <a:ext cx="3194323" cy="2446972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4787900" y="2531239"/>
            <a:ext cx="4419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Para preencher corretamente a tabela mencionada, os índices </a:t>
            </a:r>
            <a:r>
              <a:rPr lang="pt-BR" b="1" i="0" dirty="0" smtClean="0">
                <a:solidFill>
                  <a:srgbClr val="000000"/>
                </a:solidFill>
                <a:effectLst/>
                <a:latin typeface="Arial, Helvetica, sans-serif"/>
              </a:rPr>
              <a:t>1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, </a:t>
            </a:r>
            <a:r>
              <a:rPr lang="pt-BR" b="1" i="0" dirty="0" smtClean="0">
                <a:solidFill>
                  <a:srgbClr val="000000"/>
                </a:solidFill>
                <a:effectLst/>
                <a:latin typeface="Arial, Helvetica, sans-serif"/>
              </a:rPr>
              <a:t>2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, </a:t>
            </a:r>
            <a:r>
              <a:rPr lang="pt-BR" b="1" i="0" dirty="0" smtClean="0">
                <a:solidFill>
                  <a:srgbClr val="000000"/>
                </a:solidFill>
                <a:effectLst/>
                <a:latin typeface="Arial, Helvetica, sans-serif"/>
              </a:rPr>
              <a:t>3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e </a:t>
            </a:r>
            <a:r>
              <a:rPr lang="pt-BR" b="1" i="0" dirty="0" smtClean="0">
                <a:solidFill>
                  <a:srgbClr val="000000"/>
                </a:solidFill>
                <a:effectLst/>
                <a:latin typeface="Arial, Helvetica, sans-serif"/>
              </a:rPr>
              <a:t>4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devem ser substituídos, respectivamente, pelas palavras:</a:t>
            </a:r>
            <a:endParaRPr lang="pt-BR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algn="just"/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(A) abre; fecha; abre e fecha.</a:t>
            </a:r>
            <a:b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b="1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(B) abre; fecha; fecha e abre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.</a:t>
            </a:r>
            <a:b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(C) fecha; abre; fecha e abre.</a:t>
            </a:r>
            <a:b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(D) fecha; abre; abre e fecha.</a:t>
            </a:r>
            <a:b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   (E)     abre; fecha; abre e abre.</a:t>
            </a:r>
            <a:endParaRPr lang="pt-BR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655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12800" y="952500"/>
            <a:ext cx="9766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Nas </a:t>
            </a:r>
            <a:r>
              <a:rPr lang="pt-BR" sz="2400" dirty="0"/>
              <a:t>grandes árvores, a seiva bruta sobe pelos vasos lenhosos, desde as raízes até as folhas,</a:t>
            </a:r>
            <a:endParaRPr lang="en-US" sz="2400" dirty="0"/>
          </a:p>
        </p:txBody>
      </p:sp>
      <p:sp>
        <p:nvSpPr>
          <p:cNvPr id="5" name="Retângulo 4"/>
          <p:cNvSpPr/>
          <p:nvPr/>
        </p:nvSpPr>
        <p:spPr>
          <a:xfrm>
            <a:off x="812800" y="2136339"/>
            <a:ext cx="89281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 (A) bombeada por contrações rítmicas das paredes dos vasos.</a:t>
            </a:r>
            <a:b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(B) apenas por capilaridade.</a:t>
            </a:r>
            <a:b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(C) impulsionada pela pressão positiva da raiz.</a:t>
            </a:r>
            <a:b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(D) por diferença de pressão osmótica entre as células da raiz e as do caule.</a:t>
            </a:r>
            <a:b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sz="240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(E) sugada pelas folhas, que perdem água por transpiração.</a:t>
            </a:r>
            <a:endParaRPr lang="pt-BR" sz="240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pt-B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2915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12800" y="952500"/>
            <a:ext cx="9766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(FUVEST) Nas grandes árvores, a seiva bruta sobe pelos vasos lenhosos, desde as raízes até as folhas,</a:t>
            </a:r>
            <a:endParaRPr lang="en-US" sz="2400" dirty="0"/>
          </a:p>
        </p:txBody>
      </p:sp>
      <p:sp>
        <p:nvSpPr>
          <p:cNvPr id="5" name="Retângulo 4"/>
          <p:cNvSpPr/>
          <p:nvPr/>
        </p:nvSpPr>
        <p:spPr>
          <a:xfrm>
            <a:off x="812800" y="2136339"/>
            <a:ext cx="89281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 (A) bombeada por contrações rítmicas das paredes dos vasos.</a:t>
            </a:r>
            <a:b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(B) apenas por capilaridade.</a:t>
            </a:r>
            <a:b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(C) impulsionada pela pressão positiva da raiz.</a:t>
            </a:r>
            <a:b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(D) por diferença de pressão osmótica entre as células da raiz e as do caule.</a:t>
            </a:r>
            <a:br>
              <a:rPr lang="pt-BR" sz="2400" b="0" i="0" dirty="0" smtClean="0">
                <a:solidFill>
                  <a:srgbClr val="000000"/>
                </a:solidFill>
                <a:effectLst/>
                <a:latin typeface="Arial, Helvetica, sans-serif"/>
              </a:rPr>
            </a:br>
            <a:r>
              <a:rPr lang="pt-BR" sz="2400" i="0" dirty="0" smtClean="0">
                <a:solidFill>
                  <a:srgbClr val="000000"/>
                </a:solidFill>
                <a:effectLst/>
                <a:latin typeface="Arial, Helvetica, sans-serif"/>
              </a:rPr>
              <a:t> </a:t>
            </a:r>
            <a:r>
              <a:rPr lang="pt-BR" sz="2400" b="1" i="0" dirty="0" smtClean="0">
                <a:solidFill>
                  <a:srgbClr val="000000"/>
                </a:solidFill>
                <a:effectLst/>
                <a:latin typeface="Arial, Helvetica, sans-serif"/>
              </a:rPr>
              <a:t>(E) sugada pelas folhas, que perdem água por transpiração.</a:t>
            </a:r>
            <a:endParaRPr lang="pt-BR" sz="2400" b="1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pt-B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28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46666" y="857956"/>
            <a:ext cx="107244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As </a:t>
            </a:r>
            <a:r>
              <a:rPr lang="pt-BR" sz="2000" dirty="0"/>
              <a:t>BRIÓFITAS, que formam verdadeiros tapetes verdes, promovem a retenção da água das chuvas e, como </a:t>
            </a:r>
            <a:r>
              <a:rPr lang="pt-BR" sz="2000" dirty="0" smtClean="0"/>
              <a:t>consequência</a:t>
            </a:r>
            <a:r>
              <a:rPr lang="pt-BR" sz="2000" dirty="0"/>
              <a:t>, evitam a erosão dos solos. Algumas são bastante utilizadas na horticultura como fonte de nutrientes para as plantas e para melhorar a capacidade de retenção de água pelo solo. Por serem muito sensíveis aos resíduos tóxicos, são excelentes indicadores de poluição ambiental. A respeito das Briófitas é verdadeiro afirmar que:</a:t>
            </a:r>
          </a:p>
          <a:p>
            <a:r>
              <a:rPr lang="pt-BR" sz="2000" b="1" dirty="0" smtClean="0"/>
              <a:t>a) </a:t>
            </a:r>
            <a:r>
              <a:rPr lang="pt-BR" sz="2000" b="1" dirty="0"/>
              <a:t>a ausência de tecido especializado para o transporte de seivas, explica, pelo menos em parte, o seu pequeno porte;</a:t>
            </a:r>
          </a:p>
          <a:p>
            <a:r>
              <a:rPr lang="pt-BR" sz="2000" dirty="0" smtClean="0"/>
              <a:t>b) </a:t>
            </a:r>
            <a:r>
              <a:rPr lang="pt-BR" sz="2000" dirty="0"/>
              <a:t>independem da água para a reprodução;</a:t>
            </a:r>
          </a:p>
          <a:p>
            <a:r>
              <a:rPr lang="pt-BR" sz="2000" dirty="0" smtClean="0"/>
              <a:t>c) </a:t>
            </a:r>
            <a:r>
              <a:rPr lang="pt-BR" sz="2000" dirty="0"/>
              <a:t>são classificadas como </a:t>
            </a:r>
            <a:r>
              <a:rPr lang="pt-BR" sz="2000" dirty="0" smtClean="0"/>
              <a:t>fanerógamas, </a:t>
            </a:r>
            <a:r>
              <a:rPr lang="pt-BR" sz="2000" dirty="0"/>
              <a:t>por possuírem órgãos reprodutores bem visíveis (as flores);</a:t>
            </a:r>
          </a:p>
          <a:p>
            <a:r>
              <a:rPr lang="pt-BR" sz="2000" dirty="0" smtClean="0"/>
              <a:t>d) </a:t>
            </a:r>
            <a:r>
              <a:rPr lang="pt-BR" sz="2000" dirty="0"/>
              <a:t>vivem preferencialmente em locais secos e ensolarados;</a:t>
            </a:r>
          </a:p>
          <a:p>
            <a:r>
              <a:rPr lang="pt-BR" sz="2000" dirty="0" smtClean="0"/>
              <a:t>e) </a:t>
            </a:r>
            <a:r>
              <a:rPr lang="pt-BR" sz="2000" dirty="0"/>
              <a:t>a reprodução ocorre por alternância de gerações, sendo predominante a fase </a:t>
            </a:r>
            <a:r>
              <a:rPr lang="pt-BR" sz="2000" dirty="0" smtClean="0"/>
              <a:t>esporofítica (produtora </a:t>
            </a:r>
            <a:r>
              <a:rPr lang="pt-BR" sz="2000" dirty="0"/>
              <a:t>de </a:t>
            </a:r>
            <a:r>
              <a:rPr lang="pt-BR" sz="2000" dirty="0" smtClean="0"/>
              <a:t>esporos</a:t>
            </a:r>
            <a:r>
              <a:rPr lang="pt-BR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50980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87022" y="395111"/>
            <a:ext cx="927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/>
              <a:t>A imagem representa o processo de evolução das plantas e algumas de suas estruturas. Para o sucesso desse processo, a partir de um ancestral simples, os diferentes grupos vegetais desenvolveram estruturas adaptativas que lhes permitiram sobreviver em diferentes ambientes.</a:t>
            </a:r>
            <a:endParaRPr lang="en-US" dirty="0"/>
          </a:p>
        </p:txBody>
      </p:sp>
      <p:pic>
        <p:nvPicPr>
          <p:cNvPr id="1028" name="Picture 4" descr="Observe algumas características adaptativas dos grupos vegeta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34" y="1815153"/>
            <a:ext cx="4593748" cy="371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757333" y="2032000"/>
            <a:ext cx="510257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Qual das estruturas adaptativas apresentadas contribuiu para uma maior diversidade genética?</a:t>
            </a:r>
          </a:p>
          <a:p>
            <a:r>
              <a:rPr lang="pt-BR" dirty="0"/>
              <a:t>a) As sementes aladas, que favorecem a dispersão aérea.</a:t>
            </a:r>
            <a:br>
              <a:rPr lang="pt-BR" dirty="0"/>
            </a:br>
            <a:r>
              <a:rPr lang="pt-BR" dirty="0"/>
              <a:t>b) Os arquegônios, que protegem o embrião multicelular</a:t>
            </a:r>
            <a:br>
              <a:rPr lang="pt-BR" dirty="0"/>
            </a:br>
            <a:r>
              <a:rPr lang="pt-BR" dirty="0"/>
              <a:t>c) Os grãos de pólen, que garantem a polinização cruzada.</a:t>
            </a:r>
            <a:br>
              <a:rPr lang="pt-BR" dirty="0"/>
            </a:br>
            <a:r>
              <a:rPr lang="pt-BR" dirty="0"/>
              <a:t>d) Os frutos, que promovem uma maior eficiência reprodutiva.</a:t>
            </a:r>
            <a:br>
              <a:rPr lang="pt-BR" dirty="0"/>
            </a:br>
            <a:r>
              <a:rPr lang="pt-BR" dirty="0"/>
              <a:t>e) Os vasos condutores, que possibilitam o transporte da seiva bruta.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893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87022" y="395111"/>
            <a:ext cx="9279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(ENEM 2012) A </a:t>
            </a:r>
            <a:r>
              <a:rPr lang="pt-BR" i="1" dirty="0"/>
              <a:t>imagem representa o processo de evolução das plantas e algumas de suas estruturas. Para o sucesso desse processo, a partir de um ancestral simples, os diferentes grupos vegetais desenvolveram estruturas adaptativas que lhes permitiram sobreviver em diferentes ambientes.</a:t>
            </a:r>
            <a:endParaRPr lang="en-US" dirty="0"/>
          </a:p>
        </p:txBody>
      </p:sp>
      <p:pic>
        <p:nvPicPr>
          <p:cNvPr id="1028" name="Picture 4" descr="Observe algumas características adaptativas dos grupos vegeta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34" y="1815153"/>
            <a:ext cx="4593748" cy="371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757333" y="2032000"/>
            <a:ext cx="510257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Qual das estruturas adaptativas apresentadas contribuiu para uma maior diversidade genética?</a:t>
            </a:r>
          </a:p>
          <a:p>
            <a:r>
              <a:rPr lang="pt-BR" dirty="0"/>
              <a:t>a) As sementes aladas, que favorecem a dispersão aérea.</a:t>
            </a:r>
            <a:br>
              <a:rPr lang="pt-BR" dirty="0"/>
            </a:br>
            <a:r>
              <a:rPr lang="pt-BR" dirty="0"/>
              <a:t>b) Os arquegônios, que protegem o embrião multicelular</a:t>
            </a:r>
            <a:br>
              <a:rPr lang="pt-BR" dirty="0"/>
            </a:br>
            <a:r>
              <a:rPr lang="pt-BR" b="1" dirty="0"/>
              <a:t>c) Os grãos de pólen, que garantem a polinização cruzada.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d) Os frutos, que promovem uma maior eficiência reprodutiva.</a:t>
            </a:r>
            <a:br>
              <a:rPr lang="pt-BR" dirty="0"/>
            </a:br>
            <a:r>
              <a:rPr lang="pt-BR" dirty="0"/>
              <a:t>e) Os vasos condutores, que possibilitam o transporte da seiva bruta.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28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95023" y="959556"/>
            <a:ext cx="10272889" cy="4684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Os frutos são exclusivos das angiospermas, e a dispersão das sementes dessas plantas é muito importante para garantir o sucesso reprodutivo, pois permite a conquista de novos territórios. A dispersão é favorecida por certas características dos frutos (ex.: cores fortes e vibrantes, gosto e odor agradáveis, polpa suculenta) e das sementes (ex.: presença de ganchos e outras estruturas fixadoras que se aderem às penas e pelos de animais, tamanho reduzido, leveza e presença de expansões semelhantes a asas). Nas matas brasileiras, os animais da fauna silvestre têm uma importante contribuição na dispersão de sementes e, portanto, na manutenção da diversidade da flora. </a:t>
            </a:r>
            <a:br>
              <a:rPr lang="pt-BR" i="1" dirty="0" smtClean="0"/>
            </a:br>
            <a:r>
              <a:rPr lang="pt-BR" i="1" dirty="0" smtClean="0"/>
              <a:t>CHIARADIA, A. </a:t>
            </a:r>
            <a:r>
              <a:rPr lang="pt-BR" i="1" dirty="0" err="1" smtClean="0"/>
              <a:t>Mini-manual</a:t>
            </a:r>
            <a:r>
              <a:rPr lang="pt-BR" i="1" dirty="0" smtClean="0"/>
              <a:t> de pesquisa: Biologia. Jun.2004 (adaptado). </a:t>
            </a:r>
            <a:endParaRPr lang="pt-BR" dirty="0" smtClean="0"/>
          </a:p>
          <a:p>
            <a:r>
              <a:rPr lang="pt-BR" dirty="0" smtClean="0"/>
              <a:t>Das características de frutos e sementes apresentadas, quais estão diretamente associadas a um mecanismo de atração de aves e mamíferos? </a:t>
            </a:r>
          </a:p>
          <a:p>
            <a:r>
              <a:rPr lang="pt-BR" dirty="0" smtClean="0"/>
              <a:t>A) Ganchos que permitem a adesão aos pelos e penas. </a:t>
            </a:r>
            <a:br>
              <a:rPr lang="pt-BR" dirty="0" smtClean="0"/>
            </a:br>
            <a:r>
              <a:rPr lang="pt-BR" dirty="0" smtClean="0"/>
              <a:t>B) Expansões semelhantes a asas que favorecem a flutuação. </a:t>
            </a:r>
            <a:br>
              <a:rPr lang="pt-BR" dirty="0" smtClean="0"/>
            </a:br>
            <a:r>
              <a:rPr lang="pt-BR" dirty="0" smtClean="0"/>
              <a:t>C) Estruturas fixadoras que se aderem às asas das aves. </a:t>
            </a:r>
            <a:br>
              <a:rPr lang="pt-BR" dirty="0" smtClean="0"/>
            </a:br>
            <a:r>
              <a:rPr lang="pt-BR" dirty="0" smtClean="0"/>
              <a:t>D) Frutos com polpa suculenta que fornecem energia aos dispersores. </a:t>
            </a:r>
            <a:br>
              <a:rPr lang="pt-BR" dirty="0" smtClean="0"/>
            </a:br>
            <a:r>
              <a:rPr lang="pt-BR" dirty="0" smtClean="0"/>
              <a:t>E) Leveza e tamanho reduzido das sementes, que favorecem a flutuação.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148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95023" y="959556"/>
            <a:ext cx="10272889" cy="4684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(ENEM 2010) Os frutos são exclusivos das angiospermas, e a dispersão das sementes dessas plantas é muito importante para garantir o sucesso reprodutivo, pois permite a conquista de novos territórios. A dispersão é favorecida por certas características dos frutos (ex.: cores fortes e vibrantes, gosto e odor agradáveis, polpa suculenta) e das sementes (ex.: presença de ganchos e outras estruturas fixadoras que se aderem às penas e pelos de animais, tamanho reduzido, leveza e presença de expansões semelhantes a asas). Nas matas brasileiras, os animais da fauna silvestre têm uma importante contribuição na dispersão de sementes e, portanto, na manutenção da diversidade da flora. </a:t>
            </a:r>
            <a:br>
              <a:rPr lang="pt-BR" i="1" dirty="0" smtClean="0"/>
            </a:br>
            <a:r>
              <a:rPr lang="pt-BR" i="1" dirty="0" smtClean="0"/>
              <a:t>CHIARADIA, A. </a:t>
            </a:r>
            <a:r>
              <a:rPr lang="pt-BR" i="1" dirty="0" err="1" smtClean="0"/>
              <a:t>Mini-manual</a:t>
            </a:r>
            <a:r>
              <a:rPr lang="pt-BR" i="1" dirty="0" smtClean="0"/>
              <a:t> de pesquisa: Biologia. Jun.2004 (adaptado). </a:t>
            </a:r>
            <a:endParaRPr lang="pt-BR" dirty="0" smtClean="0"/>
          </a:p>
          <a:p>
            <a:r>
              <a:rPr lang="pt-BR" dirty="0" smtClean="0"/>
              <a:t>Das características de frutos e sementes apresentadas, quais estão diretamente associadas a um mecanismo de atração de aves e mamíferos? </a:t>
            </a:r>
          </a:p>
          <a:p>
            <a:r>
              <a:rPr lang="pt-BR" dirty="0" smtClean="0"/>
              <a:t>A) Ganchos que permitem a adesão aos pelos e penas. </a:t>
            </a:r>
            <a:br>
              <a:rPr lang="pt-BR" dirty="0" smtClean="0"/>
            </a:br>
            <a:r>
              <a:rPr lang="pt-BR" dirty="0" smtClean="0"/>
              <a:t>B) Expansões semelhantes a asas que favorecem a flutuação. </a:t>
            </a:r>
            <a:br>
              <a:rPr lang="pt-BR" dirty="0" smtClean="0"/>
            </a:br>
            <a:r>
              <a:rPr lang="pt-BR" dirty="0" smtClean="0"/>
              <a:t>C) Estruturas fixadoras que se aderem às asas das aves. </a:t>
            </a:r>
            <a:br>
              <a:rPr lang="pt-BR" dirty="0" smtClean="0"/>
            </a:br>
            <a:r>
              <a:rPr lang="pt-BR" b="1" dirty="0" smtClean="0"/>
              <a:t>D) Frutos com polpa suculenta que fornecem energia aos dispersores.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E) Leveza e tamanho reduzido das sementes, que favorecem a flutuação.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9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298222" y="1095023"/>
            <a:ext cx="97648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grande sucesso das plantas fanerogâmicas (gimnospermas e angiospermas) pode ser atribuído, dentre outras, a duas importantes adaptações desses organismos ao ambiente terrestre, que consistem em:</a:t>
            </a:r>
          </a:p>
          <a:p>
            <a:r>
              <a:rPr lang="pt-BR" dirty="0"/>
              <a:t>a) propagação por meio de frutos e por meio de sementes.</a:t>
            </a:r>
            <a:br>
              <a:rPr lang="pt-BR" dirty="0"/>
            </a:br>
            <a:r>
              <a:rPr lang="pt-BR" dirty="0"/>
              <a:t>b) independência da água para reprodução e propagação por meio de sementes.</a:t>
            </a:r>
            <a:br>
              <a:rPr lang="pt-BR" dirty="0"/>
            </a:br>
            <a:r>
              <a:rPr lang="pt-BR" dirty="0"/>
              <a:t>c) independência da água para reprodução e propagação por meio de frutos.</a:t>
            </a:r>
            <a:br>
              <a:rPr lang="pt-BR" dirty="0"/>
            </a:br>
            <a:r>
              <a:rPr lang="pt-BR" dirty="0"/>
              <a:t>d) reprodução por meio de esporos e propagação por meio de sementes.</a:t>
            </a:r>
            <a:br>
              <a:rPr lang="pt-BR" dirty="0"/>
            </a:br>
            <a:r>
              <a:rPr lang="pt-BR" dirty="0"/>
              <a:t>e) reprodução por meio de gametas e por meio de esporos.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21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298222" y="1095023"/>
            <a:ext cx="97648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grande sucesso das plantas fanerogâmicas (gimnospermas e angiospermas) pode ser atribuído, dentre outras, a duas importantes adaptações desses organismos ao ambiente terrestre, que consistem em:</a:t>
            </a:r>
          </a:p>
          <a:p>
            <a:r>
              <a:rPr lang="pt-BR" dirty="0"/>
              <a:t>a) propagação por meio de frutos e por meio de sementes.</a:t>
            </a:r>
            <a:br>
              <a:rPr lang="pt-BR" dirty="0"/>
            </a:br>
            <a:r>
              <a:rPr lang="pt-BR" b="1" dirty="0"/>
              <a:t>b) independência da água para reprodução e propagação por meio de sementes.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c) independência da água para reprodução e propagação por meio de frutos.</a:t>
            </a:r>
            <a:br>
              <a:rPr lang="pt-BR" dirty="0"/>
            </a:br>
            <a:r>
              <a:rPr lang="pt-BR" dirty="0"/>
              <a:t>d) reprodução por meio de esporos e propagação por meio de sementes.</a:t>
            </a:r>
            <a:br>
              <a:rPr lang="pt-BR" dirty="0"/>
            </a:br>
            <a:r>
              <a:rPr lang="pt-BR" dirty="0"/>
              <a:t>e) reprodução por meio de gametas e por meio de esporos.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40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1225</Words>
  <Application>Microsoft Office PowerPoint</Application>
  <PresentationFormat>Widescreen</PresentationFormat>
  <Paragraphs>91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1" baseType="lpstr">
      <vt:lpstr>Arial</vt:lpstr>
      <vt:lpstr>Arial, Helvetica, sans-serif</vt:lpstr>
      <vt:lpstr>Calibri</vt:lpstr>
      <vt:lpstr>Calibri Light</vt:lpstr>
      <vt:lpstr>Times New Roman</vt:lpstr>
      <vt:lpstr>Tema do Office</vt:lpstr>
      <vt:lpstr>BOTÂNICA- EXERCÍCIOS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BOTÂNICA- EXERCÍCIOS</dc:title>
  <dc:creator>Luiza Boscolo</dc:creator>
  <cp:lastModifiedBy>Luiza Boscolo</cp:lastModifiedBy>
  <cp:revision>5</cp:revision>
  <dcterms:created xsi:type="dcterms:W3CDTF">2016-10-04T06:51:45Z</dcterms:created>
  <dcterms:modified xsi:type="dcterms:W3CDTF">2016-10-04T08:31:00Z</dcterms:modified>
</cp:coreProperties>
</file>