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sldIdLst>
    <p:sldId id="256" r:id="rId2"/>
    <p:sldId id="257" r:id="rId3"/>
    <p:sldId id="265" r:id="rId4"/>
    <p:sldId id="266" r:id="rId5"/>
    <p:sldId id="267" r:id="rId6"/>
    <p:sldId id="268" r:id="rId7"/>
    <p:sldId id="258" r:id="rId8"/>
    <p:sldId id="259" r:id="rId9"/>
    <p:sldId id="269" r:id="rId10"/>
    <p:sldId id="260" r:id="rId11"/>
    <p:sldId id="261" r:id="rId12"/>
    <p:sldId id="262" r:id="rId13"/>
    <p:sldId id="263" r:id="rId14"/>
    <p:sldId id="264" r:id="rId15"/>
    <p:sldId id="270" r:id="rId16"/>
    <p:sldId id="271" r:id="rId17"/>
    <p:sldId id="272" r:id="rId18"/>
    <p:sldId id="273" r:id="rId19"/>
    <p:sldId id="274" r:id="rId20"/>
    <p:sldId id="275"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97" autoAdjust="0"/>
    <p:restoredTop sz="94660"/>
  </p:normalViewPr>
  <p:slideViewPr>
    <p:cSldViewPr snapToGrid="0">
      <p:cViewPr>
        <p:scale>
          <a:sx n="117" d="100"/>
          <a:sy n="117" d="100"/>
        </p:scale>
        <p:origin x="-10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55C346-8A98-4334-980E-30E7EAA47974}" type="datetimeFigureOut">
              <a:rPr lang="pt-BR"/>
              <a:pPr/>
              <a:t>01/05/2016</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56FE13-2625-4BB9-9531-698C709AD863}" type="slidenum">
              <a:rPr lang="pt-BR"/>
              <a:pPr/>
              <a:t>‹nº›</a:t>
            </a:fld>
            <a:endParaRPr lang="pt-BR"/>
          </a:p>
        </p:txBody>
      </p:sp>
    </p:spTree>
    <p:extLst>
      <p:ext uri="{BB962C8B-B14F-4D97-AF65-F5344CB8AC3E}">
        <p14:creationId xmlns:p14="http://schemas.microsoft.com/office/powerpoint/2010/main" val="2050463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1</a:t>
            </a:fld>
            <a:endParaRPr lang="pt-BR"/>
          </a:p>
        </p:txBody>
      </p:sp>
    </p:spTree>
    <p:extLst>
      <p:ext uri="{BB962C8B-B14F-4D97-AF65-F5344CB8AC3E}">
        <p14:creationId xmlns:p14="http://schemas.microsoft.com/office/powerpoint/2010/main" val="1455615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11</a:t>
            </a:fld>
            <a:endParaRPr lang="pt-BR"/>
          </a:p>
        </p:txBody>
      </p:sp>
    </p:spTree>
    <p:extLst>
      <p:ext uri="{BB962C8B-B14F-4D97-AF65-F5344CB8AC3E}">
        <p14:creationId xmlns:p14="http://schemas.microsoft.com/office/powerpoint/2010/main" val="3153881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12</a:t>
            </a:fld>
            <a:endParaRPr lang="pt-BR"/>
          </a:p>
        </p:txBody>
      </p:sp>
    </p:spTree>
    <p:extLst>
      <p:ext uri="{BB962C8B-B14F-4D97-AF65-F5344CB8AC3E}">
        <p14:creationId xmlns:p14="http://schemas.microsoft.com/office/powerpoint/2010/main" val="569488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13</a:t>
            </a:fld>
            <a:endParaRPr lang="pt-BR"/>
          </a:p>
        </p:txBody>
      </p:sp>
    </p:spTree>
    <p:extLst>
      <p:ext uri="{BB962C8B-B14F-4D97-AF65-F5344CB8AC3E}">
        <p14:creationId xmlns:p14="http://schemas.microsoft.com/office/powerpoint/2010/main" val="831485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14</a:t>
            </a:fld>
            <a:endParaRPr lang="pt-BR"/>
          </a:p>
        </p:txBody>
      </p:sp>
    </p:spTree>
    <p:extLst>
      <p:ext uri="{BB962C8B-B14F-4D97-AF65-F5344CB8AC3E}">
        <p14:creationId xmlns:p14="http://schemas.microsoft.com/office/powerpoint/2010/main" val="61258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2</a:t>
            </a:fld>
            <a:endParaRPr lang="pt-BR"/>
          </a:p>
        </p:txBody>
      </p:sp>
    </p:spTree>
    <p:extLst>
      <p:ext uri="{BB962C8B-B14F-4D97-AF65-F5344CB8AC3E}">
        <p14:creationId xmlns:p14="http://schemas.microsoft.com/office/powerpoint/2010/main" val="1434352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3</a:t>
            </a:fld>
            <a:endParaRPr lang="pt-BR"/>
          </a:p>
        </p:txBody>
      </p:sp>
    </p:spTree>
    <p:extLst>
      <p:ext uri="{BB962C8B-B14F-4D97-AF65-F5344CB8AC3E}">
        <p14:creationId xmlns:p14="http://schemas.microsoft.com/office/powerpoint/2010/main" val="900885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4</a:t>
            </a:fld>
            <a:endParaRPr lang="pt-BR"/>
          </a:p>
        </p:txBody>
      </p:sp>
    </p:spTree>
    <p:extLst>
      <p:ext uri="{BB962C8B-B14F-4D97-AF65-F5344CB8AC3E}">
        <p14:creationId xmlns:p14="http://schemas.microsoft.com/office/powerpoint/2010/main" val="131625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5</a:t>
            </a:fld>
            <a:endParaRPr lang="pt-BR"/>
          </a:p>
        </p:txBody>
      </p:sp>
    </p:spTree>
    <p:extLst>
      <p:ext uri="{BB962C8B-B14F-4D97-AF65-F5344CB8AC3E}">
        <p14:creationId xmlns:p14="http://schemas.microsoft.com/office/powerpoint/2010/main" val="39391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6</a:t>
            </a:fld>
            <a:endParaRPr lang="pt-BR"/>
          </a:p>
        </p:txBody>
      </p:sp>
    </p:spTree>
    <p:extLst>
      <p:ext uri="{BB962C8B-B14F-4D97-AF65-F5344CB8AC3E}">
        <p14:creationId xmlns:p14="http://schemas.microsoft.com/office/powerpoint/2010/main" val="739324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7</a:t>
            </a:fld>
            <a:endParaRPr lang="pt-BR"/>
          </a:p>
        </p:txBody>
      </p:sp>
    </p:spTree>
    <p:extLst>
      <p:ext uri="{BB962C8B-B14F-4D97-AF65-F5344CB8AC3E}">
        <p14:creationId xmlns:p14="http://schemas.microsoft.com/office/powerpoint/2010/main" val="2028726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8</a:t>
            </a:fld>
            <a:endParaRPr lang="pt-BR"/>
          </a:p>
        </p:txBody>
      </p:sp>
    </p:spTree>
    <p:extLst>
      <p:ext uri="{BB962C8B-B14F-4D97-AF65-F5344CB8AC3E}">
        <p14:creationId xmlns:p14="http://schemas.microsoft.com/office/powerpoint/2010/main" val="3726397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D56FE13-2625-4BB9-9531-698C709AD863}" type="slidenum">
              <a:rPr lang="pt-BR"/>
              <a:pPr/>
              <a:t>10</a:t>
            </a:fld>
            <a:endParaRPr lang="pt-BR"/>
          </a:p>
        </p:txBody>
      </p:sp>
    </p:spTree>
    <p:extLst>
      <p:ext uri="{BB962C8B-B14F-4D97-AF65-F5344CB8AC3E}">
        <p14:creationId xmlns:p14="http://schemas.microsoft.com/office/powerpoint/2010/main" val="1855245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de-D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877683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de-DE"/>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74658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de-DE"/>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130639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de-DE"/>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314005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de-DE"/>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378137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de-DE"/>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5" name="Espaço Reservado para Data 4"/>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6" name="Espaço Reservado para Rodapé 5"/>
          <p:cNvSpPr>
            <a:spLocks noGrp="1"/>
          </p:cNvSpPr>
          <p:nvPr>
            <p:ph type="ftr" sz="quarter" idx="11"/>
          </p:nvPr>
        </p:nvSpPr>
        <p:spPr/>
        <p:txBody>
          <a:bodyPr/>
          <a:lstStyle/>
          <a:p>
            <a:endParaRPr lang="de-DE"/>
          </a:p>
        </p:txBody>
      </p:sp>
      <p:sp>
        <p:nvSpPr>
          <p:cNvPr id="7" name="Espaço Reservado para Número de Slide 6"/>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2124613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de-DE"/>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7" name="Espaço Reservado para Data 6"/>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8" name="Espaço Reservado para Rodapé 7"/>
          <p:cNvSpPr>
            <a:spLocks noGrp="1"/>
          </p:cNvSpPr>
          <p:nvPr>
            <p:ph type="ftr" sz="quarter" idx="11"/>
          </p:nvPr>
        </p:nvSpPr>
        <p:spPr/>
        <p:txBody>
          <a:bodyPr/>
          <a:lstStyle/>
          <a:p>
            <a:endParaRPr lang="de-DE"/>
          </a:p>
        </p:txBody>
      </p:sp>
      <p:sp>
        <p:nvSpPr>
          <p:cNvPr id="9" name="Espaço Reservado para Número de Slide 8"/>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369442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de-DE"/>
          </a:p>
        </p:txBody>
      </p:sp>
      <p:sp>
        <p:nvSpPr>
          <p:cNvPr id="3" name="Espaço Reservado para Data 2"/>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4" name="Espaço Reservado para Rodapé 3"/>
          <p:cNvSpPr>
            <a:spLocks noGrp="1"/>
          </p:cNvSpPr>
          <p:nvPr>
            <p:ph type="ftr" sz="quarter" idx="11"/>
          </p:nvPr>
        </p:nvSpPr>
        <p:spPr/>
        <p:txBody>
          <a:bodyPr/>
          <a:lstStyle/>
          <a:p>
            <a:endParaRPr lang="de-DE"/>
          </a:p>
        </p:txBody>
      </p:sp>
      <p:sp>
        <p:nvSpPr>
          <p:cNvPr id="5" name="Espaço Reservado para Número de Slide 4"/>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310853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3" name="Espaço Reservado para Rodapé 2"/>
          <p:cNvSpPr>
            <a:spLocks noGrp="1"/>
          </p:cNvSpPr>
          <p:nvPr>
            <p:ph type="ftr" sz="quarter" idx="11"/>
          </p:nvPr>
        </p:nvSpPr>
        <p:spPr/>
        <p:txBody>
          <a:bodyPr/>
          <a:lstStyle/>
          <a:p>
            <a:endParaRPr lang="de-DE"/>
          </a:p>
        </p:txBody>
      </p:sp>
      <p:sp>
        <p:nvSpPr>
          <p:cNvPr id="4" name="Espaço Reservado para Número de Slide 3"/>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578281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de-DE"/>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6" name="Espaço Reservado para Rodapé 5"/>
          <p:cNvSpPr>
            <a:spLocks noGrp="1"/>
          </p:cNvSpPr>
          <p:nvPr>
            <p:ph type="ftr" sz="quarter" idx="11"/>
          </p:nvPr>
        </p:nvSpPr>
        <p:spPr/>
        <p:txBody>
          <a:bodyPr/>
          <a:lstStyle/>
          <a:p>
            <a:endParaRPr lang="de-DE"/>
          </a:p>
        </p:txBody>
      </p:sp>
      <p:sp>
        <p:nvSpPr>
          <p:cNvPr id="7" name="Espaço Reservado para Número de Slide 6"/>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2217836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de-DE"/>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0E51C7C-CEA3-4CAA-BE4B-344879E7C377}" type="datetimeFigureOut">
              <a:rPr lang="de-DE" smtClean="0"/>
              <a:pPr/>
              <a:t>01.05.2016</a:t>
            </a:fld>
            <a:endParaRPr lang="de-DE"/>
          </a:p>
        </p:txBody>
      </p:sp>
      <p:sp>
        <p:nvSpPr>
          <p:cNvPr id="6" name="Espaço Reservado para Rodapé 5"/>
          <p:cNvSpPr>
            <a:spLocks noGrp="1"/>
          </p:cNvSpPr>
          <p:nvPr>
            <p:ph type="ftr" sz="quarter" idx="11"/>
          </p:nvPr>
        </p:nvSpPr>
        <p:spPr/>
        <p:txBody>
          <a:bodyPr/>
          <a:lstStyle/>
          <a:p>
            <a:endParaRPr lang="de-DE"/>
          </a:p>
        </p:txBody>
      </p:sp>
      <p:sp>
        <p:nvSpPr>
          <p:cNvPr id="7" name="Espaço Reservado para Número de Slide 6"/>
          <p:cNvSpPr>
            <a:spLocks noGrp="1"/>
          </p:cNvSpPr>
          <p:nvPr>
            <p:ph type="sldNum" sz="quarter" idx="12"/>
          </p:nvPr>
        </p:nvSpPr>
        <p:spPr/>
        <p:txBody>
          <a:bodyPr/>
          <a:lstStyle/>
          <a:p>
            <a:fld id="{754FE2FE-B55E-4328-8F5C-2CEB8781A47B}" type="slidenum">
              <a:rPr lang="de-DE" smtClean="0"/>
              <a:pPr/>
              <a:t>‹nº›</a:t>
            </a:fld>
            <a:endParaRPr lang="de-DE"/>
          </a:p>
        </p:txBody>
      </p:sp>
    </p:spTree>
    <p:extLst>
      <p:ext uri="{BB962C8B-B14F-4D97-AF65-F5344CB8AC3E}">
        <p14:creationId xmlns:p14="http://schemas.microsoft.com/office/powerpoint/2010/main" val="224556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de-DE"/>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de-DE"/>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51C7C-CEA3-4CAA-BE4B-344879E7C377}" type="datetimeFigureOut">
              <a:rPr lang="de-DE" smtClean="0"/>
              <a:pPr/>
              <a:t>01.05.2016</a:t>
            </a:fld>
            <a:endParaRPr lang="de-DE"/>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4FE2FE-B55E-4328-8F5C-2CEB8781A47B}" type="slidenum">
              <a:rPr lang="de-DE" smtClean="0"/>
              <a:pPr/>
              <a:t>‹nº›</a:t>
            </a:fld>
            <a:endParaRPr lang="de-DE"/>
          </a:p>
        </p:txBody>
      </p:sp>
    </p:spTree>
    <p:extLst>
      <p:ext uri="{BB962C8B-B14F-4D97-AF65-F5344CB8AC3E}">
        <p14:creationId xmlns:p14="http://schemas.microsoft.com/office/powerpoint/2010/main" val="2675746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de-DE" dirty="0">
                <a:solidFill>
                  <a:schemeClr val="tx1">
                    <a:lumMod val="65000"/>
                    <a:lumOff val="35000"/>
                  </a:schemeClr>
                </a:solidFill>
                <a:effectLst>
                  <a:outerShdw blurRad="38100" dist="38100" dir="2700000" algn="tl">
                    <a:srgbClr val="000000">
                      <a:alpha val="43137"/>
                    </a:srgbClr>
                  </a:outerShdw>
                </a:effectLst>
              </a:rPr>
              <a:t>CLASSICISMO</a:t>
            </a:r>
          </a:p>
        </p:txBody>
      </p:sp>
      <p:sp>
        <p:nvSpPr>
          <p:cNvPr id="3" name="Subtítulo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2210866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Características</a:t>
            </a:r>
            <a:endParaRPr lang="pt-BR" dirty="0"/>
          </a:p>
        </p:txBody>
      </p:sp>
      <p:sp>
        <p:nvSpPr>
          <p:cNvPr id="3" name="Espaço Reservado para Conteúdo 2"/>
          <p:cNvSpPr>
            <a:spLocks noGrp="1"/>
          </p:cNvSpPr>
          <p:nvPr>
            <p:ph idx="1"/>
          </p:nvPr>
        </p:nvSpPr>
        <p:spPr/>
        <p:txBody>
          <a:bodyPr/>
          <a:lstStyle/>
          <a:p>
            <a:r>
              <a:rPr lang="pt-BR" dirty="0"/>
              <a:t>Equilíbrio e harmonia,</a:t>
            </a:r>
          </a:p>
          <a:p>
            <a:r>
              <a:rPr lang="pt-BR" dirty="0"/>
              <a:t>Senso de proporção,</a:t>
            </a:r>
          </a:p>
          <a:p>
            <a:r>
              <a:rPr lang="pt-BR" dirty="0"/>
              <a:t>Perfeição formal,</a:t>
            </a:r>
          </a:p>
          <a:p>
            <a:r>
              <a:rPr lang="pt-BR" dirty="0"/>
              <a:t>Antropocentrismo,</a:t>
            </a:r>
          </a:p>
          <a:p>
            <a:r>
              <a:rPr lang="pt-BR" dirty="0"/>
              <a:t>Universalismo,</a:t>
            </a:r>
          </a:p>
          <a:p>
            <a:r>
              <a:rPr lang="pt-BR" dirty="0"/>
              <a:t>Arte mimética.</a:t>
            </a:r>
          </a:p>
        </p:txBody>
      </p:sp>
    </p:spTree>
    <p:extLst>
      <p:ext uri="{BB962C8B-B14F-4D97-AF65-F5344CB8AC3E}">
        <p14:creationId xmlns:p14="http://schemas.microsoft.com/office/powerpoint/2010/main" val="3773771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Classicismo em Portugal (1527)</a:t>
            </a:r>
          </a:p>
        </p:txBody>
      </p:sp>
      <p:sp>
        <p:nvSpPr>
          <p:cNvPr id="3" name="Espaço Reservado para Conteúdo 2"/>
          <p:cNvSpPr>
            <a:spLocks noGrp="1"/>
          </p:cNvSpPr>
          <p:nvPr>
            <p:ph idx="1"/>
          </p:nvPr>
        </p:nvSpPr>
        <p:spPr/>
        <p:txBody>
          <a:bodyPr/>
          <a:lstStyle/>
          <a:p>
            <a:r>
              <a:rPr lang="pt-BR"/>
              <a:t>Século XV: grandes navegações: Vasco da Gama e Pedro Álvares Cabral.</a:t>
            </a:r>
          </a:p>
          <a:p>
            <a:r>
              <a:rPr lang="pt-BR"/>
              <a:t>Portugal era uma das principais rotas comerciais do mundo mercantilista. </a:t>
            </a:r>
          </a:p>
          <a:p>
            <a:r>
              <a:rPr lang="pt-BR"/>
              <a:t>1521: Sá de Miranda viaja para a Itália e entra em contato com os valores renascentistas. </a:t>
            </a:r>
          </a:p>
          <a:p>
            <a:r>
              <a:rPr lang="pt-BR"/>
              <a:t>1527: retorno de Sá de Miranda para Portugal, trazendo o doce estilo novo. Marco inicial do Classicismo em Portugal. </a:t>
            </a:r>
          </a:p>
        </p:txBody>
      </p:sp>
    </p:spTree>
    <p:extLst>
      <p:ext uri="{BB962C8B-B14F-4D97-AF65-F5344CB8AC3E}">
        <p14:creationId xmlns:p14="http://schemas.microsoft.com/office/powerpoint/2010/main" val="3635339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Luís de Camões (Lisboa ? 1525? - Lisboa, 1580)</a:t>
            </a:r>
          </a:p>
        </p:txBody>
      </p:sp>
      <p:sp>
        <p:nvSpPr>
          <p:cNvPr id="3" name="Espaço Reservado para Conteúdo 2"/>
          <p:cNvSpPr>
            <a:spLocks noGrp="1"/>
          </p:cNvSpPr>
          <p:nvPr>
            <p:ph idx="1"/>
          </p:nvPr>
        </p:nvSpPr>
        <p:spPr/>
        <p:txBody>
          <a:bodyPr>
            <a:normAutofit lnSpcReduction="10000"/>
          </a:bodyPr>
          <a:lstStyle/>
          <a:p>
            <a:pPr marL="0" indent="0">
              <a:buNone/>
            </a:pPr>
            <a:r>
              <a:rPr lang="pt-BR"/>
              <a:t>  </a:t>
            </a:r>
            <a:r>
              <a:rPr lang="pt-BR" b="1"/>
              <a:t>A épica camoniana:</a:t>
            </a:r>
          </a:p>
          <a:p>
            <a:r>
              <a:rPr lang="pt-BR"/>
              <a:t>Representada por: </a:t>
            </a:r>
            <a:r>
              <a:rPr lang="pt-BR" i="1"/>
              <a:t>Os lusíadas </a:t>
            </a:r>
            <a:r>
              <a:rPr lang="pt-BR"/>
              <a:t>(1572).</a:t>
            </a:r>
          </a:p>
          <a:p>
            <a:pPr marL="514350" indent="-514350">
              <a:buFont typeface="+mj-lt"/>
              <a:buAutoNum type="arabicPeriod"/>
            </a:pPr>
            <a:r>
              <a:rPr lang="pt-BR"/>
              <a:t>longo poema épico;</a:t>
            </a:r>
          </a:p>
          <a:p>
            <a:pPr marL="514350" indent="-514350">
              <a:buFont typeface="+mj-lt"/>
              <a:buAutoNum type="arabicPeriod"/>
            </a:pPr>
            <a:r>
              <a:rPr lang="pt-BR"/>
              <a:t>conta a formação do Reino de Portugal, 1140 até a data de publicação do poema;</a:t>
            </a:r>
          </a:p>
          <a:p>
            <a:pPr marL="514350" indent="-514350">
              <a:buFont typeface="+mj-lt"/>
              <a:buAutoNum type="arabicPeriod"/>
            </a:pPr>
            <a:r>
              <a:rPr lang="pt-BR"/>
              <a:t>sua narrativa concentra-se na viagem de Vasco da Gama que descobriu o caminho marítimo para as Índias;</a:t>
            </a:r>
          </a:p>
          <a:p>
            <a:pPr marL="514350" indent="-514350">
              <a:buFont typeface="+mj-lt"/>
              <a:buAutoNum type="arabicPeriod"/>
            </a:pPr>
            <a:r>
              <a:rPr lang="pt-BR"/>
              <a:t>estrutura: estrofes em oitava-rima (oito versos em decassílabos com o esquema de rimas abababcc);</a:t>
            </a:r>
          </a:p>
          <a:p>
            <a:pPr marL="514350" indent="-514350">
              <a:buFont typeface="+mj-lt"/>
              <a:buAutoNum type="arabicPeriod"/>
            </a:pPr>
            <a:r>
              <a:rPr lang="pt-BR"/>
              <a:t>No total: 1102 estrofes divididas em 10 cantos.</a:t>
            </a:r>
          </a:p>
          <a:p>
            <a:pPr marL="0" indent="0">
              <a:buNone/>
            </a:pPr>
            <a:endParaRPr lang="pt-BR"/>
          </a:p>
        </p:txBody>
      </p:sp>
    </p:spTree>
    <p:extLst>
      <p:ext uri="{BB962C8B-B14F-4D97-AF65-F5344CB8AC3E}">
        <p14:creationId xmlns:p14="http://schemas.microsoft.com/office/powerpoint/2010/main" val="1083225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279712"/>
            <a:ext cx="10515600" cy="85413"/>
          </a:xfrm>
        </p:spPr>
        <p:txBody>
          <a:bodyPr>
            <a:normAutofit fontScale="90000"/>
          </a:bodyPr>
          <a:lstStyle/>
          <a:p>
            <a:endParaRPr lang="pt-BR"/>
          </a:p>
        </p:txBody>
      </p:sp>
      <p:sp>
        <p:nvSpPr>
          <p:cNvPr id="3" name="Espaço Reservado para Conteúdo 2"/>
          <p:cNvSpPr>
            <a:spLocks noGrp="1"/>
          </p:cNvSpPr>
          <p:nvPr>
            <p:ph idx="1"/>
          </p:nvPr>
        </p:nvSpPr>
        <p:spPr>
          <a:xfrm>
            <a:off x="838200" y="217769"/>
            <a:ext cx="10515600" cy="5959194"/>
          </a:xfrm>
        </p:spPr>
        <p:txBody>
          <a:bodyPr>
            <a:normAutofit fontScale="62500" lnSpcReduction="20000"/>
          </a:bodyPr>
          <a:lstStyle/>
          <a:p>
            <a:pPr marL="0" indent="0">
              <a:buNone/>
            </a:pPr>
            <a:r>
              <a:rPr lang="pt-BR" b="1"/>
              <a:t>Canto IV: O Velho do Restelo</a:t>
            </a:r>
          </a:p>
          <a:p>
            <a:pPr marL="0" indent="0">
              <a:buNone/>
            </a:pPr>
            <a:endParaRPr lang="pt-BR" b="1"/>
          </a:p>
          <a:p>
            <a:pPr marL="0" indent="0">
              <a:buNone/>
            </a:pPr>
            <a:r>
              <a:rPr lang="pt-BR"/>
              <a:t>Mas um velho d'aspeito venerando,</a:t>
            </a:r>
          </a:p>
          <a:p>
            <a:pPr marL="0" indent="0">
              <a:buNone/>
            </a:pPr>
            <a:r>
              <a:rPr lang="pt-BR"/>
              <a:t>Que ficava nas praias, entre a gente,</a:t>
            </a:r>
          </a:p>
          <a:p>
            <a:pPr marL="0" indent="0">
              <a:buNone/>
            </a:pPr>
            <a:r>
              <a:rPr lang="pt-BR"/>
              <a:t>Postos em nós os olhos, meneando</a:t>
            </a:r>
          </a:p>
          <a:p>
            <a:pPr marL="0" indent="0">
              <a:buNone/>
            </a:pPr>
            <a:r>
              <a:rPr lang="pt-BR"/>
              <a:t>Três vezes a cabeça, descontente,</a:t>
            </a:r>
          </a:p>
          <a:p>
            <a:pPr marL="0" indent="0">
              <a:buNone/>
            </a:pPr>
            <a:r>
              <a:rPr lang="pt-BR"/>
              <a:t>A voz pesada um pouco alevantando,</a:t>
            </a:r>
          </a:p>
          <a:p>
            <a:pPr marL="0" indent="0">
              <a:buNone/>
            </a:pPr>
            <a:r>
              <a:rPr lang="pt-BR"/>
              <a:t>Que nós no mar ouvimos claramente,</a:t>
            </a:r>
          </a:p>
          <a:p>
            <a:pPr marL="0" indent="0">
              <a:buNone/>
            </a:pPr>
            <a:r>
              <a:rPr lang="pt-BR"/>
              <a:t>C'um saber só de experiências feito,</a:t>
            </a:r>
          </a:p>
          <a:p>
            <a:pPr marL="0" indent="0">
              <a:buNone/>
            </a:pPr>
            <a:r>
              <a:rPr lang="pt-BR"/>
              <a:t>Tais palavras tirou do experto peito:</a:t>
            </a:r>
          </a:p>
          <a:p>
            <a:pPr marL="0" indent="0">
              <a:buNone/>
            </a:pPr>
            <a:r>
              <a:rPr lang="pt-BR"/>
              <a:t>- Ó glória de mandar! Ó vã cobiça</a:t>
            </a:r>
          </a:p>
          <a:p>
            <a:pPr marL="0" indent="0">
              <a:buNone/>
            </a:pPr>
            <a:r>
              <a:rPr lang="pt-BR"/>
              <a:t>Desta vaidade, a quem chamamos Fama!</a:t>
            </a:r>
          </a:p>
          <a:p>
            <a:pPr marL="0" indent="0">
              <a:buNone/>
            </a:pPr>
            <a:r>
              <a:rPr lang="pt-BR"/>
              <a:t>Ó fraudulento gosto, que se atiça</a:t>
            </a:r>
          </a:p>
          <a:p>
            <a:pPr marL="0" indent="0">
              <a:buNone/>
            </a:pPr>
            <a:r>
              <a:rPr lang="pt-BR"/>
              <a:t>C'uma aura popular, que honra se chama!</a:t>
            </a:r>
          </a:p>
          <a:p>
            <a:pPr marL="0" indent="0">
              <a:buNone/>
            </a:pPr>
            <a:r>
              <a:rPr lang="pt-BR"/>
              <a:t>Que castigo tamanho e que justiça</a:t>
            </a:r>
          </a:p>
          <a:p>
            <a:pPr marL="0" indent="0">
              <a:buNone/>
            </a:pPr>
            <a:r>
              <a:rPr lang="pt-BR"/>
              <a:t>Fazes no peito vão que muito te ama!</a:t>
            </a:r>
          </a:p>
          <a:p>
            <a:pPr marL="0" indent="0">
              <a:buNone/>
            </a:pPr>
            <a:r>
              <a:rPr lang="pt-BR"/>
              <a:t>Que mortes, que perigos, que tormentas,</a:t>
            </a:r>
          </a:p>
          <a:p>
            <a:pPr marL="0" indent="0">
              <a:buNone/>
            </a:pPr>
            <a:r>
              <a:rPr lang="pt-BR"/>
              <a:t>Que crueldades neles experimentas!</a:t>
            </a:r>
          </a:p>
          <a:p>
            <a:pPr marL="0" indent="0">
              <a:buNone/>
            </a:pPr>
            <a:endParaRPr lang="pt-BR"/>
          </a:p>
        </p:txBody>
      </p:sp>
    </p:spTree>
    <p:extLst>
      <p:ext uri="{BB962C8B-B14F-4D97-AF65-F5344CB8AC3E}">
        <p14:creationId xmlns:p14="http://schemas.microsoft.com/office/powerpoint/2010/main" val="3931935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A Lírica camoniana:</a:t>
            </a:r>
          </a:p>
        </p:txBody>
      </p:sp>
      <p:sp>
        <p:nvSpPr>
          <p:cNvPr id="3" name="Espaço Reservado para Conteúdo 2"/>
          <p:cNvSpPr>
            <a:spLocks noGrp="1"/>
          </p:cNvSpPr>
          <p:nvPr>
            <p:ph idx="1"/>
          </p:nvPr>
        </p:nvSpPr>
        <p:spPr/>
        <p:txBody>
          <a:bodyPr/>
          <a:lstStyle/>
          <a:p>
            <a:r>
              <a:rPr lang="pt-BR" dirty="0"/>
              <a:t>representada por </a:t>
            </a:r>
            <a:r>
              <a:rPr lang="pt-BR" i="1" dirty="0"/>
              <a:t>Rimas</a:t>
            </a:r>
            <a:r>
              <a:rPr lang="pt-BR" dirty="0"/>
              <a:t>, conjunto de pequenos poemas líricos publicados postumamente em 1595,</a:t>
            </a:r>
          </a:p>
          <a:p>
            <a:r>
              <a:rPr lang="pt-BR" dirty="0"/>
              <a:t>entre odes, elegias, éclogas e cantigas; a parte mais importe são 204 sonetos, cuja maior influência lírica foi Francesco Petrarca.</a:t>
            </a:r>
          </a:p>
        </p:txBody>
      </p:sp>
    </p:spTree>
    <p:extLst>
      <p:ext uri="{BB962C8B-B14F-4D97-AF65-F5344CB8AC3E}">
        <p14:creationId xmlns:p14="http://schemas.microsoft.com/office/powerpoint/2010/main" val="3422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dirty="0" smtClean="0">
                <a:solidFill>
                  <a:schemeClr val="accent4">
                    <a:lumMod val="50000"/>
                  </a:schemeClr>
                </a:solidFill>
                <a:effectLst>
                  <a:outerShdw blurRad="38100" dist="38100" dir="2700000" algn="tl">
                    <a:srgbClr val="000000">
                      <a:alpha val="43137"/>
                    </a:srgbClr>
                  </a:outerShdw>
                </a:effectLst>
              </a:rPr>
              <a:t>QUINHENTISMO</a:t>
            </a:r>
            <a:r>
              <a:rPr lang="pt-BR" dirty="0" smtClean="0">
                <a:solidFill>
                  <a:schemeClr val="accent4">
                    <a:lumMod val="50000"/>
                  </a:schemeClr>
                </a:solidFill>
              </a:rPr>
              <a:t> </a:t>
            </a:r>
            <a:endParaRPr lang="pt-BR" dirty="0">
              <a:solidFill>
                <a:schemeClr val="accent4">
                  <a:lumMod val="50000"/>
                </a:schemeClr>
              </a:solidFill>
            </a:endParaRPr>
          </a:p>
        </p:txBody>
      </p:sp>
      <p:sp>
        <p:nvSpPr>
          <p:cNvPr id="5" name="Subtítulo 4"/>
          <p:cNvSpPr>
            <a:spLocks noGrp="1"/>
          </p:cNvSpPr>
          <p:nvPr>
            <p:ph type="subTitle" idx="1"/>
          </p:nvPr>
        </p:nvSpPr>
        <p:spPr/>
        <p:txBody>
          <a:bodyPr/>
          <a:lstStyle/>
          <a:p>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Contexto histórico</a:t>
            </a:r>
            <a:endParaRPr lang="pt-BR" dirty="0"/>
          </a:p>
        </p:txBody>
      </p:sp>
      <p:sp>
        <p:nvSpPr>
          <p:cNvPr id="3" name="Espaço Reservado para Conteúdo 2"/>
          <p:cNvSpPr>
            <a:spLocks noGrp="1"/>
          </p:cNvSpPr>
          <p:nvPr>
            <p:ph idx="1"/>
          </p:nvPr>
        </p:nvSpPr>
        <p:spPr>
          <a:xfrm>
            <a:off x="823686" y="2246540"/>
            <a:ext cx="10515600" cy="4351338"/>
          </a:xfrm>
        </p:spPr>
        <p:txBody>
          <a:bodyPr/>
          <a:lstStyle/>
          <a:p>
            <a:r>
              <a:rPr lang="pt-BR" dirty="0" smtClean="0"/>
              <a:t>1500 – chegada dos portugueses ao Brasil</a:t>
            </a:r>
          </a:p>
          <a:p>
            <a:endParaRPr lang="pt-BR" dirty="0" smtClean="0"/>
          </a:p>
          <a:p>
            <a:r>
              <a:rPr lang="pt-BR" dirty="0" smtClean="0"/>
              <a:t>Com a chegada das embarcações de Portugal ao Brasil, é iniciada uma fase de produção escrita no país.</a:t>
            </a:r>
          </a:p>
          <a:p>
            <a:endParaRPr lang="pt-BR" dirty="0" smtClean="0"/>
          </a:p>
          <a:p>
            <a:r>
              <a:rPr lang="pt-BR" dirty="0" smtClean="0"/>
              <a:t>As manifestações culturais da colônia era textos de viajantes e cronista sobre flora, fauna, relevo e habitantes nativos. O nome dado para esse tipo de literatura era </a:t>
            </a:r>
            <a:r>
              <a:rPr lang="pt-BR" b="1" dirty="0" smtClean="0"/>
              <a:t>Literatura informativa.</a:t>
            </a:r>
          </a:p>
          <a:p>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33829"/>
            <a:ext cx="9144000" cy="1262741"/>
          </a:xfrm>
        </p:spPr>
        <p:txBody>
          <a:bodyPr>
            <a:normAutofit fontScale="90000"/>
          </a:bodyPr>
          <a:lstStyle/>
          <a:p>
            <a:r>
              <a:rPr lang="pt-BR" dirty="0" smtClean="0"/>
              <a:t>A carta de Pero Vaz de Caminha</a:t>
            </a:r>
            <a:endParaRPr lang="pt-BR" dirty="0"/>
          </a:p>
        </p:txBody>
      </p:sp>
      <p:sp>
        <p:nvSpPr>
          <p:cNvPr id="3" name="Subtítulo 2"/>
          <p:cNvSpPr>
            <a:spLocks noGrp="1"/>
          </p:cNvSpPr>
          <p:nvPr>
            <p:ph type="subTitle" idx="1"/>
          </p:nvPr>
        </p:nvSpPr>
        <p:spPr>
          <a:xfrm>
            <a:off x="1524000" y="1654629"/>
            <a:ext cx="9144000" cy="4847771"/>
          </a:xfrm>
        </p:spPr>
        <p:txBody>
          <a:bodyPr>
            <a:normAutofit fontScale="92500" lnSpcReduction="20000"/>
          </a:bodyPr>
          <a:lstStyle/>
          <a:p>
            <a:pPr marL="342900" indent="-342900">
              <a:buFontTx/>
              <a:buChar char="-"/>
            </a:pPr>
            <a:r>
              <a:rPr lang="pt-BR" dirty="0" smtClean="0"/>
              <a:t>Também conhecida como </a:t>
            </a:r>
            <a:r>
              <a:rPr lang="pt-BR" b="1" dirty="0" smtClean="0"/>
              <a:t>literatura </a:t>
            </a:r>
            <a:r>
              <a:rPr lang="pt-BR" b="1" dirty="0"/>
              <a:t>dos viajantes </a:t>
            </a:r>
            <a:r>
              <a:rPr lang="pt-BR" dirty="0"/>
              <a:t>ou </a:t>
            </a:r>
            <a:r>
              <a:rPr lang="pt-BR" b="1" dirty="0"/>
              <a:t>literatura dos cronistas</a:t>
            </a:r>
            <a:r>
              <a:rPr lang="pt-BR" dirty="0"/>
              <a:t>, como consequência das Grandes </a:t>
            </a:r>
            <a:r>
              <a:rPr lang="pt-BR" dirty="0" smtClean="0"/>
              <a:t>Navegações.</a:t>
            </a:r>
          </a:p>
          <a:p>
            <a:pPr marL="342900" indent="-342900">
              <a:buFontTx/>
              <a:buChar char="-"/>
            </a:pPr>
            <a:endParaRPr lang="pt-BR" dirty="0" smtClean="0"/>
          </a:p>
          <a:p>
            <a:pPr marL="342900" indent="-342900">
              <a:buFontTx/>
              <a:buChar char="-"/>
            </a:pPr>
            <a:r>
              <a:rPr lang="pt-BR" dirty="0"/>
              <a:t>Inaugura o que se convencionou chamar de </a:t>
            </a:r>
            <a:r>
              <a:rPr lang="pt-BR" b="1" dirty="0"/>
              <a:t>Literatura Informativa </a:t>
            </a:r>
            <a:r>
              <a:rPr lang="pt-BR" dirty="0"/>
              <a:t>sobre o Brasil. </a:t>
            </a:r>
          </a:p>
          <a:p>
            <a:endParaRPr lang="pt-BR" dirty="0" smtClean="0"/>
          </a:p>
          <a:p>
            <a:pPr marL="342900" indent="-342900">
              <a:buFontTx/>
              <a:buChar char="-"/>
            </a:pPr>
            <a:r>
              <a:rPr lang="pt-BR" dirty="0" smtClean="0"/>
              <a:t>Empenha-se </a:t>
            </a:r>
            <a:r>
              <a:rPr lang="pt-BR" dirty="0"/>
              <a:t>em fazer um </a:t>
            </a:r>
            <a:r>
              <a:rPr lang="pt-BR" b="1" dirty="0"/>
              <a:t>levantamento da “terra nova”, </a:t>
            </a:r>
            <a:r>
              <a:rPr lang="pt-BR" dirty="0"/>
              <a:t>de sua floresta e fauna, de seus habitantes e costumes, que se apresentaram muito diferentes dos europeus. </a:t>
            </a:r>
            <a:r>
              <a:rPr lang="pt-BR" dirty="0" smtClean="0"/>
              <a:t>Literatura </a:t>
            </a:r>
            <a:r>
              <a:rPr lang="pt-BR" dirty="0"/>
              <a:t>meramente </a:t>
            </a:r>
            <a:r>
              <a:rPr lang="pt-BR" b="1" dirty="0" smtClean="0"/>
              <a:t>descritiva</a:t>
            </a:r>
            <a:r>
              <a:rPr lang="pt-BR" dirty="0" smtClean="0"/>
              <a:t>.</a:t>
            </a:r>
          </a:p>
          <a:p>
            <a:pPr marL="342900" indent="-342900">
              <a:buFontTx/>
              <a:buChar char="-"/>
            </a:pPr>
            <a:endParaRPr lang="pt-BR" dirty="0" smtClean="0"/>
          </a:p>
          <a:p>
            <a:pPr marL="342900" indent="-342900">
              <a:buFontTx/>
              <a:buChar char="-"/>
            </a:pPr>
            <a:r>
              <a:rPr lang="pt-BR" dirty="0" smtClean="0"/>
              <a:t>Principal característica </a:t>
            </a:r>
            <a:r>
              <a:rPr lang="pt-BR" dirty="0"/>
              <a:t>da carta é a </a:t>
            </a:r>
            <a:r>
              <a:rPr lang="pt-BR" b="1" dirty="0"/>
              <a:t>exaltação da terra</a:t>
            </a:r>
            <a:r>
              <a:rPr lang="pt-BR" dirty="0"/>
              <a:t>, resultante do assombro do europeu diante do exotismo e da exuberância de um mundo tropical. </a:t>
            </a:r>
            <a:endParaRPr lang="pt-BR" dirty="0" smtClean="0"/>
          </a:p>
          <a:p>
            <a:pPr marL="342900" indent="-342900">
              <a:buFontTx/>
              <a:buChar char="-"/>
            </a:pPr>
            <a:endParaRPr lang="pt-BR" dirty="0" smtClean="0"/>
          </a:p>
          <a:p>
            <a:pPr marL="342900" indent="-342900">
              <a:buFontTx/>
              <a:buChar char="-"/>
            </a:pPr>
            <a:r>
              <a:rPr lang="pt-BR" dirty="0" smtClean="0"/>
              <a:t>Linguagem do </a:t>
            </a:r>
            <a:r>
              <a:rPr lang="pt-BR" b="1" dirty="0" smtClean="0"/>
              <a:t>louvor </a:t>
            </a:r>
            <a:r>
              <a:rPr lang="pt-BR" b="1" dirty="0"/>
              <a:t>à terra </a:t>
            </a:r>
            <a:r>
              <a:rPr lang="pt-BR" dirty="0"/>
              <a:t>transparece no </a:t>
            </a:r>
            <a:r>
              <a:rPr lang="pt-BR" b="1" dirty="0"/>
              <a:t>uso exagerado de adjetivos</a:t>
            </a:r>
            <a:r>
              <a:rPr lang="pt-BR"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33829"/>
            <a:ext cx="9144000" cy="1262741"/>
          </a:xfrm>
        </p:spPr>
        <p:txBody>
          <a:bodyPr>
            <a:normAutofit fontScale="90000"/>
          </a:bodyPr>
          <a:lstStyle/>
          <a:p>
            <a:r>
              <a:rPr lang="pt-BR" dirty="0" smtClean="0"/>
              <a:t>Trecho da carta de Pero Vaz de Caminha</a:t>
            </a:r>
            <a:endParaRPr lang="pt-BR" dirty="0"/>
          </a:p>
        </p:txBody>
      </p:sp>
      <p:sp>
        <p:nvSpPr>
          <p:cNvPr id="3" name="Subtítulo 2"/>
          <p:cNvSpPr>
            <a:spLocks noGrp="1"/>
          </p:cNvSpPr>
          <p:nvPr>
            <p:ph type="subTitle" idx="1"/>
          </p:nvPr>
        </p:nvSpPr>
        <p:spPr>
          <a:xfrm>
            <a:off x="1524000" y="1654629"/>
            <a:ext cx="9144000" cy="4847771"/>
          </a:xfrm>
        </p:spPr>
        <p:txBody>
          <a:bodyPr>
            <a:normAutofit fontScale="92500"/>
          </a:bodyPr>
          <a:lstStyle/>
          <a:p>
            <a:r>
              <a:rPr lang="pt-BR" i="1" dirty="0" smtClean="0"/>
              <a:t>Ali veríeis galantes, pintados de preto e vermelho, e quartejados, assim pelos corpos como pelas pernas, que, certo, assim pareciam bem. Também andavam entre eles quatro ou cinco mulheres, novas, que assim nuas, não pareciam mal. Entre elas andava uma, com uma coxa, do joelho até o quadril e a nádega, toda tingida daquela tintura preta; e todo o resto da sua cor natural. Outra trazia ambos os joelhos com as curvas assim tintas, e também os colos dos pés; e suas vergonhas tão nuas, e com tanta inocência assim descobertas, que não havia nisso desvergonha nenhuma.</a:t>
            </a:r>
            <a:r>
              <a:rPr lang="pt-BR" dirty="0" smtClean="0"/>
              <a:t> </a:t>
            </a:r>
            <a:r>
              <a:rPr lang="pt-BR" i="1" dirty="0" smtClean="0"/>
              <a:t>Todos andam rapados até por cima das orelhas; assim mesmo de sobrancelhas e pestanas.</a:t>
            </a:r>
            <a:r>
              <a:rPr lang="pt-BR" dirty="0" smtClean="0"/>
              <a:t> </a:t>
            </a:r>
            <a:r>
              <a:rPr lang="pt-BR" i="1" dirty="0" smtClean="0"/>
              <a:t>Trazem todos as testas, de fonte a fonte, tintas de tintura preta, que parece uma fita preta da largura de dois dedos.</a:t>
            </a:r>
            <a:r>
              <a:rPr lang="pt-BR" dirty="0" smtClean="0"/>
              <a:t> </a:t>
            </a:r>
            <a:r>
              <a:rPr lang="pt-BR" i="1" dirty="0" smtClean="0"/>
              <a:t>Mostraram-lhes um papagaio pardo que o Capitão traz consigo; tomaram-no logo na mão e acenaram para a terra, como se os houvesse ali. Mostraram-lhes um carneiro; não fizeram caso dele.</a:t>
            </a:r>
            <a:r>
              <a:rPr lang="pt-BR" dirty="0" smtClean="0"/>
              <a:t> </a:t>
            </a:r>
            <a:r>
              <a:rPr lang="pt-BR" i="1" dirty="0" smtClean="0"/>
              <a:t>Mostraram-lhes uma galinha; quase tiveram medo dela, e não lhe queriam pôr a mão.</a:t>
            </a:r>
            <a:r>
              <a:rPr lang="pt-BR" dirty="0" smtClean="0"/>
              <a:t> </a:t>
            </a:r>
            <a:r>
              <a:rPr lang="pt-BR" i="1" dirty="0" smtClean="0"/>
              <a:t>Depois lhe pegaram, mas como espantados (...)</a:t>
            </a:r>
            <a:endParaRPr lang="pt-BR" dirty="0"/>
          </a:p>
        </p:txBody>
      </p:sp>
    </p:spTree>
    <p:extLst>
      <p:ext uri="{BB962C8B-B14F-4D97-AF65-F5344CB8AC3E}">
        <p14:creationId xmlns:p14="http://schemas.microsoft.com/office/powerpoint/2010/main" val="2567219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oliteratura.com.br/quinhentismo/imagens/carta_caminh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5656" y="-89807"/>
            <a:ext cx="5084915" cy="7062383"/>
          </a:xfrm>
          <a:prstGeom prst="rect">
            <a:avLst/>
          </a:prstGeom>
          <a:noFill/>
          <a:extLst>
            <a:ext uri="{909E8E84-426E-40DD-AFC4-6F175D3DCCD1}">
              <a14:hiddenFill xmlns:a14="http://schemas.microsoft.com/office/drawing/2010/main">
                <a:solidFill>
                  <a:srgbClr val="FFFFFF"/>
                </a:solidFill>
              </a14:hiddenFill>
            </a:ext>
          </a:extLst>
        </p:spPr>
      </p:pic>
      <p:sp>
        <p:nvSpPr>
          <p:cNvPr id="3" name="Retângulo 2"/>
          <p:cNvSpPr/>
          <p:nvPr/>
        </p:nvSpPr>
        <p:spPr>
          <a:xfrm>
            <a:off x="881716" y="125596"/>
            <a:ext cx="4931229" cy="6494085"/>
          </a:xfrm>
          <a:prstGeom prst="rect">
            <a:avLst/>
          </a:prstGeom>
        </p:spPr>
        <p:txBody>
          <a:bodyPr wrap="square">
            <a:spAutoFit/>
          </a:bodyPr>
          <a:lstStyle/>
          <a:p>
            <a:pPr algn="ctr"/>
            <a:r>
              <a:rPr lang="pt-BR" sz="4000" b="1" dirty="0" smtClean="0"/>
              <a:t>Carta </a:t>
            </a:r>
            <a:r>
              <a:rPr lang="pt-BR" sz="4000" b="1" dirty="0"/>
              <a:t>de Pero </a:t>
            </a:r>
            <a:r>
              <a:rPr lang="pt-BR" sz="4000" b="1" dirty="0" smtClean="0"/>
              <a:t>Vaz </a:t>
            </a:r>
            <a:r>
              <a:rPr lang="pt-BR" sz="4000" b="1" dirty="0"/>
              <a:t>de </a:t>
            </a:r>
            <a:r>
              <a:rPr lang="pt-BR" sz="4000" b="1" dirty="0" smtClean="0"/>
              <a:t>Caminha</a:t>
            </a:r>
          </a:p>
          <a:p>
            <a:endParaRPr lang="pt-BR" sz="2400" dirty="0" smtClean="0"/>
          </a:p>
          <a:p>
            <a:r>
              <a:rPr lang="pt-BR" sz="2400" dirty="0" smtClean="0"/>
              <a:t>Pertencente ao gênero narrativo, mais especificamente às </a:t>
            </a:r>
            <a:r>
              <a:rPr lang="pt-BR" sz="2400" b="1" dirty="0" smtClean="0"/>
              <a:t>narrativas </a:t>
            </a:r>
            <a:r>
              <a:rPr lang="pt-BR" sz="2400" b="1" dirty="0"/>
              <a:t>de viagem</a:t>
            </a:r>
            <a:r>
              <a:rPr lang="pt-BR" sz="2400" dirty="0"/>
              <a:t>. </a:t>
            </a:r>
            <a:endParaRPr lang="pt-BR" sz="2400" dirty="0" smtClean="0"/>
          </a:p>
          <a:p>
            <a:endParaRPr lang="pt-BR" sz="2400" dirty="0" smtClean="0"/>
          </a:p>
          <a:p>
            <a:r>
              <a:rPr lang="pt-BR" sz="2400" dirty="0" smtClean="0"/>
              <a:t>Para </a:t>
            </a:r>
            <a:r>
              <a:rPr lang="pt-BR" sz="2400" dirty="0"/>
              <a:t>os historiadores, os textos são fontes obrigatórias de pesquisa. </a:t>
            </a:r>
            <a:endParaRPr lang="pt-BR" sz="2400" dirty="0" smtClean="0"/>
          </a:p>
          <a:p>
            <a:endParaRPr lang="pt-BR" sz="2400" dirty="0"/>
          </a:p>
          <a:p>
            <a:r>
              <a:rPr lang="pt-BR" sz="2400" dirty="0" smtClean="0"/>
              <a:t>Com </a:t>
            </a:r>
            <a:r>
              <a:rPr lang="pt-BR" sz="2400" dirty="0"/>
              <a:t>o </a:t>
            </a:r>
            <a:r>
              <a:rPr lang="pt-BR" sz="2400" b="1" dirty="0"/>
              <a:t>movimento </a:t>
            </a:r>
            <a:r>
              <a:rPr lang="pt-BR" sz="2400" b="1" dirty="0" smtClean="0"/>
              <a:t>modernista </a:t>
            </a:r>
            <a:r>
              <a:rPr lang="pt-BR" sz="2400" dirty="0" smtClean="0"/>
              <a:t>no Brasil, </a:t>
            </a:r>
            <a:r>
              <a:rPr lang="pt-BR" sz="2400" dirty="0"/>
              <a:t>esses textos foram retomados </a:t>
            </a:r>
            <a:r>
              <a:rPr lang="pt-BR" sz="2400" dirty="0" smtClean="0"/>
              <a:t>por </a:t>
            </a:r>
            <a:r>
              <a:rPr lang="pt-BR" sz="2400" dirty="0"/>
              <a:t>escritores </a:t>
            </a:r>
            <a:r>
              <a:rPr lang="pt-BR" sz="2400" dirty="0" smtClean="0"/>
              <a:t>como </a:t>
            </a:r>
            <a:r>
              <a:rPr lang="pt-BR" sz="2400" b="1" dirty="0"/>
              <a:t>Oswald de Andrade</a:t>
            </a:r>
            <a:r>
              <a:rPr lang="pt-BR" sz="2400" dirty="0"/>
              <a:t>, </a:t>
            </a:r>
            <a:r>
              <a:rPr lang="pt-BR" sz="2400" dirty="0" smtClean="0"/>
              <a:t>por exemplo como </a:t>
            </a:r>
            <a:r>
              <a:rPr lang="pt-BR" sz="2400" dirty="0"/>
              <a:t>forma de </a:t>
            </a:r>
            <a:r>
              <a:rPr lang="pt-BR" sz="2400" b="1" dirty="0"/>
              <a:t>denúncia da exploração </a:t>
            </a:r>
            <a:r>
              <a:rPr lang="pt-BR" sz="2400" dirty="0"/>
              <a:t>a que o país sofrera desde então.</a:t>
            </a:r>
          </a:p>
        </p:txBody>
      </p:sp>
    </p:spTree>
    <p:extLst>
      <p:ext uri="{BB962C8B-B14F-4D97-AF65-F5344CB8AC3E}">
        <p14:creationId xmlns:p14="http://schemas.microsoft.com/office/powerpoint/2010/main" val="4022554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A Itália do século XIV</a:t>
            </a:r>
          </a:p>
        </p:txBody>
      </p:sp>
      <p:sp>
        <p:nvSpPr>
          <p:cNvPr id="3" name="Espaço Reservado para Conteúdo 2"/>
          <p:cNvSpPr>
            <a:spLocks noGrp="1"/>
          </p:cNvSpPr>
          <p:nvPr>
            <p:ph idx="1"/>
          </p:nvPr>
        </p:nvSpPr>
        <p:spPr/>
        <p:txBody>
          <a:bodyPr/>
          <a:lstStyle/>
          <a:p>
            <a:r>
              <a:rPr lang="pt-BR" dirty="0">
                <a:latin typeface="Calibri" charset="0"/>
              </a:rPr>
              <a:t>Apenas Itália e Alemanha não estavam no sistema feudal na Europa do século XIV.</a:t>
            </a:r>
          </a:p>
          <a:p>
            <a:r>
              <a:rPr lang="pt-BR" dirty="0">
                <a:latin typeface="Calibri" charset="0"/>
              </a:rPr>
              <a:t>Cenário italiano: riqueza e cultura, grande liberdade municipal, e uma Igreja não idêntica ao Estado : favoreceu o surgimento do pensamento individual. </a:t>
            </a:r>
          </a:p>
          <a:p>
            <a:r>
              <a:rPr lang="pt-BR" i="1" dirty="0">
                <a:latin typeface="Calibri" charset="0"/>
              </a:rPr>
              <a:t>O homem reconhecia-se a si próprio apenas como raça, povo, família, ou seja, reconhecia-se na </a:t>
            </a:r>
            <a:r>
              <a:rPr lang="pt-BR" i="1" dirty="0" smtClean="0">
                <a:latin typeface="Calibri" charset="0"/>
              </a:rPr>
              <a:t>coletividade; </a:t>
            </a:r>
            <a:r>
              <a:rPr lang="pt-BR" i="1" dirty="0">
                <a:latin typeface="Calibri" charset="0"/>
              </a:rPr>
              <a:t>foi na Itália que tomou conhecimento de si como individuo</a:t>
            </a:r>
            <a:r>
              <a:rPr lang="pt-BR" dirty="0">
                <a:latin typeface="Calibri" charset="0"/>
              </a:rPr>
              <a:t>.</a:t>
            </a:r>
          </a:p>
          <a:p>
            <a:r>
              <a:rPr lang="pt-BR" dirty="0">
                <a:latin typeface="Calibri" charset="0"/>
              </a:rPr>
              <a:t> Itália já procurava por referências clássicas; consciência e celebração de um passado. </a:t>
            </a:r>
          </a:p>
          <a:p>
            <a:endParaRPr lang="pt-BR" dirty="0"/>
          </a:p>
        </p:txBody>
      </p:sp>
    </p:spTree>
    <p:extLst>
      <p:ext uri="{BB962C8B-B14F-4D97-AF65-F5344CB8AC3E}">
        <p14:creationId xmlns:p14="http://schemas.microsoft.com/office/powerpoint/2010/main" val="7012474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Documentos que compõem a nossa literatura informativa:</a:t>
            </a:r>
          </a:p>
        </p:txBody>
      </p:sp>
      <p:sp>
        <p:nvSpPr>
          <p:cNvPr id="3" name="Espaço Reservado para Conteúdo 2"/>
          <p:cNvSpPr>
            <a:spLocks noGrp="1"/>
          </p:cNvSpPr>
          <p:nvPr>
            <p:ph idx="1"/>
          </p:nvPr>
        </p:nvSpPr>
        <p:spPr/>
        <p:txBody>
          <a:bodyPr>
            <a:normAutofit fontScale="70000" lnSpcReduction="20000"/>
          </a:bodyPr>
          <a:lstStyle/>
          <a:p>
            <a:r>
              <a:rPr lang="pt-BR" b="1" dirty="0"/>
              <a:t>1. </a:t>
            </a:r>
            <a:r>
              <a:rPr lang="pt-BR" b="1" i="1" dirty="0"/>
              <a:t>Carta do descobrimento</a:t>
            </a:r>
            <a:r>
              <a:rPr lang="pt-BR" dirty="0"/>
              <a:t> (Pero Vaz de Caminha): foi escrita no ano de 1500 e publicada pela primeira vez em 1817</a:t>
            </a:r>
            <a:r>
              <a:rPr lang="pt-BR" dirty="0" smtClean="0"/>
              <a:t>.</a:t>
            </a:r>
          </a:p>
          <a:p>
            <a:endParaRPr lang="pt-BR" dirty="0"/>
          </a:p>
          <a:p>
            <a:r>
              <a:rPr lang="pt-BR" b="1" dirty="0"/>
              <a:t>2. </a:t>
            </a:r>
            <a:r>
              <a:rPr lang="pt-BR" b="1" i="1" dirty="0"/>
              <a:t>Tratado da terra do Brasil</a:t>
            </a:r>
            <a:r>
              <a:rPr lang="pt-BR" b="1" dirty="0"/>
              <a:t> </a:t>
            </a:r>
            <a:r>
              <a:rPr lang="pt-BR" dirty="0"/>
              <a:t>(Pero de Magalhães </a:t>
            </a:r>
            <a:r>
              <a:rPr lang="pt-BR" dirty="0" err="1"/>
              <a:t>Gândavo</a:t>
            </a:r>
            <a:r>
              <a:rPr lang="pt-BR" dirty="0"/>
              <a:t>): foi escrito por volta de 1570 e impresso pela primeira vez em 1826</a:t>
            </a:r>
            <a:r>
              <a:rPr lang="pt-BR" dirty="0" smtClean="0"/>
              <a:t>.</a:t>
            </a:r>
          </a:p>
          <a:p>
            <a:endParaRPr lang="pt-BR" dirty="0"/>
          </a:p>
          <a:p>
            <a:r>
              <a:rPr lang="pt-BR" b="1" dirty="0"/>
              <a:t>3. </a:t>
            </a:r>
            <a:r>
              <a:rPr lang="pt-BR" b="1" i="1" dirty="0"/>
              <a:t>História da Província de Santa Cruz, a que vulgarmente chamamos Brasil </a:t>
            </a:r>
            <a:r>
              <a:rPr lang="pt-BR" dirty="0"/>
              <a:t>(Pero de Magalhães </a:t>
            </a:r>
            <a:r>
              <a:rPr lang="pt-BR" dirty="0" err="1"/>
              <a:t>Gândavo</a:t>
            </a:r>
            <a:r>
              <a:rPr lang="pt-BR" dirty="0"/>
              <a:t>): foi editado em 1576</a:t>
            </a:r>
            <a:r>
              <a:rPr lang="pt-BR" dirty="0" smtClean="0"/>
              <a:t>.</a:t>
            </a:r>
          </a:p>
          <a:p>
            <a:endParaRPr lang="pt-BR" dirty="0"/>
          </a:p>
          <a:p>
            <a:r>
              <a:rPr lang="pt-BR" b="1" dirty="0"/>
              <a:t>4. </a:t>
            </a:r>
            <a:r>
              <a:rPr lang="pt-BR" b="1" i="1" dirty="0"/>
              <a:t>Diálogo sobre a conversão dos gentios</a:t>
            </a:r>
            <a:r>
              <a:rPr lang="pt-BR" dirty="0"/>
              <a:t> (Padre Manuel da Nóbrega): foi escrito em 1557 e impresso em 1880</a:t>
            </a:r>
            <a:r>
              <a:rPr lang="pt-BR" dirty="0" smtClean="0"/>
              <a:t>.</a:t>
            </a:r>
          </a:p>
          <a:p>
            <a:endParaRPr lang="pt-BR" dirty="0"/>
          </a:p>
          <a:p>
            <a:r>
              <a:rPr lang="pt-BR" b="1" dirty="0"/>
              <a:t>5. </a:t>
            </a:r>
            <a:r>
              <a:rPr lang="pt-BR" b="1" i="1" dirty="0"/>
              <a:t>Tratado descritivo do Brasil </a:t>
            </a:r>
            <a:r>
              <a:rPr lang="pt-BR" dirty="0"/>
              <a:t>(Gabriel Soares de Sousa): escrito em 1587 e impresso por volta de 1839.</a:t>
            </a:r>
          </a:p>
          <a:p>
            <a:endParaRPr lang="pt-BR" dirty="0"/>
          </a:p>
        </p:txBody>
      </p:sp>
    </p:spTree>
    <p:extLst>
      <p:ext uri="{BB962C8B-B14F-4D97-AF65-F5344CB8AC3E}">
        <p14:creationId xmlns:p14="http://schemas.microsoft.com/office/powerpoint/2010/main" val="101628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8829" y="5532437"/>
            <a:ext cx="10515600" cy="1325563"/>
          </a:xfrm>
        </p:spPr>
        <p:txBody>
          <a:bodyPr anchor="t">
            <a:normAutofit/>
          </a:bodyPr>
          <a:lstStyle/>
          <a:p>
            <a:pPr algn="r"/>
            <a:r>
              <a:rPr lang="pt-BR" dirty="0" smtClean="0"/>
              <a:t>Leonardo da Vinci</a:t>
            </a:r>
            <a:endParaRPr lang="pt-BR" dirty="0"/>
          </a:p>
        </p:txBody>
      </p:sp>
      <p:pic>
        <p:nvPicPr>
          <p:cNvPr id="4" name="Espaço Reservado para Conteúdo 3" descr="monalisa1000.jpg"/>
          <p:cNvPicPr>
            <a:picLocks noGrp="1" noChangeAspect="1"/>
          </p:cNvPicPr>
          <p:nvPr>
            <p:ph idx="1"/>
          </p:nvPr>
        </p:nvPicPr>
        <p:blipFill>
          <a:blip r:embed="rId3" cstate="print"/>
          <a:stretch>
            <a:fillRect/>
          </a:stretch>
        </p:blipFill>
        <p:spPr>
          <a:xfrm>
            <a:off x="3866470" y="573654"/>
            <a:ext cx="3477759" cy="4610961"/>
          </a:xfrm>
        </p:spPr>
      </p:pic>
    </p:spTree>
    <p:extLst>
      <p:ext uri="{BB962C8B-B14F-4D97-AF65-F5344CB8AC3E}">
        <p14:creationId xmlns:p14="http://schemas.microsoft.com/office/powerpoint/2010/main" val="874825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Sandro Botticelli</a:t>
            </a:r>
          </a:p>
        </p:txBody>
      </p:sp>
      <p:pic>
        <p:nvPicPr>
          <p:cNvPr id="4" name="Espaço Reservado para Conteúdo 3" descr="nascimento-de-venus.jpg"/>
          <p:cNvPicPr>
            <a:picLocks noGrp="1" noChangeAspect="1"/>
          </p:cNvPicPr>
          <p:nvPr>
            <p:ph idx="1"/>
          </p:nvPr>
        </p:nvPicPr>
        <p:blipFill>
          <a:blip r:embed="rId3" cstate="print"/>
          <a:stretch>
            <a:fillRect/>
          </a:stretch>
        </p:blipFill>
        <p:spPr>
          <a:xfrm>
            <a:off x="2668639" y="1825625"/>
            <a:ext cx="6854722" cy="4351338"/>
          </a:xfrm>
        </p:spPr>
      </p:pic>
    </p:spTree>
    <p:extLst>
      <p:ext uri="{BB962C8B-B14F-4D97-AF65-F5344CB8AC3E}">
        <p14:creationId xmlns:p14="http://schemas.microsoft.com/office/powerpoint/2010/main" val="1354760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Michelangelo </a:t>
            </a:r>
            <a:r>
              <a:rPr lang="pt-BR" dirty="0" err="1" smtClean="0"/>
              <a:t>Bounarroti</a:t>
            </a:r>
            <a:endParaRPr lang="pt-BR" dirty="0"/>
          </a:p>
        </p:txBody>
      </p:sp>
      <p:pic>
        <p:nvPicPr>
          <p:cNvPr id="4" name="Espaço Reservado para Conteúdo 3" descr="michelangelo-Davi-3-desenhoonline.com_.jpg"/>
          <p:cNvPicPr>
            <a:picLocks noGrp="1" noChangeAspect="1"/>
          </p:cNvPicPr>
          <p:nvPr>
            <p:ph idx="1"/>
          </p:nvPr>
        </p:nvPicPr>
        <p:blipFill>
          <a:blip r:embed="rId3" cstate="print"/>
          <a:stretch>
            <a:fillRect/>
          </a:stretch>
        </p:blipFill>
        <p:spPr>
          <a:xfrm>
            <a:off x="4223371" y="1825625"/>
            <a:ext cx="3745258" cy="4351338"/>
          </a:xfrm>
        </p:spPr>
      </p:pic>
    </p:spTree>
    <p:extLst>
      <p:ext uri="{BB962C8B-B14F-4D97-AF65-F5344CB8AC3E}">
        <p14:creationId xmlns:p14="http://schemas.microsoft.com/office/powerpoint/2010/main" val="133890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Giotto - crucificação</a:t>
            </a:r>
          </a:p>
        </p:txBody>
      </p:sp>
      <p:pic>
        <p:nvPicPr>
          <p:cNvPr id="4" name="Espaço Reservado para Conteúdo 3" descr="Giotto_Cruxifixion.jpg"/>
          <p:cNvPicPr>
            <a:picLocks noGrp="1" noChangeAspect="1"/>
          </p:cNvPicPr>
          <p:nvPr>
            <p:ph idx="1"/>
          </p:nvPr>
        </p:nvPicPr>
        <p:blipFill>
          <a:blip r:embed="rId3" cstate="print"/>
          <a:stretch>
            <a:fillRect/>
          </a:stretch>
        </p:blipFill>
        <p:spPr>
          <a:xfrm>
            <a:off x="3527425" y="1933847"/>
            <a:ext cx="4845050" cy="3474766"/>
          </a:xfrm>
        </p:spPr>
      </p:pic>
    </p:spTree>
    <p:extLst>
      <p:ext uri="{BB962C8B-B14F-4D97-AF65-F5344CB8AC3E}">
        <p14:creationId xmlns:p14="http://schemas.microsoft.com/office/powerpoint/2010/main" val="166609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Renascimento</a:t>
            </a:r>
          </a:p>
        </p:txBody>
      </p:sp>
      <p:sp>
        <p:nvSpPr>
          <p:cNvPr id="3" name="Espaço Reservado para Conteúdo 2"/>
          <p:cNvSpPr>
            <a:spLocks noGrp="1"/>
          </p:cNvSpPr>
          <p:nvPr>
            <p:ph idx="1"/>
          </p:nvPr>
        </p:nvSpPr>
        <p:spPr/>
        <p:txBody>
          <a:bodyPr>
            <a:normAutofit lnSpcReduction="10000"/>
          </a:bodyPr>
          <a:lstStyle/>
          <a:p>
            <a:r>
              <a:rPr lang="pt-BR"/>
              <a:t>Itália</a:t>
            </a:r>
          </a:p>
          <a:p>
            <a:r>
              <a:rPr lang="pt-BR"/>
              <a:t>passagem da Idade Média (476 - 1453) para a Idade Moderna (1453 - 1789)</a:t>
            </a:r>
          </a:p>
          <a:p>
            <a:r>
              <a:rPr lang="pt-BR"/>
              <a:t>Mercantilismo substitui o Feudalismo.</a:t>
            </a:r>
          </a:p>
          <a:p>
            <a:r>
              <a:rPr lang="pt-BR"/>
              <a:t>Crise do Feudalismo: descontentamento com os valores da Idade Média. Descontentamento com os valores da Igreja Católica.</a:t>
            </a:r>
          </a:p>
          <a:p>
            <a:r>
              <a:rPr lang="pt-BR"/>
              <a:t>Renascimento: nascer de novo. Ressurgimento do pensamento Humanista; recuperação do ideário antropocêntrico da </a:t>
            </a:r>
            <a:r>
              <a:rPr lang="pt-BR" b="1"/>
              <a:t>Antiguidade Clássica</a:t>
            </a:r>
            <a:r>
              <a:rPr lang="pt-BR"/>
              <a:t>.</a:t>
            </a:r>
          </a:p>
          <a:p>
            <a:r>
              <a:rPr lang="pt-BR"/>
              <a:t>Valorização do homem e da razão; busca do equilíbrio. </a:t>
            </a:r>
          </a:p>
          <a:p>
            <a:endParaRPr lang="pt-BR"/>
          </a:p>
          <a:p>
            <a:endParaRPr lang="pt-BR"/>
          </a:p>
        </p:txBody>
      </p:sp>
    </p:spTree>
    <p:extLst>
      <p:ext uri="{BB962C8B-B14F-4D97-AF65-F5344CB8AC3E}">
        <p14:creationId xmlns:p14="http://schemas.microsoft.com/office/powerpoint/2010/main" val="2146799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Renascimento</a:t>
            </a:r>
          </a:p>
        </p:txBody>
      </p:sp>
      <p:sp>
        <p:nvSpPr>
          <p:cNvPr id="3" name="Espaço Reservado para Conteúdo 2"/>
          <p:cNvSpPr>
            <a:spLocks noGrp="1"/>
          </p:cNvSpPr>
          <p:nvPr>
            <p:ph idx="1"/>
          </p:nvPr>
        </p:nvSpPr>
        <p:spPr/>
        <p:txBody>
          <a:bodyPr/>
          <a:lstStyle/>
          <a:p>
            <a:r>
              <a:rPr lang="pt-BR" b="1"/>
              <a:t>Arte mimética</a:t>
            </a:r>
            <a:r>
              <a:rPr lang="pt-BR"/>
              <a:t>: imitação e valorização dos modelos greco-romanos.</a:t>
            </a:r>
          </a:p>
          <a:p>
            <a:r>
              <a:rPr lang="pt-BR" b="1"/>
              <a:t>Doce estilo novo: </a:t>
            </a:r>
            <a:r>
              <a:rPr lang="pt-BR" i="1"/>
              <a:t>soneto</a:t>
            </a:r>
            <a:r>
              <a:rPr lang="pt-BR"/>
              <a:t> (14 versos distribuídos em dois quartetos e dois tercetos); </a:t>
            </a:r>
            <a:r>
              <a:rPr lang="pt-BR" i="1"/>
              <a:t>medida nova </a:t>
            </a:r>
            <a:r>
              <a:rPr lang="pt-BR"/>
              <a:t>( versos decassílabos);</a:t>
            </a:r>
          </a:p>
          <a:p>
            <a:r>
              <a:rPr lang="pt-BR" b="1"/>
              <a:t>Dante Alighieri: </a:t>
            </a:r>
            <a:r>
              <a:rPr lang="pt-BR"/>
              <a:t>"A divina comédia"</a:t>
            </a:r>
          </a:p>
          <a:p>
            <a:r>
              <a:rPr lang="pt-BR" b="1"/>
              <a:t>Francesco Petrarca</a:t>
            </a:r>
            <a:r>
              <a:rPr lang="pt-BR"/>
              <a:t>: soneto. </a:t>
            </a:r>
          </a:p>
        </p:txBody>
      </p:sp>
    </p:spTree>
    <p:extLst>
      <p:ext uri="{BB962C8B-B14F-4D97-AF65-F5344CB8AC3E}">
        <p14:creationId xmlns:p14="http://schemas.microsoft.com/office/powerpoint/2010/main" val="2160976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Classicismo </a:t>
            </a:r>
            <a:endParaRPr lang="pt-BR" dirty="0"/>
          </a:p>
        </p:txBody>
      </p:sp>
      <p:sp>
        <p:nvSpPr>
          <p:cNvPr id="3" name="Espaço Reservado para Conteúdo 2"/>
          <p:cNvSpPr>
            <a:spLocks noGrp="1"/>
          </p:cNvSpPr>
          <p:nvPr>
            <p:ph idx="1"/>
          </p:nvPr>
        </p:nvSpPr>
        <p:spPr/>
        <p:txBody>
          <a:bodyPr/>
          <a:lstStyle/>
          <a:p>
            <a:r>
              <a:rPr lang="pt-BR" dirty="0" smtClean="0"/>
              <a:t>Movimento Cultural que valoriza e resgata elementos artísticos da cultura greco-romana (aspectos culturais e filosóficos)</a:t>
            </a:r>
          </a:p>
          <a:p>
            <a:r>
              <a:rPr lang="pt-BR" dirty="0" smtClean="0"/>
              <a:t>Influência do pensamento humanista (antropocentrismo e racionalismo)</a:t>
            </a:r>
          </a:p>
          <a:p>
            <a:r>
              <a:rPr lang="pt-BR" dirty="0" smtClean="0"/>
              <a:t>Crítica as explicações de mundo pautadas pela religião.</a:t>
            </a:r>
          </a:p>
          <a:p>
            <a:r>
              <a:rPr lang="pt-BR" dirty="0" smtClean="0"/>
              <a:t>Busca do equilíbrio (entre razão e emoção, razão e imaginação), rigor e pureza formal.</a:t>
            </a:r>
          </a:p>
          <a:p>
            <a:r>
              <a:rPr lang="pt-BR" dirty="0" smtClean="0"/>
              <a:t>Universalismo: abordagem de temas universais como, por exemplo, os sentimentos humanos.</a:t>
            </a:r>
          </a:p>
          <a:p>
            <a:endParaRPr lang="pt-BR" dirty="0" smtClean="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1031</Words>
  <Application>Microsoft Office PowerPoint</Application>
  <PresentationFormat>Personalizar</PresentationFormat>
  <Paragraphs>118</Paragraphs>
  <Slides>20</Slides>
  <Notes>13</Notes>
  <HiddenSlides>0</HiddenSlides>
  <MMClips>0</MMClips>
  <ScaleCrop>false</ScaleCrop>
  <HeadingPairs>
    <vt:vector size="4" baseType="variant">
      <vt:variant>
        <vt:lpstr>Tema</vt:lpstr>
      </vt:variant>
      <vt:variant>
        <vt:i4>1</vt:i4>
      </vt:variant>
      <vt:variant>
        <vt:lpstr>Títulos de slides</vt:lpstr>
      </vt:variant>
      <vt:variant>
        <vt:i4>20</vt:i4>
      </vt:variant>
    </vt:vector>
  </HeadingPairs>
  <TitlesOfParts>
    <vt:vector size="21" baseType="lpstr">
      <vt:lpstr>Tema do Office</vt:lpstr>
      <vt:lpstr>CLASSICISMO</vt:lpstr>
      <vt:lpstr>A Itália do século XIV</vt:lpstr>
      <vt:lpstr>Leonardo da Vinci</vt:lpstr>
      <vt:lpstr>Sandro Botticelli</vt:lpstr>
      <vt:lpstr>Michelangelo Bounarroti</vt:lpstr>
      <vt:lpstr>Giotto - crucificação</vt:lpstr>
      <vt:lpstr>Renascimento</vt:lpstr>
      <vt:lpstr>Renascimento</vt:lpstr>
      <vt:lpstr>Classicismo </vt:lpstr>
      <vt:lpstr>Características</vt:lpstr>
      <vt:lpstr>Classicismo em Portugal (1527)</vt:lpstr>
      <vt:lpstr>Luís de Camões (Lisboa ? 1525? - Lisboa, 1580)</vt:lpstr>
      <vt:lpstr>Apresentação do PowerPoint</vt:lpstr>
      <vt:lpstr>A Lírica camoniana:</vt:lpstr>
      <vt:lpstr>QUINHENTISMO </vt:lpstr>
      <vt:lpstr>Contexto histórico</vt:lpstr>
      <vt:lpstr>A carta de Pero Vaz de Caminha</vt:lpstr>
      <vt:lpstr>Trecho da carta de Pero Vaz de Caminha</vt:lpstr>
      <vt:lpstr>Apresentação do PowerPoint</vt:lpstr>
      <vt:lpstr>Documentos que compõem a nossa literatura informativa: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CLASSICISMO</dc:title>
  <dc:creator/>
  <cp:lastModifiedBy/>
  <cp:revision>2</cp:revision>
  <dcterms:created xsi:type="dcterms:W3CDTF">2012-07-30T23:50:35Z</dcterms:created>
  <dcterms:modified xsi:type="dcterms:W3CDTF">2016-05-02T02:33:26Z</dcterms:modified>
</cp:coreProperties>
</file>