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83" r:id="rId12"/>
    <p:sldId id="270" r:id="rId13"/>
    <p:sldId id="271" r:id="rId14"/>
    <p:sldId id="279" r:id="rId15"/>
    <p:sldId id="282" r:id="rId16"/>
    <p:sldId id="278" r:id="rId17"/>
    <p:sldId id="280" r:id="rId18"/>
    <p:sldId id="266" r:id="rId19"/>
    <p:sldId id="267" r:id="rId20"/>
    <p:sldId id="268" r:id="rId21"/>
    <p:sldId id="284" r:id="rId22"/>
    <p:sldId id="274" r:id="rId23"/>
    <p:sldId id="269" r:id="rId24"/>
    <p:sldId id="277" r:id="rId25"/>
    <p:sldId id="276" r:id="rId26"/>
    <p:sldId id="273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1" autoAdjust="0"/>
    <p:restoredTop sz="94660"/>
  </p:normalViewPr>
  <p:slideViewPr>
    <p:cSldViewPr>
      <p:cViewPr>
        <p:scale>
          <a:sx n="118" d="100"/>
          <a:sy n="118" d="100"/>
        </p:scale>
        <p:origin x="-143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32F7-5CEC-4665-8A1B-A3156E3EE435}" type="datetimeFigureOut">
              <a:rPr lang="pt-BR" smtClean="0"/>
              <a:pPr/>
              <a:t>24/10/2016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D842-E74D-4F7E-9BDC-399CC4EA7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32F7-5CEC-4665-8A1B-A3156E3EE435}" type="datetimeFigureOut">
              <a:rPr lang="pt-BR" smtClean="0"/>
              <a:pPr/>
              <a:t>24/10/2016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D842-E74D-4F7E-9BDC-399CC4EA7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32F7-5CEC-4665-8A1B-A3156E3EE435}" type="datetimeFigureOut">
              <a:rPr lang="pt-BR" smtClean="0"/>
              <a:pPr/>
              <a:t>24/10/2016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D842-E74D-4F7E-9BDC-399CC4EA7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32F7-5CEC-4665-8A1B-A3156E3EE435}" type="datetimeFigureOut">
              <a:rPr lang="pt-BR" smtClean="0"/>
              <a:pPr/>
              <a:t>24/10/2016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D842-E74D-4F7E-9BDC-399CC4EA7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32F7-5CEC-4665-8A1B-A3156E3EE435}" type="datetimeFigureOut">
              <a:rPr lang="pt-BR" smtClean="0"/>
              <a:pPr/>
              <a:t>24/10/2016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D842-E74D-4F7E-9BDC-399CC4EA7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32F7-5CEC-4665-8A1B-A3156E3EE435}" type="datetimeFigureOut">
              <a:rPr lang="pt-BR" smtClean="0"/>
              <a:pPr/>
              <a:t>24/10/2016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D842-E74D-4F7E-9BDC-399CC4EA7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32F7-5CEC-4665-8A1B-A3156E3EE435}" type="datetimeFigureOut">
              <a:rPr lang="pt-BR" smtClean="0"/>
              <a:pPr/>
              <a:t>24/10/2016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D842-E74D-4F7E-9BDC-399CC4EA7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32F7-5CEC-4665-8A1B-A3156E3EE435}" type="datetimeFigureOut">
              <a:rPr lang="pt-BR" smtClean="0"/>
              <a:pPr/>
              <a:t>24/10/2016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D842-E74D-4F7E-9BDC-399CC4EA7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32F7-5CEC-4665-8A1B-A3156E3EE435}" type="datetimeFigureOut">
              <a:rPr lang="pt-BR" smtClean="0"/>
              <a:pPr/>
              <a:t>24/10/2016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D842-E74D-4F7E-9BDC-399CC4EA7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32F7-5CEC-4665-8A1B-A3156E3EE435}" type="datetimeFigureOut">
              <a:rPr lang="pt-BR" smtClean="0"/>
              <a:pPr/>
              <a:t>24/10/2016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D842-E74D-4F7E-9BDC-399CC4EA7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32F7-5CEC-4665-8A1B-A3156E3EE435}" type="datetimeFigureOut">
              <a:rPr lang="pt-BR" smtClean="0"/>
              <a:pPr/>
              <a:t>24/10/2016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D842-E74D-4F7E-9BDC-399CC4EA7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F32F7-5CEC-4665-8A1B-A3156E3EE435}" type="datetimeFigureOut">
              <a:rPr lang="pt-BR" smtClean="0"/>
              <a:pPr/>
              <a:t>24/10/2016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D842-E74D-4F7E-9BDC-399CC4EA72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vkHMTBPEfw" TargetMode="External"/><Relationship Id="rId2" Type="http://schemas.openxmlformats.org/officeDocument/2006/relationships/hyperlink" Target="https://www.youtube.com/watch?v=87kUeQkKCM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EvD4bDYksf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484784"/>
            <a:ext cx="8820472" cy="3024335"/>
          </a:xfrm>
        </p:spPr>
        <p:txBody>
          <a:bodyPr>
            <a:normAutofit/>
          </a:bodyPr>
          <a:lstStyle/>
          <a:p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REALISMO 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 NATURALISMO</a:t>
            </a:r>
            <a:endParaRPr lang="pt-B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08504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Realismo/Naturalismo na </a:t>
            </a:r>
            <a:r>
              <a:rPr lang="pt-BR" b="1" dirty="0">
                <a:latin typeface="Times New Roman" pitchFamily="18" charset="0"/>
                <a:cs typeface="Times New Roman" pitchFamily="18" charset="0"/>
              </a:rPr>
              <a:t>Poesia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Antero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de Quental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(1842 1891)</a:t>
            </a:r>
            <a:endParaRPr lang="pt-BR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Manifesta em sua obra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esperança de mudanças e 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angustia de uma vida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torturada,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dividida entre posturas opostas: 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° fase: romântico-realista (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Odes modernas; Primaveras Românticas; Raios de extinta Luz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Compromisso revolucionário de transformar a sociedade, com fundo cristão e socialista (Face luminosa/diurna), 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2° fase: inquietações metafísicas (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Sonetos Completos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Pessimismo e ceticismo perante ao desespero do ser (Face noturna).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772816"/>
            <a:ext cx="1366529" cy="1731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1" y="0"/>
            <a:ext cx="4355976" cy="476672"/>
          </a:xfrm>
        </p:spPr>
        <p:txBody>
          <a:bodyPr anchor="t" anchorCtr="0">
            <a:normAutofit fontScale="62500" lnSpcReduction="20000"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itchFamily="18" charset="0"/>
              </a:rPr>
              <a:t>A UM POETA In: Antero de Quental, Sonetos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Espaço Reservado para Conteúdo 14"/>
          <p:cNvSpPr>
            <a:spLocks noGrp="1"/>
          </p:cNvSpPr>
          <p:nvPr>
            <p:ph sz="quarter" idx="4"/>
          </p:nvPr>
        </p:nvSpPr>
        <p:spPr>
          <a:xfrm>
            <a:off x="1" y="548680"/>
            <a:ext cx="4355976" cy="63093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	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Surge </a:t>
            </a:r>
            <a:r>
              <a:rPr lang="pt-BR" i="1" dirty="0">
                <a:latin typeface="Times New Roman" pitchFamily="18" charset="0"/>
                <a:cs typeface="Times New Roman" pitchFamily="18" charset="0"/>
              </a:rPr>
              <a:t>et ambula!</a:t>
            </a:r>
          </a:p>
          <a:p>
            <a:pPr marL="0" indent="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Tu, que dormes, espírito sereno,</a:t>
            </a: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Posto à sombra dos cedros seculares,</a:t>
            </a: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Como um levita à sombra dos altares,</a:t>
            </a: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Longe da luta e do fragor terreno,</a:t>
            </a:r>
          </a:p>
          <a:p>
            <a:pPr marL="0" indent="0">
              <a:buNone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Acorda! é tempo! O sol, já alto e pleno,</a:t>
            </a: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Afugentou as larvas tumulares...</a:t>
            </a: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Para surgir do seio desses mares,</a:t>
            </a: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Um mundo novo espera só um aceno...</a:t>
            </a:r>
          </a:p>
          <a:p>
            <a:pPr marL="0" indent="0">
              <a:buNone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Escuta! é a grande voz das multidões!</a:t>
            </a: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São teus irmãos, que se erguem! São canções...</a:t>
            </a: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Mas de guerra... e são vozes de rebate!</a:t>
            </a:r>
          </a:p>
          <a:p>
            <a:pPr marL="0" indent="0">
              <a:buNone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Ergue-te, pois, soldado do Futuro,</a:t>
            </a: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E dos raios de luz do sonho puro,</a:t>
            </a: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Sonhador, faze espada de combate.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788024" y="-1203"/>
            <a:ext cx="4355976" cy="476672"/>
          </a:xfrm>
        </p:spPr>
        <p:txBody>
          <a:bodyPr anchor="t" anchorCtr="0">
            <a:normAutofit fontScale="85000" lnSpcReduction="1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itchFamily="18" charset="0"/>
              </a:rPr>
              <a:t>NOX In</a:t>
            </a:r>
            <a:r>
              <a:rPr lang="pt-BR" dirty="0">
                <a:latin typeface="Times New Roman" panose="02020603050405020304" pitchFamily="18" charset="0"/>
                <a:cs typeface="Times New Roman" pitchFamily="18" charset="0"/>
              </a:rPr>
              <a:t>: Antero de Quental, Sonetos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14"/>
          <p:cNvSpPr>
            <a:spLocks noGrp="1"/>
          </p:cNvSpPr>
          <p:nvPr>
            <p:ph sz="quarter" idx="4"/>
          </p:nvPr>
        </p:nvSpPr>
        <p:spPr>
          <a:xfrm>
            <a:off x="4788024" y="547477"/>
            <a:ext cx="4355976" cy="63093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Noite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vão para ti meus pensamentos, 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olho e vejo, à luz cruel do dia, 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Tanto estéril lutar, tanta agonia, 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inúteis tantos ásperos tormentos... 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Tu, ao menos, abafas os lamentos, 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se exalam da trágica enxovia... 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eterno Mal, que ruge e desvaria, 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ti descansa e esquece alguns momentos... 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Oh! Antes tu também adormecesses 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uma vez, e eterna, inalterável, 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Caindo sobre o Mundo, te esquecesses, 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ele, o Mundo, sem mais lutar nem ver, 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Dormisse no teu seio inviolável, 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Noite sem termo, noite do Não-ser!      </a:t>
            </a:r>
          </a:p>
        </p:txBody>
      </p:sp>
    </p:spTree>
    <p:extLst>
      <p:ext uri="{BB962C8B-B14F-4D97-AF65-F5344CB8AC3E}">
        <p14:creationId xmlns:p14="http://schemas.microsoft.com/office/powerpoint/2010/main" val="1876078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Naturalismo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É oficializado com a publicação em 1880 de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O Romance Experimental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de Émile Zola (nesta obra, autor defende a aproximação entre o método do escritor e o método do cientista, trazendo assim o a experimentação da ciência positivista e determinista para o campo de literatura).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− Propõe a substituição do estudo do homem abstrato e metafísico pelo homem natural, sujeito as leis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fisico-químicas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e determinado pela influência do meio.</a:t>
            </a:r>
          </a:p>
          <a:p>
            <a:pPr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Realismo e Naturalismo acontecem no mesmo período e foram cultivados simultaneamente por vários autores.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-315416"/>
            <a:ext cx="8229600" cy="1143000"/>
          </a:xfrm>
        </p:spPr>
        <p:txBody>
          <a:bodyPr/>
          <a:lstStyle/>
          <a:p>
            <a:r>
              <a:rPr lang="pt-BR" dirty="0" smtClean="0"/>
              <a:t>Características do Naturalismo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544616"/>
          </a:xfrm>
        </p:spPr>
        <p:txBody>
          <a:bodyPr>
            <a:noAutofit/>
          </a:bodyPr>
          <a:lstStyle/>
          <a:p>
            <a:r>
              <a:rPr lang="pt-BR" sz="1700" dirty="0" smtClean="0">
                <a:latin typeface="Times New Roman" pitchFamily="18" charset="0"/>
                <a:cs typeface="Times New Roman" pitchFamily="18" charset="0"/>
              </a:rPr>
              <a:t>Estilo que consiste fundamentalmente no exagero.</a:t>
            </a:r>
          </a:p>
          <a:p>
            <a:endParaRPr lang="pt-BR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1700" dirty="0" smtClean="0">
                <a:latin typeface="Times New Roman" pitchFamily="18" charset="0"/>
                <a:cs typeface="Times New Roman" pitchFamily="18" charset="0"/>
              </a:rPr>
              <a:t>Homem é retratado na condição animalesca.</a:t>
            </a:r>
          </a:p>
          <a:p>
            <a:endParaRPr lang="pt-BR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1700" dirty="0" smtClean="0">
                <a:latin typeface="Times New Roman" pitchFamily="18" charset="0"/>
                <a:cs typeface="Times New Roman" pitchFamily="18" charset="0"/>
              </a:rPr>
              <a:t>Influência do cientificismo, determinismo e positivismo (o ser humano está condicionado às suas características biológicas e ao meio social em que vive).</a:t>
            </a:r>
          </a:p>
          <a:p>
            <a:endParaRPr lang="pt-BR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1700" dirty="0" smtClean="0">
                <a:latin typeface="Times New Roman" pitchFamily="18" charset="0"/>
                <a:cs typeface="Times New Roman" pitchFamily="18" charset="0"/>
              </a:rPr>
              <a:t>Forte influência do evolucionismo de Charles Darwin.</a:t>
            </a:r>
          </a:p>
          <a:p>
            <a:endParaRPr lang="pt-BR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1700" dirty="0" smtClean="0">
                <a:latin typeface="Times New Roman" pitchFamily="18" charset="0"/>
                <a:cs typeface="Times New Roman" pitchFamily="18" charset="0"/>
              </a:rPr>
              <a:t>a linguagem tende a ser mais coloquial.</a:t>
            </a:r>
          </a:p>
          <a:p>
            <a:endParaRPr lang="pt-BR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1700" dirty="0" smtClean="0">
                <a:latin typeface="Times New Roman" pitchFamily="18" charset="0"/>
                <a:cs typeface="Times New Roman" pitchFamily="18" charset="0"/>
              </a:rPr>
              <a:t>Abordagem de temas sociais.</a:t>
            </a:r>
          </a:p>
          <a:p>
            <a:endParaRPr lang="pt-BR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1700" dirty="0" smtClean="0">
                <a:latin typeface="Times New Roman" pitchFamily="18" charset="0"/>
                <a:cs typeface="Times New Roman" pitchFamily="18" charset="0"/>
              </a:rPr>
              <a:t>Objetividade. </a:t>
            </a:r>
          </a:p>
          <a:p>
            <a:endParaRPr lang="pt-BR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1700" dirty="0" smtClean="0">
                <a:latin typeface="Times New Roman" pitchFamily="18" charset="0"/>
                <a:cs typeface="Times New Roman" pitchFamily="18" charset="0"/>
              </a:rPr>
              <a:t>Narrativa minuciosa (com muitos detalhes).</a:t>
            </a:r>
          </a:p>
          <a:p>
            <a:endParaRPr lang="pt-BR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1700" dirty="0" smtClean="0">
                <a:latin typeface="Times New Roman" pitchFamily="18" charset="0"/>
                <a:cs typeface="Times New Roman" pitchFamily="18" charset="0"/>
              </a:rPr>
              <a:t>Como o escritor realista,o escritor naturalista pretende dissecar o real. No entanto, sua postura ao fazê-lo é de um pesquisador que não se limita a observar reflexivamente a realidade. Ele quer explica-la de acordo com os padrões da ciência positivista e determinista da época.</a:t>
            </a:r>
            <a:endParaRPr lang="pt-BR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sz="2000" dirty="0"/>
              <a:t>As </a:t>
            </a:r>
            <a:r>
              <a:rPr lang="pt-BR" sz="2000" dirty="0" err="1"/>
              <a:t>Respigadoras</a:t>
            </a:r>
            <a:r>
              <a:rPr lang="pt-BR" sz="2000" dirty="0"/>
              <a:t> | </a:t>
            </a:r>
            <a:r>
              <a:rPr lang="nl-NL" sz="2000" dirty="0" smtClean="0"/>
              <a:t>Jean-François Millet, 1857</a:t>
            </a:r>
            <a:endParaRPr lang="pt-BR" sz="2000" dirty="0"/>
          </a:p>
        </p:txBody>
      </p:sp>
      <p:pic>
        <p:nvPicPr>
          <p:cNvPr id="9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328" y="1696244"/>
            <a:ext cx="5417343" cy="4333875"/>
          </a:xfrm>
        </p:spPr>
      </p:pic>
    </p:spTree>
    <p:extLst>
      <p:ext uri="{BB962C8B-B14F-4D97-AF65-F5344CB8AC3E}">
        <p14:creationId xmlns:p14="http://schemas.microsoft.com/office/powerpoint/2010/main" val="2794845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sz="2000" dirty="0"/>
              <a:t>Um Bar no Folies-</a:t>
            </a:r>
            <a:r>
              <a:rPr lang="pt-BR" sz="2000" dirty="0" err="1"/>
              <a:t>Bergère</a:t>
            </a:r>
            <a:r>
              <a:rPr lang="pt-BR" sz="2000" dirty="0"/>
              <a:t> | </a:t>
            </a:r>
            <a:r>
              <a:rPr lang="pt-BR" sz="2000" dirty="0" err="1"/>
              <a:t>Édouard</a:t>
            </a:r>
            <a:r>
              <a:rPr lang="pt-BR" sz="2000" dirty="0"/>
              <a:t> Manet, 1882</a:t>
            </a:r>
          </a:p>
        </p:txBody>
      </p:sp>
      <p:pic>
        <p:nvPicPr>
          <p:cNvPr id="9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328" y="1878112"/>
            <a:ext cx="5417343" cy="3970138"/>
          </a:xfrm>
        </p:spPr>
      </p:pic>
    </p:spTree>
    <p:extLst>
      <p:ext uri="{BB962C8B-B14F-4D97-AF65-F5344CB8AC3E}">
        <p14:creationId xmlns:p14="http://schemas.microsoft.com/office/powerpoint/2010/main" val="3470795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smtClean="0"/>
              <a:t>O Vagão de Terceira Classe | Honoré Damier, 1862</a:t>
            </a:r>
            <a:endParaRPr lang="pt-BR" sz="2000" dirty="0"/>
          </a:p>
        </p:txBody>
      </p:sp>
      <p:pic>
        <p:nvPicPr>
          <p:cNvPr id="5" name="Espaço Reservado para Conteú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60273"/>
            <a:ext cx="6768752" cy="480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179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sz="2000" dirty="0" smtClean="0"/>
              <a:t>Os comedores de batatas,  | </a:t>
            </a:r>
            <a:r>
              <a:rPr lang="nl-NL" sz="2000" dirty="0"/>
              <a:t>Vincent van </a:t>
            </a:r>
            <a:r>
              <a:rPr lang="nl-NL" sz="2000" dirty="0" smtClean="0"/>
              <a:t>Gogh, 1885</a:t>
            </a:r>
            <a:endParaRPr lang="pt-BR" sz="2000" dirty="0"/>
          </a:p>
        </p:txBody>
      </p:sp>
      <p:pic>
        <p:nvPicPr>
          <p:cNvPr id="7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96244"/>
            <a:ext cx="6096000" cy="4333875"/>
          </a:xfrm>
        </p:spPr>
      </p:pic>
    </p:spTree>
    <p:extLst>
      <p:ext uri="{BB962C8B-B14F-4D97-AF65-F5344CB8AC3E}">
        <p14:creationId xmlns:p14="http://schemas.microsoft.com/office/powerpoint/2010/main" val="229754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Realismo no Brasil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Contexto Histórico: 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Segundo reinado (1840-1889)  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liberais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conservadores, economia baseada no latifúndio, monocultura de exportação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), 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Em 1850 o trafico negreiro é extinto.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Em meados de 1870 há a ampliação do comercio exterior e da imigração europeia; aumento da exportação do café e inicio da industrialização.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Realismo no Brasil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097360"/>
            <a:ext cx="8445624" cy="5760640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Iniciado oficialmente em 1881, com a publicação de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Memórias Póstumas de Brás Cubas.</a:t>
            </a:r>
          </a:p>
          <a:p>
            <a:endParaRPr lang="pt-BR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Manifestou-se principalmente na prosa.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Muitos escritores românticos começaram a entrar para a literatura realista.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Foi também influenciado pelo Determinismo de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Hippolyte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Taine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 pelo Positivismo de Augusto Comte.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Há uma análise das classes mais abastadas da sociedade e das camadas menos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privilegiadas (hereditariedade).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pt-BR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Contexto Histórico 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517632" cy="5949280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Segunda metade do século XIX.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Europa caracteriza-se fundamentalmente pela consolidação do poder da burguesia.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ases ideológicas e materiais da burguesia (liberalismo político e econômico) agora estavam estabilizadas.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Grande avanço industrial 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crescimento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da população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urbana, do proletariado e da desigualdade social.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Grande desenvolvimento científico e filosófico (ciência como suporte do crescimento econômico-industrial).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Geração materialista.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Desenvolvimento da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racionalidade 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cientificismo como formas de ver a existência.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Realismo no Brasil - Autor 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Principal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81" y="980728"/>
            <a:ext cx="9144000" cy="537321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t-BR" sz="6200" b="1" dirty="0" smtClean="0">
                <a:latin typeface="Times New Roman" pitchFamily="18" charset="0"/>
                <a:cs typeface="Times New Roman" pitchFamily="18" charset="0"/>
              </a:rPr>
              <a:t>Machado de Assis: </a:t>
            </a:r>
          </a:p>
          <a:p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É considerado um dos mais importantes escritores da literatura brasileira pois sela nossa independência literária.</a:t>
            </a:r>
          </a:p>
          <a:p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Nasceu no Rio de Janeiro em 21/06/1839, filho de uma família muito pobre. </a:t>
            </a:r>
          </a:p>
          <a:p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Trabalhou como aprendiz de tipógrafo, foi revisor e funcionário público.</a:t>
            </a:r>
          </a:p>
          <a:p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Foi um dos fundadores da Academia Brasileira de letras e seu primeiro presidente.</a:t>
            </a:r>
          </a:p>
          <a:p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Podemos dividir suas obras em duas fases:</a:t>
            </a:r>
          </a:p>
          <a:p>
            <a:endParaRPr lang="pt-BR" sz="5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    − Na </a:t>
            </a:r>
            <a:r>
              <a:rPr lang="pt-BR" sz="5500" b="1" dirty="0" smtClean="0">
                <a:latin typeface="Times New Roman" pitchFamily="18" charset="0"/>
                <a:cs typeface="Times New Roman" pitchFamily="18" charset="0"/>
              </a:rPr>
              <a:t>primeira fase </a:t>
            </a:r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(fase romântica) os personagens de suas obras possuem características românticas, sendo o amor e os relacionamentos amorosos os principais temas de seus </a:t>
            </a:r>
            <a:r>
              <a:rPr lang="pt-BR" sz="5500" dirty="0">
                <a:latin typeface="Times New Roman" pitchFamily="18" charset="0"/>
                <a:cs typeface="Times New Roman" pitchFamily="18" charset="0"/>
              </a:rPr>
              <a:t>livros </a:t>
            </a:r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(Histórias </a:t>
            </a:r>
            <a:r>
              <a:rPr lang="pt-BR" sz="5500" dirty="0">
                <a:latin typeface="Times New Roman" pitchFamily="18" charset="0"/>
                <a:cs typeface="Times New Roman" pitchFamily="18" charset="0"/>
              </a:rPr>
              <a:t>da Meia-Noite (1873) – </a:t>
            </a:r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contos, </a:t>
            </a:r>
            <a:r>
              <a:rPr lang="pt-BR" sz="5500" dirty="0">
                <a:latin typeface="Times New Roman" pitchFamily="18" charset="0"/>
                <a:cs typeface="Times New Roman" pitchFamily="18" charset="0"/>
              </a:rPr>
              <a:t>Ressurreição (1872) – </a:t>
            </a:r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romance),</a:t>
            </a:r>
          </a:p>
          <a:p>
            <a:pPr>
              <a:buNone/>
            </a:pPr>
            <a:endParaRPr lang="pt-BR" sz="5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    − Na </a:t>
            </a:r>
            <a:r>
              <a:rPr lang="pt-BR" sz="5500" b="1" dirty="0" smtClean="0">
                <a:latin typeface="Times New Roman" pitchFamily="18" charset="0"/>
                <a:cs typeface="Times New Roman" pitchFamily="18" charset="0"/>
              </a:rPr>
              <a:t>Segunda Fase </a:t>
            </a:r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( fase realista ), Machado abre espaços para as questões psicológicas dos personagens. É a fase em que o autor retrata muito bem as características do realismo literário. </a:t>
            </a:r>
          </a:p>
          <a:p>
            <a:pPr>
              <a:buNone/>
            </a:pPr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Machado de Assis faz uma análise profunda e realista do ser humano, destacando suas vontades, necessidades, defeitos e </a:t>
            </a:r>
            <a:r>
              <a:rPr lang="pt-BR" sz="5500" dirty="0">
                <a:latin typeface="Times New Roman" pitchFamily="18" charset="0"/>
                <a:cs typeface="Times New Roman" pitchFamily="18" charset="0"/>
              </a:rPr>
              <a:t>qualidades </a:t>
            </a:r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(Memórias </a:t>
            </a:r>
            <a:r>
              <a:rPr lang="pt-BR" sz="5500" dirty="0">
                <a:latin typeface="Times New Roman" pitchFamily="18" charset="0"/>
                <a:cs typeface="Times New Roman" pitchFamily="18" charset="0"/>
              </a:rPr>
              <a:t>Póstumas de Brás Cubas (1881), Dom Casmurro (1900</a:t>
            </a:r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) – Romances).</a:t>
            </a:r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pt-BR" sz="5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5500" b="1" dirty="0" smtClean="0">
                <a:latin typeface="Times New Roman" pitchFamily="18" charset="0"/>
                <a:cs typeface="Times New Roman" pitchFamily="18" charset="0"/>
              </a:rPr>
              <a:t>Características literárias de Machado:</a:t>
            </a:r>
          </a:p>
          <a:p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Enredo </a:t>
            </a:r>
            <a:r>
              <a:rPr lang="pt-BR" sz="5500" dirty="0" err="1" smtClean="0">
                <a:latin typeface="Times New Roman" pitchFamily="18" charset="0"/>
                <a:cs typeface="Times New Roman" pitchFamily="18" charset="0"/>
              </a:rPr>
              <a:t>não-linear</a:t>
            </a:r>
            <a:endParaRPr lang="pt-BR" sz="5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Microcapítulos digressivos.</a:t>
            </a:r>
          </a:p>
          <a:p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Metalinguagem</a:t>
            </a:r>
          </a:p>
          <a:p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Análise psicológica dos personagens</a:t>
            </a:r>
          </a:p>
          <a:p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Humor sutil e permanente</a:t>
            </a:r>
          </a:p>
          <a:p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Ironia fina e corrosiva</a:t>
            </a:r>
          </a:p>
          <a:p>
            <a:r>
              <a:rPr lang="pt-BR" sz="5500" dirty="0" smtClean="0">
                <a:latin typeface="Times New Roman" pitchFamily="18" charset="0"/>
                <a:cs typeface="Times New Roman" pitchFamily="18" charset="0"/>
              </a:rPr>
              <a:t>Pessimismo</a:t>
            </a: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Resultado de imag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149080"/>
            <a:ext cx="2610247" cy="249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0" y="0"/>
            <a:ext cx="9144000" cy="836712"/>
          </a:xfrm>
        </p:spPr>
        <p:txBody>
          <a:bodyPr anchor="t" anchorCtr="0">
            <a:noAutofit/>
          </a:bodyPr>
          <a:lstStyle/>
          <a:p>
            <a:pPr algn="ctr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Memórias póstumas de </a:t>
            </a:r>
            <a:r>
              <a:rPr lang="pt-BR" sz="3200" dirty="0" err="1" smtClean="0">
                <a:latin typeface="Times New Roman" pitchFamily="18" charset="0"/>
                <a:cs typeface="Times New Roman" pitchFamily="18" charset="0"/>
              </a:rPr>
              <a:t>Bras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 Cubas 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– Capitulo 17</a:t>
            </a:r>
            <a:endParaRPr lang="pt-BR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3200" dirty="0"/>
          </a:p>
        </p:txBody>
      </p:sp>
      <p:sp>
        <p:nvSpPr>
          <p:cNvPr id="15" name="Espaço Reservado para Conteúdo 14"/>
          <p:cNvSpPr>
            <a:spLocks noGrp="1"/>
          </p:cNvSpPr>
          <p:nvPr>
            <p:ph sz="quarter" idx="4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itchFamily="18" charset="0"/>
              </a:rPr>
              <a:t>“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Estava furioso, mas de um furor temperado e curto. Eu ouvi-o calado, 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nada opus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ordem da viagem, como de outras vezes fizera; ruminava 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ideia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levar Marcela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comigo.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Fui ter com ela; expus-lhe a crise e fiz-lhe a proposta. Marcela ouviu-me com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olhos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ar, sem responder logo; como insistisse, disse-me que ficava, que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podia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para a Europa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que não?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Não posso, disse ela com ar dolente; não posso ir respirar aqueles ares,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enquanto me lembrar de meu pobre pai, morto por Napoleão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815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Naturalismo no Brasil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Iniciado oficialmente em 1881 com a publicação de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O Mulato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de Aluísio de Azevedo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(O Mulato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aborda temas como o puritanismo sexual, o anticlericalismo e o racismo).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No Brasil, os escritores naturalistas ocuparam-se, principalmente, com os temas mais obscuros da alma humana (patológicos) e, por causa disso, outros fatos importantes da nossa história como a abolição da escravatura e a República foram deixados de lado.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Principais autores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t-BR" sz="3400" b="1" dirty="0">
                <a:latin typeface="Times New Roman" pitchFamily="18" charset="0"/>
                <a:cs typeface="Times New Roman" pitchFamily="18" charset="0"/>
              </a:rPr>
              <a:t>Aluísio de Azevedo:</a:t>
            </a:r>
            <a:endParaRPr lang="pt-BR" sz="3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300" b="1" dirty="0" smtClean="0">
                <a:latin typeface="Times New Roman" pitchFamily="18" charset="0"/>
                <a:cs typeface="Times New Roman" pitchFamily="18" charset="0"/>
              </a:rPr>
              <a:t>Nasceu </a:t>
            </a:r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no dia 14 de abril de 1857, segundo </a:t>
            </a:r>
            <a:r>
              <a:rPr lang="pt-BR" sz="3300" dirty="0" err="1" smtClean="0">
                <a:latin typeface="Times New Roman" pitchFamily="18" charset="0"/>
                <a:cs typeface="Times New Roman" pitchFamily="18" charset="0"/>
              </a:rPr>
              <a:t>imperio</a:t>
            </a:r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, em São Luís de Maranhão e faleceu em Buenos Ares, Argentina, em 21 de janeiro de 1913. </a:t>
            </a:r>
          </a:p>
          <a:p>
            <a:endParaRPr lang="pt-BR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Estudou em São Luís, trabalhou como caixeiro e guarda-livros. Vai para o Rio Janeiro, estudar na Imperial Academia de Belas Artes (Escola Nacional de Belas Artes). Tendo grande interesse por desenho e pintura, mantem-se fazendo caricaturas para os jornais da época, como </a:t>
            </a:r>
            <a:r>
              <a:rPr lang="pt-BR" sz="3300" i="1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BR" sz="3300" i="1" dirty="0" err="1" smtClean="0">
                <a:latin typeface="Times New Roman" pitchFamily="18" charset="0"/>
                <a:cs typeface="Times New Roman" pitchFamily="18" charset="0"/>
              </a:rPr>
              <a:t>figaro</a:t>
            </a:r>
            <a:r>
              <a:rPr lang="pt-BR" sz="3300" i="1" dirty="0" smtClean="0">
                <a:latin typeface="Times New Roman" pitchFamily="18" charset="0"/>
                <a:cs typeface="Times New Roman" pitchFamily="18" charset="0"/>
              </a:rPr>
              <a:t>, O mequetrefe, </a:t>
            </a:r>
            <a:r>
              <a:rPr lang="pt-BR" sz="3300" i="1" dirty="0" err="1" smtClean="0">
                <a:latin typeface="Times New Roman" pitchFamily="18" charset="0"/>
                <a:cs typeface="Times New Roman" pitchFamily="18" charset="0"/>
              </a:rPr>
              <a:t>Zig-Zag</a:t>
            </a:r>
            <a:r>
              <a:rPr lang="pt-BR" sz="3300" i="1" dirty="0" smtClean="0">
                <a:latin typeface="Times New Roman" pitchFamily="18" charset="0"/>
                <a:cs typeface="Times New Roman" pitchFamily="18" charset="0"/>
              </a:rPr>
              <a:t> e A semana ilustrada.</a:t>
            </a:r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pt-BR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Com </a:t>
            </a:r>
            <a:r>
              <a:rPr lang="pt-BR" sz="3300" dirty="0">
                <a:latin typeface="Times New Roman" pitchFamily="18" charset="0"/>
                <a:cs typeface="Times New Roman" pitchFamily="18" charset="0"/>
              </a:rPr>
              <a:t>a morte do pai, em 1878, volta para São Luís, e começa sua carreira de escritor, com a publicação, em </a:t>
            </a:r>
            <a:r>
              <a:rPr lang="pt-BR" sz="3300" b="1" dirty="0">
                <a:latin typeface="Times New Roman" pitchFamily="18" charset="0"/>
                <a:cs typeface="Times New Roman" pitchFamily="18" charset="0"/>
              </a:rPr>
              <a:t>1880</a:t>
            </a:r>
            <a:r>
              <a:rPr lang="pt-BR" sz="3300" dirty="0">
                <a:latin typeface="Times New Roman" pitchFamily="18" charset="0"/>
                <a:cs typeface="Times New Roman" pitchFamily="18" charset="0"/>
              </a:rPr>
              <a:t>, do romance </a:t>
            </a:r>
            <a:r>
              <a:rPr lang="pt-BR" sz="3300" i="1" dirty="0">
                <a:latin typeface="Times New Roman" pitchFamily="18" charset="0"/>
                <a:cs typeface="Times New Roman" pitchFamily="18" charset="0"/>
              </a:rPr>
              <a:t>Uma lágrima de mulher</a:t>
            </a:r>
            <a:r>
              <a:rPr lang="pt-BR" sz="3300" dirty="0">
                <a:latin typeface="Times New Roman" pitchFamily="18" charset="0"/>
                <a:cs typeface="Times New Roman" pitchFamily="18" charset="0"/>
              </a:rPr>
              <a:t>, pertencente à escola Romântica.  Participa do lançamento do jornal </a:t>
            </a:r>
            <a:r>
              <a:rPr lang="pt-BR" sz="3300" i="1" dirty="0">
                <a:latin typeface="Times New Roman" pitchFamily="18" charset="0"/>
                <a:cs typeface="Times New Roman" pitchFamily="18" charset="0"/>
              </a:rPr>
              <a:t>O pensador</a:t>
            </a:r>
            <a:r>
              <a:rPr lang="pt-BR" sz="3300" dirty="0">
                <a:latin typeface="Times New Roman" pitchFamily="18" charset="0"/>
                <a:cs typeface="Times New Roman" pitchFamily="18" charset="0"/>
              </a:rPr>
              <a:t>, que defendia a abolição da escravatura, considerado anticlerical, uma vez que os padres mostravam-se contrários a ela.</a:t>
            </a:r>
          </a:p>
          <a:p>
            <a:endParaRPr lang="pt-BR" sz="3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Em 1881, lança </a:t>
            </a:r>
            <a:r>
              <a:rPr lang="pt-BR" sz="3300" i="1" dirty="0" smtClean="0">
                <a:latin typeface="Times New Roman" pitchFamily="18" charset="0"/>
                <a:cs typeface="Times New Roman" pitchFamily="18" charset="0"/>
              </a:rPr>
              <a:t>O mulato</a:t>
            </a:r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, que causou grande escândalo no Maranhão devido ao tema sobre preconceito racial. Por dificuldades financeiras passa a escrever em folhetins no jornal  e começa a escrever para sobreviver.</a:t>
            </a:r>
          </a:p>
          <a:p>
            <a:endParaRPr lang="pt-BR" sz="3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Passa a se preocupar com a análise dos agrupamentos humanos, a degradação das casas de pensão e sua exploração por imigrantes, principalmente portugueses. Dessas preocupações resultam suas duas melhores obras: </a:t>
            </a:r>
            <a:r>
              <a:rPr lang="pt-BR" sz="3300" i="1" dirty="0" smtClean="0">
                <a:latin typeface="Times New Roman" pitchFamily="18" charset="0"/>
                <a:cs typeface="Times New Roman" pitchFamily="18" charset="0"/>
              </a:rPr>
              <a:t>Casa de </a:t>
            </a:r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pensão, de 1884 e O</a:t>
            </a:r>
            <a:r>
              <a:rPr lang="pt-BR" sz="3300" i="1" dirty="0" smtClean="0">
                <a:latin typeface="Times New Roman" pitchFamily="18" charset="0"/>
                <a:cs typeface="Times New Roman" pitchFamily="18" charset="0"/>
              </a:rPr>
              <a:t> cortiço</a:t>
            </a:r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, de 1890.</a:t>
            </a:r>
          </a:p>
          <a:p>
            <a:endParaRPr lang="pt-BR" sz="3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De 1882 a 1895 escreve romances sem interrupções, contos, crônicas, romances e teatros.</a:t>
            </a:r>
          </a:p>
          <a:p>
            <a:endParaRPr lang="pt-BR" sz="3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Em 1895 encerra a carreira de escritor e envereda para a carreira de diplomata, falecendo nessa profissão aos 56 anos de idade.  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Times New Roman" pitchFamily="18" charset="0"/>
                <a:cs typeface="Times New Roman" pitchFamily="18" charset="0"/>
              </a:rPr>
              <a:t>Aluísio de Azevedo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55000" lnSpcReduction="20000"/>
          </a:bodyPr>
          <a:lstStyle/>
          <a:p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cortiço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um romance social naturalista de critica ao capitalismo, mostrando a ambição e a exploração do homem pelo próprio homem, mais especificamente, dos brasileiros, ainda em formação, compostos por negros, mulatos e brancos pelos portugueses, enriquecidos às suas custas.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Capitulo III 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“Eram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cinco horas da manhã e o cortiço acordava, abrindo, não os olhos, mas a sua infinidade de portas e janelas alinhadas. Um acordar alegre e farto de quem dormiu de uma assentada sete horas de chumbo. Como que se sentiam ainda na indolência de neblina as derradeiras notas da ultima guitarra da noite antecedente, dissolvendo-se à luz loura e tenra da aurora, que nem um suspiro de saudade perdido em terra alheia. A roupa lavada, que ficara de véspera nos coradouros, umedecia o ar 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punha-lhe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farto acre de sabão ordinário. As pedras do chão, esbranquiçadas no lugar da lavagem e em alguns pontos azuladas pelo anil, mostravam uma palidez grisalha e triste, feita de acumulações de espumas secas. Entretanto, das portas surgiam cabeças congestionadas de sono; ouviam-se amplos bocejos, fortes como o marulhar das ondas; pigarreava-se grosso por toda a parte; começavam as xícaras a tilintar; o cheiro quente do café aquecia, suplantando todos os outros; trocavam-se de janela para janela as primeiras palavras, os bons-dias; reatavam-se conversas interrompidas à noite; a pequenada cá fora traquinava já, e lá dentro das casas vinham choros abafados de crianças que ainda não andam. No confuso rumor que se formava, destacavam-se risos, sons de vozes que altercavam, sem se saber onde, grasnar de marrecos, cantar de galos, cacarejar de galinhas. De alguns quartos saíam mulheres que vinham pendurar cá fora, na parede, a gaiola do papagaio, e os louros, à semelhança dos donos, cumprimentavam-se ruidosamente, espanejando-se à luz nova do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dia.” </a:t>
            </a:r>
            <a:endParaRPr lang="pt-B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2809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Principais autores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sz="3400" b="1" dirty="0" smtClean="0">
                <a:latin typeface="Times New Roman" pitchFamily="18" charset="0"/>
                <a:cs typeface="Times New Roman" pitchFamily="18" charset="0"/>
              </a:rPr>
              <a:t>Raul Pompéia:</a:t>
            </a:r>
          </a:p>
          <a:p>
            <a:r>
              <a:rPr lang="pt-BR" sz="3300" b="1" dirty="0" smtClean="0">
                <a:latin typeface="Times New Roman" pitchFamily="18" charset="0"/>
                <a:cs typeface="Times New Roman" pitchFamily="18" charset="0"/>
              </a:rPr>
              <a:t>Nasceu </a:t>
            </a:r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no dia 12 de abril de 1863 no vilarejo de </a:t>
            </a:r>
            <a:r>
              <a:rPr lang="pt-BR" sz="3300" dirty="0" err="1" smtClean="0">
                <a:latin typeface="Times New Roman" pitchFamily="18" charset="0"/>
                <a:cs typeface="Times New Roman" pitchFamily="18" charset="0"/>
              </a:rPr>
              <a:t>Jacuecanga</a:t>
            </a:r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, município de Angra dos Reis, Rio de Janeiro, em pleno Segundo Reinado. </a:t>
            </a:r>
          </a:p>
          <a:p>
            <a:endParaRPr lang="pt-BR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Foi internado no Colégio Abílio, que era conhecido como uma das melhores escolas da Corte por possuir a mais avançada pedagogia do Império. Esse colégio recebia alunos de todo o país, que eram instruídos de acordo com os princípios da classe dominante: monarquismo, catolicismo, escravismo, dentre outros.</a:t>
            </a:r>
          </a:p>
          <a:p>
            <a:endParaRPr lang="pt-BR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Começou a escrever muito cedo, editando um jornalzinho que circulava no colégio. Através dele, ele criticava tanto professores como alunos.</a:t>
            </a:r>
          </a:p>
          <a:p>
            <a:endParaRPr lang="pt-BR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Nessa época, Raul Pompéia já se revelava como um crítico impiedoso, e avesso à obediência cega. </a:t>
            </a:r>
          </a:p>
          <a:p>
            <a:endParaRPr lang="pt-BR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300" dirty="0" smtClean="0">
                <a:latin typeface="Times New Roman" pitchFamily="18" charset="0"/>
                <a:cs typeface="Times New Roman" pitchFamily="18" charset="0"/>
              </a:rPr>
              <a:t>Mudou-se para São Paulo, onde cursou Direito na Faculdade do Largo de São Francisco, passando a participar da campanha abolicionista e defendendo a causa republicana. 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O Ateneu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: foi sua obra principal. Autobiográfico, o livro mostra um jovem com personalidade sensível, mas desajustada ao meio ambiente e aos valores de uma educação deformadora  que se transformou em um crítico impiedoso do que viveu e viu na adolescência passada no Colégio Interno.</a:t>
            </a: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−</a:t>
            </a:r>
            <a:r>
              <a:rPr lang="pt-BR" dirty="0" smtClean="0"/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universo escolar é sempre retratado e visto da perspectiva particular, irônica e deformadora.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75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Diferenças entre o Realismo e o Naturalismo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760680"/>
              </p:ext>
            </p:extLst>
          </p:nvPr>
        </p:nvGraphicFramePr>
        <p:xfrm>
          <a:off x="0" y="692696"/>
          <a:ext cx="9144000" cy="6341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45225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REALISMO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itchFamily="18" charset="0"/>
                          <a:cs typeface="Times New Roman" pitchFamily="18" charset="0"/>
                        </a:rPr>
                        <a:t>NATURALISMO</a:t>
                      </a:r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23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A investigação da sociedade e dos caracteres individuais é feita “de dentro para fora”, isto é, por meio de uma análise psicológica capaz de abranger toda a sua complexidade, utilizando entre outros recursos, a ironia.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A investigação da sociedade e dos caracteres individuais ocorre “de fora para dentro”; as personagens tendem a se simplificar, pois são vistas como joguetes, consequências dos fatores biológicos e sociais que determinam suas ações, pensamentos e sentimentos.</a:t>
                      </a:r>
                    </a:p>
                    <a:p>
                      <a:endParaRPr lang="pt-BR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19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Ênfase nas relações entre o homem e a sociedade burguesa, atacando suas instituições e seus fundamentos ideológicos: o homem, o casamento, o clero, a escravidão etc. </a:t>
                      </a:r>
                    </a:p>
                    <a:p>
                      <a:endParaRPr lang="pt-BR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Ênfase na descrição das coletividades, dos tipos humanos que encarnam os vícios, as patologias e anormalidades reveladoras entre o homem e o animal, no homem descendo a condição animalesca em sua situação de mero produtos das circunstâncias externas.</a:t>
                      </a:r>
                    </a:p>
                    <a:p>
                      <a:endParaRPr lang="pt-BR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70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O tratamento imparcial e o objetivo dos temas garante ao leitor um espaço de interpretação, de elaboração de suas próprias conclusões a respeito das obras</a:t>
                      </a:r>
                      <a:r>
                        <a:rPr lang="pt-BR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pt-BR" sz="1200" dirty="0" smtClean="0"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https://www.youtube.com/watch?v=87kUeQkKCMM</a:t>
                      </a:r>
                      <a:r>
                        <a:rPr lang="pt-B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pt-BR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pt-BR" sz="1200" dirty="0" smtClean="0"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https://www.youtube.com/watch?v=YvkHMTBPEfw</a:t>
                      </a:r>
                      <a:r>
                        <a:rPr lang="pt-B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pt-BR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O tratamento dos temas a partir de uma visão determinista conduz e direciona as conclusões do leitor.</a:t>
                      </a:r>
                    </a:p>
                    <a:p>
                      <a:r>
                        <a:rPr lang="pt-BR" sz="1700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https://www.youtube.com/watch?v=EvD4bDYksfE</a:t>
                      </a:r>
                      <a:endParaRPr lang="pt-BR" sz="17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pt-BR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Algumas correntes filosóficas da época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964488" cy="7272808"/>
          </a:xfrm>
        </p:spPr>
        <p:txBody>
          <a:bodyPr>
            <a:normAutofit fontScale="62500" lnSpcReduction="20000"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POSITIVISMO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de Augusto Comte (só devem ser considerados existentes os fatos positivos, quer dizer, aqueles que podem ser analisados cientificamente)</a:t>
            </a:r>
          </a:p>
          <a:p>
            <a:pPr marL="514350" indent="-51435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− ”Amor como princípio, ordem como base e progresso como objetivo.”</a:t>
            </a:r>
          </a:p>
          <a:p>
            <a:pPr marL="514350" indent="-51435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− O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progresso da humanidade depende exclusivamente dos avanços científicos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dirty="0" smtClean="0"/>
          </a:p>
          <a:p>
            <a:pPr marL="514350" indent="-51435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− Algumas ciências positivistas: matemática, física, astronomia, química e biologia.</a:t>
            </a:r>
          </a:p>
          <a:p>
            <a:pPr marL="514350" indent="-514350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pt-B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DETERMINISMO HISTÓRICO E GEOGRÁFICO</a:t>
            </a:r>
            <a:r>
              <a:rPr lang="pt-B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Taine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(o comportamento humano e portanto da obra de arte que o investiga, é determinado pela confluência de três fatores: meio, raça e momento histórico)</a:t>
            </a:r>
          </a:p>
          <a:p>
            <a:pPr marL="514350" indent="-514350"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elações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de causalidade e leis universais que excluem o acaso e 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indeterminação.</a:t>
            </a:r>
          </a:p>
          <a:p>
            <a:pPr marL="514350" indent="-514350"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pt-B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EVOLUCIONISMO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 Darwin (na evolução das espécies, há uma seleção natural que faz os mais aptos sobreviverem e deixarem descendentes). </a:t>
            </a:r>
          </a:p>
          <a:p>
            <a:pPr marL="514350" indent="-514350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pt-B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SOCIALISMO UTÓPICO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Proudhon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O SOCIALISMO CIENTÍFICO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 Marx 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Engels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(na luta de classes, o poder burguês tende a ser superado pelo poder do proletariado)</a:t>
            </a:r>
          </a:p>
          <a:p>
            <a:pPr marL="514350" indent="-514350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pt-B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NEGAÇÃO DO CRISTIANISMO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Ernest Renan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(a crença absoluta nas conquistas das ciências − em detrimento da perspectiva religiosa como um todo, e do cristianismo em particular − para explicar o universo)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 surgimento do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Realismo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Realismo-Naturalismo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iniciou-se na França, em 1857, com a publicação de “</a:t>
            </a:r>
            <a:r>
              <a:rPr lang="pt-BR" u="sng" dirty="0" smtClean="0">
                <a:latin typeface="Times New Roman" pitchFamily="18" charset="0"/>
                <a:cs typeface="Times New Roman" pitchFamily="18" charset="0"/>
              </a:rPr>
              <a:t>Madame Bovary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”, de Gustave Flaubert (obra que tematiza o adultério feminino e questiona os males do casamento visto como instituição burguesa).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surgimento do estilo de fundo realista já se havia anunciado na fase final do Romantismo, que caracterizava-se por uma postura crítica e social.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BR" b="1" dirty="0">
                <a:latin typeface="Times New Roman" pitchFamily="18" charset="0"/>
                <a:cs typeface="Times New Roman" pitchFamily="18" charset="0"/>
              </a:rPr>
              <a:t>Realismo-Naturalismo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surge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como </a:t>
            </a:r>
            <a:r>
              <a:rPr lang="pt-B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oposição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ao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Romantismo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(oposição ao idealismo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romântico, ao sentimentalismo).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−  Romantismo caracteriza-se pela ideia de libertação da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subjetividade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dos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sentimentos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da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imaginação criadora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 da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fantasia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 O Realismo, no entanto, baseia-se nas ideias de racionalidade, objetividade e impassibilidade, propondo retratar fielmente a vida contemporânea para desnudá-la e criticá-la).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8707"/>
            <a:ext cx="9145794" cy="692696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Características do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Realismo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6237312"/>
          </a:xfrm>
        </p:spPr>
        <p:txBody>
          <a:bodyPr>
            <a:noAutofit/>
          </a:bodyPr>
          <a:lstStyle/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Representação mais fiel da realidade.</a:t>
            </a:r>
          </a:p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Abordagem de temas sociais.</a:t>
            </a:r>
          </a:p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Objetividade. </a:t>
            </a:r>
          </a:p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Narrativa minuciosa (com muitos detalhes).</a:t>
            </a:r>
          </a:p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Influência do cientificismo, determinismo e positivismo.</a:t>
            </a:r>
          </a:p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Marcado por uma linguagem política e de denúncia dos problemas sociais como a miséria, pobreza, exploração, corrupção, entre outros.</a:t>
            </a:r>
          </a:p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Romance como meio de combate e crítica às instituições sociais decadentes, como o 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casamento, por 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exemplo.</a:t>
            </a:r>
          </a:p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Análise dos valores burgueses com visão crítica denunciando a hipocrisia e corrupção da classe.</a:t>
            </a:r>
          </a:p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Personagens analisadas psicologicamente (análise que abrange toda a complexidade da sociedade e dos caracteres individuais, personagens reflexivos)</a:t>
            </a:r>
          </a:p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Utiliza recursos como a ironia, que sugere e aponta, ao invés de afirmar.</a:t>
            </a:r>
          </a:p>
          <a:p>
            <a:endParaRPr lang="pt-BR" sz="1600" dirty="0" smtClean="0"/>
          </a:p>
          <a:p>
            <a:endParaRPr lang="pt-BR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9592"/>
          </a:xfrm>
        </p:spPr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Realismo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em Portugal 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55000" lnSpcReduction="20000"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Contexto histórico: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Portugal vive um período de recuperação e expansão da ideologia liberal, agora institucionalizada e consolidada. No entanto, essa expansão que baseava-se na comercialização de riquezas tem fluxo interrompido devido a fragilidade da industrialização do país.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Com uma produção industrial quase inexistente, assiste-se à estagnação do país. (essa estagnação reflete-se na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literatura).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Inicia-se então a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questão de Coimbrã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: polêmica entre românticos, defensores do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status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quo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literário, e os jovens revolucionários de Coimbra, dentre os quais se destacam Antero de Quental, Teófilo Braga e mais tardiamente, Eça de Queirós.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dirty="0" smtClean="0"/>
              <a:t>−  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Antônio de Castilho, em posfácio ao livro de poesia romântica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Poemas da Mocidade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de Pinheiros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Chagas,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critica os moços de Coimbra, afirmando faltarem-lhes “bom senso e bom gosto”. Antero de Quental responde à crítica num folhetim que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intitula ”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Bom Senso e Bom Gosto”, colocando os pressupostos estéticos do realismo e sua missão de reformar a sociedade portuguesa.</a:t>
            </a:r>
          </a:p>
          <a:p>
            <a:pPr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Os jovens realistas saem vitoriosos e em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1871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consolidam um projeto literário, filosófico e político proposto com as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conferências do cassino Lisbonense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que tematizam o Realismo colocando as ideias de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Taine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Comte e Renan (as conferências foram consideradas subversivas, sofrendo ataques de jornais conservadores).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Realismo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em Portugal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itchFamily="18" charset="0"/>
              </a:rPr>
              <a:t>O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Realismo-Naturalismo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inicia-se oficialmente no país apenas em 1875, ano da publicação de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O crime do padre Amaro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de Eça de Queirós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poesia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 naturalismo sede lugar realista foi usada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como forma de realização do compromisso do poeta de engajar-se na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luta social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de seu tempo e colocar sua obra a serviço da causa comum:  reformar a mentalidade portuguesa, atrasada e provinciana.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7452320" cy="908720"/>
          </a:xfrm>
        </p:spPr>
        <p:txBody>
          <a:bodyPr>
            <a:normAutofit fontScale="90000"/>
          </a:bodyPr>
          <a:lstStyle/>
          <a:p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Principais autores do 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realismo 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português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Eça de Queiroz:</a:t>
            </a:r>
          </a:p>
          <a:p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Seus primeiros trabalhos como escritor apareceram no Jornal Gazeta de Portugal. </a:t>
            </a:r>
          </a:p>
          <a:p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Recebeu </a:t>
            </a: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grande influência </a:t>
            </a: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literária do </a:t>
            </a:r>
            <a:r>
              <a:rPr lang="pt-BR" sz="1500" dirty="0">
                <a:latin typeface="Times New Roman" pitchFamily="18" charset="0"/>
                <a:cs typeface="Times New Roman" pitchFamily="18" charset="0"/>
              </a:rPr>
              <a:t>escritor francês Gustave </a:t>
            </a: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Flaubert.</a:t>
            </a:r>
            <a:endParaRPr lang="pt-BR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Abordou, em suas obras, diversos temas. Porém, podemos observar algumas características comuns em seus romances, como a abordagem de </a:t>
            </a:r>
            <a:r>
              <a:rPr lang="pt-BR" sz="1500" b="1" dirty="0" smtClean="0">
                <a:latin typeface="Times New Roman" pitchFamily="18" charset="0"/>
                <a:cs typeface="Times New Roman" pitchFamily="18" charset="0"/>
              </a:rPr>
              <a:t>temas cotidianos</a:t>
            </a: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, descrição de </a:t>
            </a: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locais, </a:t>
            </a: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comportamento de pessoas, pessimismo, ironia e humor.</a:t>
            </a:r>
          </a:p>
          <a:p>
            <a:endParaRPr lang="pt-BR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Principais obras:</a:t>
            </a:r>
          </a:p>
          <a:p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O Crime do Padre Amaro </a:t>
            </a:r>
          </a:p>
          <a:p>
            <a:pPr>
              <a:buNone/>
            </a:pP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−    Através da relação de Amaro (sacerdote sem vocação) e Amélia (beata), Eça denuncia o abuso de influência praticado pelos padres.</a:t>
            </a:r>
          </a:p>
          <a:p>
            <a:pPr>
              <a:buNone/>
            </a:pP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       As questões do pecado e da supervalorização do padre também são abordados e criticados nesta obra.</a:t>
            </a:r>
          </a:p>
          <a:p>
            <a:endParaRPr lang="pt-BR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O Primo Basílio</a:t>
            </a:r>
          </a:p>
          <a:p>
            <a:pPr>
              <a:buNone/>
            </a:pP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−      Considerado o melhor romance de Eça de Queirós, a obra conta a história de um adultério.</a:t>
            </a:r>
          </a:p>
          <a:p>
            <a:pPr>
              <a:buNone/>
            </a:pP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         A esposa Luísa trai seu marido Jorge com o seu primo e suas atitudes provocarão consequências desastrosas no seu futuro.</a:t>
            </a:r>
          </a:p>
          <a:p>
            <a:pPr>
              <a:buNone/>
            </a:pPr>
            <a:endParaRPr lang="pt-BR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A Cidade e as Serras </a:t>
            </a:r>
            <a:endParaRPr lang="pt-BR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None/>
            </a:pPr>
            <a:r>
              <a:rPr lang="pt-BR" sz="15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	A </a:t>
            </a:r>
            <a:r>
              <a:rPr lang="pt-BR" sz="1500" dirty="0">
                <a:latin typeface="Times New Roman" pitchFamily="18" charset="0"/>
                <a:cs typeface="Times New Roman" pitchFamily="18" charset="0"/>
              </a:rPr>
              <a:t>partir </a:t>
            </a: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da narrativa da vida </a:t>
            </a:r>
            <a:r>
              <a:rPr lang="pt-BR" sz="1500" dirty="0">
                <a:latin typeface="Times New Roman" pitchFamily="18" charset="0"/>
                <a:cs typeface="Times New Roman" pitchFamily="18" charset="0"/>
              </a:rPr>
              <a:t>de Jacinto, narrada por seu amigo José </a:t>
            </a:r>
            <a:r>
              <a:rPr lang="pt-BR" sz="1500" dirty="0" smtClean="0">
                <a:latin typeface="Times New Roman" pitchFamily="18" charset="0"/>
                <a:cs typeface="Times New Roman" pitchFamily="18" charset="0"/>
              </a:rPr>
              <a:t>Fernandes, </a:t>
            </a:r>
            <a:r>
              <a:rPr lang="pt-BR" sz="1500" dirty="0">
                <a:latin typeface="Times New Roman" pitchFamily="18" charset="0"/>
                <a:cs typeface="Times New Roman" pitchFamily="18" charset="0"/>
              </a:rPr>
              <a:t>aborda o tema campo X cidade a partir da idealização da vida rural portuguesa, entendida como remédio para os males gerados pela civilização do século XIX.</a:t>
            </a:r>
          </a:p>
          <a:p>
            <a:pPr lvl="1"/>
            <a:endParaRPr lang="pt-BR" sz="1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Resultado de imag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40264"/>
            <a:ext cx="131445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0" y="0"/>
            <a:ext cx="8685783" cy="476672"/>
          </a:xfrm>
        </p:spPr>
        <p:txBody>
          <a:bodyPr anchor="t" anchorCtr="0"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 cidade e as serras – Capitulo VI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  <p:sp>
        <p:nvSpPr>
          <p:cNvPr id="15" name="Espaço Reservado para Conteúdo 14"/>
          <p:cNvSpPr>
            <a:spLocks noGrp="1"/>
          </p:cNvSpPr>
          <p:nvPr>
            <p:ph sz="quarter" idx="4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300" dirty="0" smtClean="0">
                <a:latin typeface="Times New Roman" panose="02020603050405020304" pitchFamily="18" charset="0"/>
                <a:cs typeface="Times New Roman" pitchFamily="18" charset="0"/>
              </a:rPr>
              <a:t>“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Cidade perdeu ele a força e beleza harmoniosa do corpo, e se tornou esse ser ressequido e escanifrado ou obeso e afogado em unto, de ossos moles como trapos, de nervos trêmulos como arames,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(...)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esse ser em que Deus, espantado, mal pode reconhecer o seu esbelto e rijo e nobre Adão! Na Cidade findou a sua liberdade moral; cada manhã ela lhe impõe uma necessidade, e cada necessidade o arremessa para uma dependência; pobre e subalterno, a sua vida é um constante solicitar, adular, vergar, rastejar, aturar; e rico e superior como um Jacinto, a Sociedade logo o enreda em tradições, preceitos, etiquetas, cerimônias, praxes, ritos, serviços mais disciplinares que os dum cárcere ou dum quartel...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(...) Os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sentimentos mais genuinamente humanos logo na Cidade se desumanizam! Vê, meu Jacinto! São como luzes que o áspero vento do viver social não deixa arder com serenidade e limpidez; e aqui abala e faz tremer; e além brutamente apaga; e adiante obriga a flamejar com desnaturada violência. As amizades nunca passam de alianças que o interesse, na hora inquieta da defesa ou na hora sôfrega do assalto, ata apressadamente com um cordel apressado, e que estalam ao menor embate da rivalidade ou do orgulho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3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pt-BR" sz="23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pt-BR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2788</TotalTime>
  <Words>2611</Words>
  <Application>Microsoft Office PowerPoint</Application>
  <PresentationFormat>Apresentação na tela (4:3)</PresentationFormat>
  <Paragraphs>241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Tema do Office</vt:lpstr>
      <vt:lpstr>REALISMO &amp; NATURALISMO</vt:lpstr>
      <vt:lpstr>Contexto Histórico </vt:lpstr>
      <vt:lpstr>Algumas correntes filosóficas da época</vt:lpstr>
      <vt:lpstr>O  surgimento do Realismo</vt:lpstr>
      <vt:lpstr>Características do Realismo</vt:lpstr>
      <vt:lpstr>Realismo em Portugal </vt:lpstr>
      <vt:lpstr>Realismo em Portugal</vt:lpstr>
      <vt:lpstr>Principais autores do realismo português</vt:lpstr>
      <vt:lpstr>Apresentação do PowerPoint</vt:lpstr>
      <vt:lpstr>Apresentação do PowerPoint</vt:lpstr>
      <vt:lpstr>Apresentação do PowerPoint</vt:lpstr>
      <vt:lpstr>Naturalismo</vt:lpstr>
      <vt:lpstr>Características do Naturalismo</vt:lpstr>
      <vt:lpstr>As Respigadoras | Jean-François Millet, 1857</vt:lpstr>
      <vt:lpstr>Um Bar no Folies-Bergère | Édouard Manet, 1882</vt:lpstr>
      <vt:lpstr>Apresentação do PowerPoint</vt:lpstr>
      <vt:lpstr>Os comedores de batatas,  | Vincent van Gogh, 1885</vt:lpstr>
      <vt:lpstr>Realismo no Brasil</vt:lpstr>
      <vt:lpstr>Realismo no Brasil</vt:lpstr>
      <vt:lpstr>Realismo no Brasil - Autor Principal</vt:lpstr>
      <vt:lpstr>Apresentação do PowerPoint</vt:lpstr>
      <vt:lpstr>Naturalismo no Brasil</vt:lpstr>
      <vt:lpstr>Principais autores</vt:lpstr>
      <vt:lpstr>Aluísio de Azevedo</vt:lpstr>
      <vt:lpstr>Principais autores</vt:lpstr>
      <vt:lpstr>Diferenças entre o Realismo e o Naturalismo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REALISMO</dc:title>
  <dc:creator>Amanda</dc:creator>
  <cp:lastModifiedBy>Ana Carolina</cp:lastModifiedBy>
  <cp:revision>84</cp:revision>
  <dcterms:created xsi:type="dcterms:W3CDTF">2016-06-26T05:40:43Z</dcterms:created>
  <dcterms:modified xsi:type="dcterms:W3CDTF">2016-10-26T03:28:54Z</dcterms:modified>
</cp:coreProperties>
</file>