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EAF82-3210-41AA-A2F9-72781952A9E6}" type="datetimeFigureOut">
              <a:rPr lang="pt-BR"/>
              <a:t>14/04/2016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5996E-E340-4E65-ACB8-3A4D0755AD6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257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996E-E340-4E65-ACB8-3A4D0755AD61}" type="slidenum">
              <a:rPr lang="pt-BR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96699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996E-E340-4E65-ACB8-3A4D0755AD6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0211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996E-E340-4E65-ACB8-3A4D0755AD61}" type="slidenum">
              <a:rPr lang="pt-BR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9823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996E-E340-4E65-ACB8-3A4D0755AD61}" type="slidenum">
              <a:rPr lang="pt-BR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907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996E-E340-4E65-ACB8-3A4D0755AD61}" type="slidenum">
              <a:rPr lang="pt-BR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9319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996E-E340-4E65-ACB8-3A4D0755AD61}" type="slidenum">
              <a:rPr lang="pt-BR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5621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996E-E340-4E65-ACB8-3A4D0755AD61}" type="slidenum">
              <a:rPr lang="pt-BR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1910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996E-E340-4E65-ACB8-3A4D0755AD61}" type="slidenum">
              <a:rPr lang="pt-BR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95333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996E-E340-4E65-ACB8-3A4D0755AD61}" type="slidenum">
              <a:rPr lang="pt-BR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5411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996E-E340-4E65-ACB8-3A4D0755AD61}" type="slidenum">
              <a:rPr lang="pt-BR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7213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14.04.2016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14.04.2016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14.04.2016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14.04.2016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14.04.2016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14.04.2016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14.04.2016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14.04.2016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14.04.2016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14.04.2016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14.04.2016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14.04.2016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Aula 2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 err="1"/>
              <a:t>Movimento</a:t>
            </a:r>
            <a:r>
              <a:rPr lang="de-DE" dirty="0"/>
              <a:t> </a:t>
            </a:r>
            <a:r>
              <a:rPr lang="de-DE" dirty="0" err="1"/>
              <a:t>Retilíneo</a:t>
            </a:r>
            <a:r>
              <a:rPr lang="de-DE" dirty="0"/>
              <a:t> Uniforme (MRU)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>
                <a:solidFill>
                  <a:srgbClr val="333333"/>
                </a:solidFill>
                <a:latin typeface="Calibri"/>
              </a:rPr>
              <a:t>Uma caixinha com velocidade constante percorre uma trajetória retilínea à qual se fixou um eixo de coordenadas. Sabe-se que no instante t0 = 0, a posição do móvel é x0 = 500m e, no instante t = 20s, a posição é x = 200m. Determine:</a:t>
            </a:r>
          </a:p>
          <a:p>
            <a:pPr marL="0" indent="0">
              <a:buNone/>
            </a:pPr>
            <a:r>
              <a:rPr lang="pt-BR" dirty="0">
                <a:solidFill>
                  <a:srgbClr val="333333"/>
                </a:solidFill>
                <a:latin typeface="Calibri"/>
              </a:rPr>
              <a:t>a. A velocidade do móvel.</a:t>
            </a:r>
            <a:br>
              <a:rPr lang="pt-BR" dirty="0">
                <a:solidFill>
                  <a:srgbClr val="333333"/>
                </a:solidFill>
                <a:latin typeface="Arial" charset="0"/>
              </a:rPr>
            </a:br>
            <a:r>
              <a:rPr lang="pt-BR" dirty="0">
                <a:solidFill>
                  <a:srgbClr val="333333"/>
                </a:solidFill>
                <a:latin typeface="Calibri"/>
              </a:rPr>
              <a:t>b. A função da posição.</a:t>
            </a:r>
            <a:br>
              <a:rPr lang="pt-BR" dirty="0">
                <a:solidFill>
                  <a:srgbClr val="333333"/>
                </a:solidFill>
                <a:latin typeface="Arial" charset="0"/>
              </a:rPr>
            </a:br>
            <a:r>
              <a:rPr lang="pt-BR" dirty="0">
                <a:solidFill>
                  <a:srgbClr val="333333"/>
                </a:solidFill>
                <a:latin typeface="Calibri"/>
              </a:rPr>
              <a:t>c. A posição nos instantes t = 1s e t = 15s.</a:t>
            </a:r>
            <a:br>
              <a:rPr lang="pt-BR" dirty="0">
                <a:solidFill>
                  <a:srgbClr val="333333"/>
                </a:solidFill>
                <a:latin typeface="Arial" charset="0"/>
              </a:rPr>
            </a:br>
            <a:r>
              <a:rPr lang="pt-BR" dirty="0">
                <a:solidFill>
                  <a:srgbClr val="333333"/>
                </a:solidFill>
                <a:latin typeface="Calibri"/>
              </a:rPr>
              <a:t>d. O instante em que ele passa pela origem.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1137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>
                <a:solidFill>
                  <a:srgbClr val="333333"/>
                </a:solidFill>
                <a:latin typeface="Calibri" charset="0"/>
              </a:rPr>
              <a:t>Dois pinguins, Astolfo e </a:t>
            </a:r>
            <a:r>
              <a:rPr lang="pt-BR" dirty="0" err="1">
                <a:solidFill>
                  <a:srgbClr val="333333"/>
                </a:solidFill>
                <a:latin typeface="Calibri" charset="0"/>
              </a:rPr>
              <a:t>Bernardete</a:t>
            </a:r>
            <a:r>
              <a:rPr lang="pt-BR" dirty="0">
                <a:solidFill>
                  <a:srgbClr val="333333"/>
                </a:solidFill>
                <a:latin typeface="Calibri" charset="0"/>
              </a:rPr>
              <a:t>, encontram-se sobre uma mesma pista de gelo retilínea com velocidades constantes no qual a função horária das posições de ambos para um mesmo instante são dadas a seguir: </a:t>
            </a:r>
            <a:r>
              <a:rPr lang="pt-BR" dirty="0" err="1">
                <a:solidFill>
                  <a:srgbClr val="333333"/>
                </a:solidFill>
                <a:latin typeface="Calibri" charset="0"/>
              </a:rPr>
              <a:t>xA</a:t>
            </a:r>
            <a:r>
              <a:rPr lang="pt-BR" dirty="0">
                <a:solidFill>
                  <a:srgbClr val="333333"/>
                </a:solidFill>
                <a:latin typeface="Calibri" charset="0"/>
              </a:rPr>
              <a:t> = 200 + 20t e </a:t>
            </a:r>
            <a:r>
              <a:rPr lang="pt-BR" dirty="0" err="1">
                <a:solidFill>
                  <a:srgbClr val="333333"/>
                </a:solidFill>
                <a:latin typeface="Calibri" charset="0"/>
              </a:rPr>
              <a:t>xB</a:t>
            </a:r>
            <a:r>
              <a:rPr lang="pt-BR" dirty="0">
                <a:solidFill>
                  <a:srgbClr val="333333"/>
                </a:solidFill>
                <a:latin typeface="Calibri" charset="0"/>
              </a:rPr>
              <a:t> = 100 + 40t. Com base nessas informações, responda as questões abaixo.</a:t>
            </a:r>
          </a:p>
          <a:p>
            <a:pPr marL="0" indent="0">
              <a:buNone/>
            </a:pPr>
            <a:r>
              <a:rPr lang="pt-BR" dirty="0">
                <a:solidFill>
                  <a:srgbClr val="333333"/>
                </a:solidFill>
                <a:latin typeface="Calibri" charset="0"/>
              </a:rPr>
              <a:t>a. É possível que o móvel B ultrapasse o móvel A? Justifique.</a:t>
            </a:r>
            <a:br>
              <a:rPr lang="pt-BR" dirty="0">
                <a:solidFill>
                  <a:srgbClr val="333333"/>
                </a:solidFill>
                <a:latin typeface="Arial" charset="0"/>
              </a:rPr>
            </a:br>
            <a:r>
              <a:rPr lang="pt-BR" dirty="0">
                <a:solidFill>
                  <a:srgbClr val="333333"/>
                </a:solidFill>
                <a:latin typeface="Calibri" charset="0"/>
              </a:rPr>
              <a:t>b. Determine o instante em que o móvel B alcançará o móvel A, caso este alcance aconteça.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9421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Sobre o movimento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3 grandezas definem o movimento:</a:t>
            </a:r>
          </a:p>
          <a:p>
            <a:pPr marL="0" indent="0">
              <a:buNone/>
            </a:pPr>
            <a:r>
              <a:rPr lang="pt-BR" dirty="0"/>
              <a:t>   - Deslocamento, em metros;</a:t>
            </a:r>
          </a:p>
          <a:p>
            <a:pPr marL="0" indent="0">
              <a:buNone/>
            </a:pPr>
            <a:r>
              <a:rPr lang="pt-BR" dirty="0"/>
              <a:t>   - Tempo, em segundos;</a:t>
            </a:r>
          </a:p>
          <a:p>
            <a:pPr marL="0" indent="0">
              <a:buNone/>
            </a:pPr>
            <a:r>
              <a:rPr lang="pt-BR" dirty="0"/>
              <a:t>   - Velocidade, em metros por segundo.</a:t>
            </a:r>
          </a:p>
          <a:p>
            <a:r>
              <a:rPr lang="pt-BR" dirty="0"/>
              <a:t>A expressão que une essas 3 grandezas é a da velocidade média: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6792" y="4531989"/>
            <a:ext cx="2743200" cy="130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536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Sobre a velocidade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A velocidade dada pela expressão anterior é o que chamamos de Velocidade Média. Trata-se de um valor que ignora as nuances do movimento, como acelerações e paradas;</a:t>
            </a:r>
          </a:p>
          <a:p>
            <a:r>
              <a:rPr lang="pt-BR" dirty="0"/>
              <a:t>Para calcular a velocidade instantânea em um certo instante, é necessário tomar um instante de tempo muito próximo de zero.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8776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Movimento retilíneo uniforme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Movimento descrito por um corpo quando sua velocidade se mantém </a:t>
            </a:r>
            <a:r>
              <a:rPr lang="pt-BR" b="1" dirty="0"/>
              <a:t>constante</a:t>
            </a:r>
            <a:r>
              <a:rPr lang="pt-BR" dirty="0"/>
              <a:t>;</a:t>
            </a:r>
          </a:p>
          <a:p>
            <a:r>
              <a:rPr lang="pt-BR" dirty="0"/>
              <a:t>Neste caso, a velocidade média é uma representação perfeita do evento, já que ela não sofre nenhuma mudança ao longo do movimento;</a:t>
            </a:r>
          </a:p>
          <a:p>
            <a:r>
              <a:rPr lang="pt-BR" dirty="0"/>
              <a:t>Pode ser tanto um movimento progressivo (V &gt; 0) quanto retrógrado (V &lt; 0).</a:t>
            </a:r>
          </a:p>
        </p:txBody>
      </p:sp>
    </p:spTree>
    <p:extLst>
      <p:ext uri="{BB962C8B-B14F-4D97-AF65-F5344CB8AC3E}">
        <p14:creationId xmlns:p14="http://schemas.microsoft.com/office/powerpoint/2010/main" val="702755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Movimento retilíneo uniforme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Dada a estreita relação entre espaço, tempo e velocidade, é possível (e mais esclarecedor) lidar com o MRU como uma função da posição do corpo em função do tempo;</a:t>
            </a:r>
          </a:p>
          <a:p>
            <a:r>
              <a:rPr lang="pt-BR" dirty="0"/>
              <a:t>Essa expressão parte da fórmula da velocidade média: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0831" y="4003795"/>
            <a:ext cx="4289952" cy="147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237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Representações gráficas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31521" y="1374942"/>
            <a:ext cx="8112653" cy="5369510"/>
          </a:xfrm>
        </p:spPr>
      </p:pic>
    </p:spTree>
    <p:extLst>
      <p:ext uri="{BB962C8B-B14F-4D97-AF65-F5344CB8AC3E}">
        <p14:creationId xmlns:p14="http://schemas.microsoft.com/office/powerpoint/2010/main" val="691271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Espaço x Tempo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O ponto onde a reta cruza o eixo y representa o espaço inicial do corpo;</a:t>
            </a:r>
          </a:p>
          <a:p>
            <a:r>
              <a:rPr lang="pt-BR" dirty="0"/>
              <a:t>A velocidade equivale ao coeficiente angular da reta, e pode ser calculado como tal: Tomando-se intervalos semelhantes para o eixo y e x e fazendo a razão entre os dois. No final das contas, a expressão para isso é a mesma da velocidade média observada anteriormente. </a:t>
            </a:r>
          </a:p>
        </p:txBody>
      </p:sp>
    </p:spTree>
    <p:extLst>
      <p:ext uri="{BB962C8B-B14F-4D97-AF65-F5344CB8AC3E}">
        <p14:creationId xmlns:p14="http://schemas.microsoft.com/office/powerpoint/2010/main" val="1318945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Representações gráficas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16472" y="1630111"/>
            <a:ext cx="7800323" cy="5163469"/>
          </a:xfrm>
        </p:spPr>
      </p:pic>
    </p:spTree>
    <p:extLst>
      <p:ext uri="{BB962C8B-B14F-4D97-AF65-F5344CB8AC3E}">
        <p14:creationId xmlns:p14="http://schemas.microsoft.com/office/powerpoint/2010/main" val="3290983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Velocidade x Tempo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Sendo a velocidade sempre constante, a função da velocidade pelo tempo também é constante;</a:t>
            </a:r>
          </a:p>
          <a:p>
            <a:r>
              <a:rPr lang="pt-BR" dirty="0"/>
              <a:t>Curiosamente, é possível obter o deslocamento do corpo em questão calculando a área embaixo da reta da função. A razão para isso é intuitiva e simples de ser demonstrada no caso acima, mas se aplica para </a:t>
            </a:r>
            <a:r>
              <a:rPr lang="pt-BR" b="1" dirty="0"/>
              <a:t>qualquer </a:t>
            </a:r>
            <a:r>
              <a:rPr lang="pt-BR" dirty="0"/>
              <a:t>tipo de gráfico de velocidade por tempo. </a:t>
            </a:r>
          </a:p>
        </p:txBody>
      </p:sp>
    </p:spTree>
    <p:extLst>
      <p:ext uri="{BB962C8B-B14F-4D97-AF65-F5344CB8AC3E}">
        <p14:creationId xmlns:p14="http://schemas.microsoft.com/office/powerpoint/2010/main" val="22447356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11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Aula 2</vt:lpstr>
      <vt:lpstr>Sobre o movimento</vt:lpstr>
      <vt:lpstr>Sobre a velocidade</vt:lpstr>
      <vt:lpstr>Movimento retilíneo uniforme</vt:lpstr>
      <vt:lpstr>Movimento retilíneo uniforme</vt:lpstr>
      <vt:lpstr>Representações gráficas</vt:lpstr>
      <vt:lpstr>Espaço x Tempo</vt:lpstr>
      <vt:lpstr>Representações gráficas</vt:lpstr>
      <vt:lpstr>Velocidade x Tempo</vt:lpstr>
      <vt:lpstr>Exemplos</vt:lpstr>
      <vt:lpstr>Exemplos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2</dc:title>
  <dc:creator/>
  <cp:lastModifiedBy/>
  <cp:revision>7</cp:revision>
  <dcterms:created xsi:type="dcterms:W3CDTF">2012-07-30T23:50:35Z</dcterms:created>
  <dcterms:modified xsi:type="dcterms:W3CDTF">2016-04-14T03:53:31Z</dcterms:modified>
</cp:coreProperties>
</file>