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8" r:id="rId26"/>
    <p:sldId id="289" r:id="rId27"/>
    <p:sldId id="290" r:id="rId28"/>
    <p:sldId id="291" r:id="rId29"/>
    <p:sldId id="292" r:id="rId30"/>
    <p:sldId id="293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82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17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96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81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83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7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44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64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94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10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8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27304-201E-48B1-A0EA-7E12DBF5FC90}" type="datetimeFigureOut">
              <a:rPr lang="pt-BR" smtClean="0"/>
              <a:t>28/10/2016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2A6DE-D4C4-4167-8FA5-8AABC73485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7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rvantesvirtual.com/obra-visor/prosopopeia--0/html/ffc951fc-82b1-11df-acc7-002185ce6064_1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BARROCO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ARTE DA CONTRA-REFORMA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aravaggio_-_San_Gerolam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88639"/>
            <a:ext cx="8568952" cy="6212686"/>
          </a:xfrm>
        </p:spPr>
      </p:pic>
      <p:sp>
        <p:nvSpPr>
          <p:cNvPr id="5" name="Retângulo 4"/>
          <p:cNvSpPr/>
          <p:nvPr/>
        </p:nvSpPr>
        <p:spPr>
          <a:xfrm>
            <a:off x="1115616" y="6473987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dirty="0" err="1" smtClean="0"/>
              <a:t>Caravaggio</a:t>
            </a:r>
            <a:r>
              <a:rPr lang="pt-BR" dirty="0" smtClean="0"/>
              <a:t> | São Gerônimo Penitente  - 1605 (</a:t>
            </a:r>
            <a:r>
              <a:rPr lang="pt-BR" dirty="0" err="1" smtClean="0"/>
              <a:t>Galería</a:t>
            </a:r>
            <a:r>
              <a:rPr lang="pt-BR" dirty="0" smtClean="0"/>
              <a:t> </a:t>
            </a:r>
            <a:r>
              <a:rPr lang="pt-BR" dirty="0" err="1" smtClean="0"/>
              <a:t>Borghese</a:t>
            </a:r>
            <a:r>
              <a:rPr lang="pt-BR" dirty="0" smtClean="0"/>
              <a:t>, Roma, </a:t>
            </a:r>
            <a:r>
              <a:rPr lang="pt-BR" dirty="0" err="1" smtClean="0"/>
              <a:t>Italia</a:t>
            </a:r>
            <a:r>
              <a:rPr lang="pt-BR" dirty="0" smtClean="0"/>
              <a:t>)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57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aifi.com/usuario/10138/laifi/92190911_10138_44271004_93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2014"/>
            <a:ext cx="676275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89756" y="6093296"/>
            <a:ext cx="6732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Diego </a:t>
            </a:r>
            <a:r>
              <a:rPr lang="pt-BR" dirty="0" err="1"/>
              <a:t>Velázquez</a:t>
            </a:r>
            <a:r>
              <a:rPr lang="pt-BR" dirty="0"/>
              <a:t> </a:t>
            </a:r>
            <a:r>
              <a:rPr lang="pt-BR" dirty="0" smtClean="0"/>
              <a:t>| </a:t>
            </a:r>
            <a:r>
              <a:rPr lang="pt-BR" dirty="0"/>
              <a:t>Velha Fritando Ovos - 1618</a:t>
            </a:r>
          </a:p>
        </p:txBody>
      </p:sp>
    </p:spTree>
    <p:extLst>
      <p:ext uri="{BB962C8B-B14F-4D97-AF65-F5344CB8AC3E}">
        <p14:creationId xmlns:p14="http://schemas.microsoft.com/office/powerpoint/2010/main" val="15903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useudasartes.com.br/media/catalog/product/cache/1/image/9df78eab33525d08d6e5fb8d27136e95/s/a/sagarada_fami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-27384"/>
            <a:ext cx="451890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020272" y="6167045"/>
            <a:ext cx="2115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Rembrandt</a:t>
            </a:r>
            <a:r>
              <a:rPr lang="pt-BR" dirty="0"/>
              <a:t> </a:t>
            </a:r>
            <a:r>
              <a:rPr lang="pt-BR" dirty="0" smtClean="0"/>
              <a:t>| 1635 </a:t>
            </a:r>
          </a:p>
          <a:p>
            <a:r>
              <a:rPr lang="pt-BR" dirty="0" smtClean="0"/>
              <a:t>A Sagrada Família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77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cc0bdrrY4qw/UTEUaIbsD8I/AAAAAAAAL9w/aiB5-bMEWos/s1600/saints_religion_rome_christianity_italy_monument_statues_chapel_bernini_beata_ludovica_albertoni_c_Wallpaper_1680x1050_www.wallpaperwell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7" y="404664"/>
            <a:ext cx="760404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05416" y="5157192"/>
            <a:ext cx="760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Beata </a:t>
            </a:r>
            <a:r>
              <a:rPr lang="pt-BR" dirty="0" err="1" smtClean="0"/>
              <a:t>Ludovica</a:t>
            </a:r>
            <a:r>
              <a:rPr lang="pt-BR" dirty="0" smtClean="0"/>
              <a:t> </a:t>
            </a:r>
            <a:r>
              <a:rPr lang="pt-BR" dirty="0" err="1" smtClean="0"/>
              <a:t>Albertoni</a:t>
            </a:r>
            <a:r>
              <a:rPr lang="pt-BR" dirty="0" smtClean="0"/>
              <a:t>| Gian </a:t>
            </a:r>
            <a:r>
              <a:rPr lang="pt-BR" dirty="0"/>
              <a:t>L</a:t>
            </a:r>
            <a:r>
              <a:rPr lang="pt-BR" dirty="0" smtClean="0"/>
              <a:t>ourenço </a:t>
            </a:r>
            <a:r>
              <a:rPr lang="pt-BR" b="1" dirty="0" err="1" smtClean="0"/>
              <a:t>Bernini</a:t>
            </a:r>
            <a:r>
              <a:rPr lang="pt-BR" b="1" dirty="0" smtClean="0"/>
              <a:t>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5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mu5hy2Kf0I0/UTEUvHHFXbI/AAAAAAAAL94/r2VQ2ecQCeE/s1600/stteresa-g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932"/>
            <a:ext cx="4757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593275" y="6021288"/>
            <a:ext cx="26243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O êxtase de santa Teresa -</a:t>
            </a:r>
          </a:p>
          <a:p>
            <a:r>
              <a:rPr lang="pt-BR" dirty="0"/>
              <a:t>d</a:t>
            </a:r>
            <a:r>
              <a:rPr lang="pt-BR" dirty="0" smtClean="0"/>
              <a:t>e Gian Lourenço </a:t>
            </a:r>
            <a:r>
              <a:rPr lang="pt-BR" b="1" dirty="0" err="1" smtClean="0"/>
              <a:t>Bernini</a:t>
            </a:r>
            <a:r>
              <a:rPr lang="pt-BR" b="1" dirty="0" smtClean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44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Conceptismo x cultismo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literatura barroca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 dividida em duas tendências. (conceptismo e cultismo);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 esta dualidade não exclui a possibilidade de um texto ter ambas as características;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estilo conceptista possui elementos argumentativos, um discurso engenhoso;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cultismo possui elementos ornamentais, agudeza;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saber que tipo de texto nós temos, devemos usar da predominância de estilo.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cultismo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Cultismo: texto semelhante a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descrição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intenção de despertar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sensações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leitor, valorização de aspectos visuais.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conceptismo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Conceptismo: texto semelhante a dissertação, intenção de convencer o leitor,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argumentação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elaborada, desenvolvimento de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ideias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paradoxais.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Consequências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texto barroco é: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Labiríntico,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Sinuoso,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Contorcido,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 elementos contrários; paradoxal.</a:t>
            </a: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Hipérbatos.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116631"/>
            <a:ext cx="3816424" cy="3600401"/>
          </a:xfrm>
        </p:spPr>
        <p:txBody>
          <a:bodyPr anchor="t"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O barroco na arquitetura</a:t>
            </a:r>
            <a:r>
              <a:rPr lang="pt-BR" sz="1400" dirty="0" smtClean="0"/>
              <a:t/>
            </a:r>
            <a:br>
              <a:rPr lang="pt-BR" sz="1400" dirty="0" smtClean="0"/>
            </a:br>
            <a:r>
              <a:rPr lang="pt-BR" sz="1400" dirty="0" smtClean="0"/>
              <a:t/>
            </a:r>
            <a:br>
              <a:rPr lang="pt-BR" sz="1400" dirty="0" smtClean="0"/>
            </a:br>
            <a:r>
              <a:rPr lang="pt-BR" sz="1600" b="1" dirty="0" smtClean="0"/>
              <a:t>O palácio de Versalhes </a:t>
            </a:r>
            <a:r>
              <a:rPr lang="pt-BR" sz="1600" dirty="0" smtClean="0"/>
              <a:t>era o palco da luxuria e das paixões. O espetáculo dos prazeres e das sensações. Situado na Cidade de Versalhes, na França começou a ser construído por Louis Le Vau nas primeiras décadas do século XVII e finalizado durante o governo de Luís XIV, em 1664.  Foi utilizado como o </a:t>
            </a:r>
            <a:r>
              <a:rPr lang="pt-BR" sz="1600" b="1" dirty="0" smtClean="0"/>
              <a:t>centro do poder real Francês </a:t>
            </a:r>
            <a:r>
              <a:rPr lang="pt-BR" sz="1600" dirty="0" smtClean="0"/>
              <a:t>durante o absolutismo, sendo a </a:t>
            </a:r>
            <a:r>
              <a:rPr lang="pt-BR" sz="1600" b="1" dirty="0" smtClean="0"/>
              <a:t>representação do grande poder econômico da realeza </a:t>
            </a:r>
            <a:r>
              <a:rPr lang="pt-BR" sz="1600" dirty="0" smtClean="0"/>
              <a:t>francesa do século XVII ao XVIII. </a:t>
            </a:r>
            <a:endParaRPr lang="pt-BR" sz="1600" dirty="0"/>
          </a:p>
        </p:txBody>
      </p:sp>
      <p:pic>
        <p:nvPicPr>
          <p:cNvPr id="5" name="Picture 2" descr="https://upload.wikimedia.org/wikipedia/commons/thumb/f/f1/Chateau_Versailles_Galerie_des_Glaces.jpg/1280px-Chateau_Versailles_Galerie_des_Glac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5055235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3.bp.blogspot.com/-4iyiBVwqw_s/TZ-MGtVZb0I/AAAAAAAAB1U/SlhH4FBo-oQ/s1600/BXK63647_palacio-de-versailles-paris800%255B1%25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71555"/>
            <a:ext cx="2808312" cy="18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mw2.google.com/mw-panoramio/photos/medium/157525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725" y="4797112"/>
            <a:ext cx="2756846" cy="18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palácio de versalhes curiosidad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3" y="4771555"/>
            <a:ext cx="2853011" cy="189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Barroco em Portugal - 1580 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União Ibérica: rei Felipe II assume o trono de Portugal (substitui D. Sebastião); escritores portugueses recebem influencia de escritores espanhóis (por exemplo Luís de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Gôngora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mímese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Barroco começa em Portugal em 1580 (morte de Luís de Camões).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Escritores portugueses divididos: saudosismo econômico x Inquisição / saudosismo x pessimismo. 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Meados do século XVIII, Portugal volta a ter autonomia econômica (exploração de ouro no Brasil), começa o declínio do Barro no país.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histórico</a:t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conturbado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Acumulo de riquezas e o mercantilismo enfraquecem a Igreja que, apoiada pelas monarquias absolutistas, inicia grandes repressões.  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Antônio Vieira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(Lisboa, 1608 - Salvador, 1697)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Atuou no século XVII,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Portugal, era diplomata e padre, 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 para o Brasil com as Companhias de Jesus, para a catequização dos índios,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 um orador sacro,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Sermões: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de 200 sermões em estilo barroco conceptista sobre diversos temas (moral, política, religião, sociedade, linguística),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Seus sermões eram produzidos para serem declamados nos púlpitos das igrejas. Geralmente, partia de um trecho bíblico, de onde retirava um problema. Ele expunha o plano geral do seu discurso para, depois, defender uma visão de mundo.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adre antonio viei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29" y="1385392"/>
            <a:ext cx="4137223" cy="4655162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074840" cy="1008112"/>
          </a:xfrm>
        </p:spPr>
        <p:txBody>
          <a:bodyPr anchor="t">
            <a:normAutofit fontScale="90000"/>
          </a:bodyPr>
          <a:lstStyle/>
          <a:p>
            <a:r>
              <a:rPr lang="pt-BR" sz="3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sermão </a:t>
            </a:r>
            <a:r>
              <a:rPr lang="pt-BR" sz="3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 Padre Vieira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254352" y="332656"/>
            <a:ext cx="4860032" cy="6309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Estrutura:</a:t>
            </a:r>
          </a:p>
          <a:p>
            <a:pPr marL="0" indent="0"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Intróito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Exórdido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apresentação, introdução do assunto.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Desenvolvimento ou argumento: defesa de uma ideia com base na argumentação.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Peroração: parte final, conclusão.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Alguns Sermões: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8820472" cy="551723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Sermão da </a:t>
            </a:r>
            <a:r>
              <a:rPr lang="pt-BR" b="1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Sexágésima</a:t>
            </a:r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(1655)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algn="just"/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 sermão, dividido em dez partes, é conhecido por tratar da</a:t>
            </a:r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arte de pregar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 Nele, Padre Antônio Vieira condena aqueles que apenas pregam a palavra de Deus de maneira vazia. Para ele, a palavra de Deus era como uma semente, que deveria ser semeada pelo pregador. Por fim, o padre chega à conclusão de que, se a palavra de Deus não dá frutos no plano terreno a culpa é única e exclusivamente dos pregadores que não cumprem direito a sua função. Leia um trecho do sermão:</a:t>
            </a:r>
          </a:p>
          <a:p>
            <a:pPr marL="0" indent="0" algn="just">
              <a:buNone/>
            </a:pP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algn="just"/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Ecce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exiit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qui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seminat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seminare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 Diz Cristo que "saiu o pregador evangélico a semear" a palavra divina. Bem parece este texto dos livros de Deus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ão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só faz menção do semear, mas também faz caso do sair: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Exiit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porque no dia da messe hão-nos de medir a semeadura e hão-nos de contar os passos. (...) Entre os semeadores do Evangelho há uns que saem a semear, há outros que semeiam sem sair. Os que saem a semear são os que vão pregar à Índia, à China, ao Japão; os que semeiam sem sair, são os que se contentam com pregar na Pátria. Todos terão sua razão, mas tudo tem sua conta. Aos que têm a seara em casa, pagar-lhes-ão a semeadura; aos que vão buscar a seara tão longe, hão-lhes de medir a semeadura e hão-lhes de contar os passos. Ah Dia do Juízo! Ah pregadores! Os de cá, achar-vos-eis com mais paço; os de lá, com mais passos: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Exiit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seminare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 (...) Ora, suposto que a conversão das almas por meio da pregação depende destes três concursos: de Deus, do pregador e do ouvinte, por qual deles devemos entender a falta? Por parte do ouvinte, ou por parte do pregador, ou por parte de Deus? (...)</a:t>
            </a:r>
          </a:p>
        </p:txBody>
      </p:sp>
    </p:spTree>
    <p:extLst>
      <p:ext uri="{BB962C8B-B14F-4D97-AF65-F5344CB8AC3E}">
        <p14:creationId xmlns:p14="http://schemas.microsoft.com/office/powerpoint/2010/main" val="23472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1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Sermão de Santo Antônio (1654)</a:t>
            </a:r>
            <a:r>
              <a:rPr lang="pt-BR" sz="31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: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pt-BR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Também conhecido como "O Sermão dos Peixes", pois nele o padre usa a imagem dos peixes como símbolo para fazer uma crítica aos vícios dos colonos portugueses que se aproveitavam da condição dos índios para escravizá-los e sujeitá-los ao seu poder. Leia um trecho do sermão:</a:t>
            </a:r>
          </a:p>
          <a:p>
            <a:pPr marL="0" indent="0" algn="just">
              <a:buNone/>
            </a:pP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algn="just"/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Vós, diz Cristo, Senhor nosso, falando com os pregadores, sois o sal da terra: e chama-lhes sal da terra, porque quer que façam na terra o que faz o sal. O efeito do sal é impedir a corrupção; mas quando a terra se vê tão corrupta como está a nossa, havendo tantos nela que têm ofício de sal, qual será, ou qual pode ser a causa desta corrupção? (...) Enfim, que havemos de pregar hoje aos peixes? Nunca pior auditório. Ao menos têm os peixes duas boas qualidades de ouvintes: ouvem e não falam. Uma só cousa pudera desconsolar o Pregador, que é serem gente os peixes que se não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há-de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converter. Mas esta dor é tão ordinária, que já pelo costume quase se não sente (...) Suposto isto, para que procedamos com clareza, dividirei, peixes, o vosso sermão em dois pontos: no primeiro louvar-vos-ei as vossas atitudes, no segundo repreender-vos-ei os vossos vícios. (...) 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aria Bethânia lê sermão de Padre Antônio Vieira sobre Santo Antôn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0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Barroco no Brasil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século XVII, a cidade de Salvador tinha a economia açucareira solidificada; grande polo cultural.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Bento Teixeira Pinto: escreveu a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primeira obra barroca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Prosopopeia -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épica influenciada por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 Lusíadas.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 foi publicada em 1601.</a:t>
            </a:r>
          </a:p>
          <a:p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http://www.cervantesvirtual.com/obra-visor/prosopopeia--0/html/ffc951fc-82b1-11df-acc7-002185ce6064_1.html</a:t>
            </a:r>
            <a:endParaRPr lang="pt-B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Autores importantes do período: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Antonio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Vieira, Manuel Botelho de Oliveira e Gregório de Matos Guerra.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barroco brasileiro aleijadin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38290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71800" y="5916686"/>
            <a:ext cx="3829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Detalhe do </a:t>
            </a:r>
            <a:r>
              <a:rPr lang="pt-B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Cristo carregando a Cruz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 </a:t>
            </a:r>
            <a:r>
              <a:rPr lang="pt-B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Sacra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de Congonhas -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Santuário do Bom Jesus de Matosinhos em Congonhas do Campo, MG.  Escultor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Antônio Francisco Lisboa, 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Aleijadinho – Artista barrocos</a:t>
            </a:r>
          </a:p>
          <a:p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5575" y="6133020"/>
            <a:ext cx="8861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Cena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Cristo carregando a Cruz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 </a:t>
            </a:r>
            <a:r>
              <a:rPr lang="pt-B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Sacra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de Congonhas -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Santuário do Bom Jesus de Matosinhos em Congonhas do Campo, MG.  Escultor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Antônio Francisco Lisboa, 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Aleijadinho</a:t>
            </a:r>
          </a:p>
          <a:p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galeriadefotos.universia.com.br/uploads/2013_05_28_19_05_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29" y="188640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71800" y="5916686"/>
            <a:ext cx="3829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Igreja São Francisco de Assis, em Ouro Preto, arquitetada</a:t>
            </a:r>
            <a:b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Antônio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Francisco Lisboa, 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Aleijadinho. (Foto: Pedro Ângelo/G1)</a:t>
            </a:r>
          </a:p>
          <a:p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greja São Francisco de Assis, em Ouro Preto, arquitetada por Aleijadinho (Foto: Pedro Ângelo/G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96" y="692696"/>
            <a:ext cx="6797057" cy="509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jos no frontispício da Igreja de São Francisco de Assis, em Ouro Preto, esculpidos por Aleijadinho (Foto: Pedro Ângelo/G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5"/>
            <a:ext cx="7128792" cy="53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90028" y="5679428"/>
            <a:ext cx="7098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Anjos no frontispício da Igreja de São Francisco de Assis</a:t>
            </a:r>
            <a:r>
              <a:rPr lang="pt-BR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esculpidos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Aleijadinho (Foto: Pedro Ângelo/G1)</a:t>
            </a:r>
          </a:p>
        </p:txBody>
      </p:sp>
    </p:spTree>
    <p:extLst>
      <p:ext uri="{BB962C8B-B14F-4D97-AF65-F5344CB8AC3E}">
        <p14:creationId xmlns:p14="http://schemas.microsoft.com/office/powerpoint/2010/main" val="34334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41740" y="5903640"/>
            <a:ext cx="5476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Ascensão de Cristo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Matriz de Santo Antônio em Santa Bárbara - Por Manoel da Costa Ataíde, conhecido como Mestre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Ataíde 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2.bp.blogspot.com/-wxcU_yNvMgE/Uc2WK9OeQpI/AAAAAAAAABg/hGIJC-O3w2E/s600/575px-Ata%C3%ADde_-_capela_St_Barb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40" y="188640"/>
            <a:ext cx="5476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7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histórico</a:t>
            </a:r>
            <a:b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SÉCULO XVI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Martinho Lutero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iniciou um processo de contestação do dogma católico.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Reforma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Protestantismo. 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reforma protestante junto com o Renascimento abalou o poder católico; muitos fieis migraram para o protestantismo.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Mas, os países católicos responderam: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Companhia de Jesus e Tribunal da Inquisição. ( Contrarreforma).</a:t>
            </a: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renascimento passou a ser combatido com o objetivo de revitalizar o dogmatismo da Igreja Medieval.</a:t>
            </a:r>
          </a:p>
        </p:txBody>
      </p:sp>
    </p:spTree>
    <p:extLst>
      <p:ext uri="{BB962C8B-B14F-4D97-AF65-F5344CB8AC3E}">
        <p14:creationId xmlns:p14="http://schemas.microsoft.com/office/powerpoint/2010/main" val="40360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41740" y="5903640"/>
            <a:ext cx="5476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Detalhe da Assunção da Virgem, na Igreja de São Francisco de Ouro Preto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Manoel da Costa Ataíde, conhecido como Mestre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Ataíde 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upload.wikimedia.org/wikipedia/commons/thumb/c/c2/Ata%C3%ADde_-_NSPorci%C3%BAncula.jpg/370px-Ata%C3%ADde_-_NSPorci%C3%BAnc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4720"/>
            <a:ext cx="4176464" cy="55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" y="3310"/>
            <a:ext cx="5868143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Gregório de Matos Guerra </a:t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(Salvador 1625? - Recife 1695?)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Nasceu na Bahia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Educado por Jesuítas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Fez direito em Coimbra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1681, retorna a Salvador e dedica-se à poesia.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Portugal entrou em contato com os valores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contrarreformistas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o estilo barroco.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 publicou seus poemas em vida, por isso, há duvidas sobre a autenticidade de seus poemas.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Seus poemas dividem-se em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tipos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Poemas religiosos,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satíricos, </a:t>
            </a:r>
            <a:r>
              <a:rPr lang="pt-BR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Líricos e eróticos: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m para gregorio de matos gu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8245"/>
            <a:ext cx="2066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9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Poemas religiosos: </a:t>
            </a:r>
            <a:r>
              <a:rPr lang="pt-BR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sz="22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</a:t>
            </a:r>
            <a:r>
              <a:rPr lang="pt-BR" sz="22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preocupação religiosa </a:t>
            </a:r>
            <a:r>
              <a:rPr lang="pt-BR" sz="22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do escritor aparece em grande número em seus textos. Salvação espiritual do homem.</a:t>
            </a:r>
            <a:r>
              <a:rPr lang="pt-BR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412776"/>
            <a:ext cx="5904657" cy="5445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t-BR" b="1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i="1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Pequei, Senhor, mas não porque hei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pecado,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Da vossa alta clemência me despido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;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Porque quanto mais tenho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delinquido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Vos </a:t>
            </a: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tem a perdoar mais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empenhado.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</a:p>
          <a:p>
            <a:pPr marL="0" indent="0">
              <a:buNone/>
            </a:pPr>
            <a:endParaRPr lang="pt-BR" sz="1100" i="1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 basta a voz irar tanto pecado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abrandar-vos sobeja um só gemido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: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Que a mesma culpa que vos há ofendido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Vos tem para o perdão lisonjeado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endParaRPr lang="pt-BR" sz="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600" i="1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 uma ovelha perdida e já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cobrada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Glória tal e prazer tão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repentino	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Vos deu, como afirmais na sacra história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</a:t>
            </a:r>
            <a:endParaRPr lang="pt-BR" sz="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100" i="1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Eu sou, Senhor a ovelha desgarrada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Recobrai-a; e não queirais, pastor divino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Perder na vossa ovelha a vossa glória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		</a:t>
            </a:r>
            <a:r>
              <a:rPr lang="pt-B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</a:t>
            </a:r>
            <a:endParaRPr lang="pt-BR" i="1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012161" y="5013176"/>
            <a:ext cx="3131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Terceto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estrofe com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12161" y="5949280"/>
            <a:ext cx="3131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Terceto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estrofe com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6012161" y="2492896"/>
            <a:ext cx="3131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Quarteto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estrofe com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12161" y="3717032"/>
            <a:ext cx="3131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Quarteto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estrofe com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1340768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Soneto a Nosso Senhor </a:t>
            </a:r>
            <a:r>
              <a:rPr lang="pt-BR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(soneto </a:t>
            </a:r>
            <a:r>
              <a:rPr lang="pt-BR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</a:t>
            </a:r>
            <a:r>
              <a:rPr lang="pt-BR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etrarquiano</a:t>
            </a:r>
            <a:r>
              <a:rPr lang="pt-BR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14 versos - dois quartetos e dois tercetos)</a:t>
            </a:r>
          </a:p>
        </p:txBody>
      </p:sp>
    </p:spTree>
    <p:extLst>
      <p:ext uri="{BB962C8B-B14F-4D97-AF65-F5344CB8AC3E}">
        <p14:creationId xmlns:p14="http://schemas.microsoft.com/office/powerpoint/2010/main" val="21365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Poemas satíricos: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Gregório de Matos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escrevia poemas com criticas à situação econômica da Bahia. Também criticou a igreja e a situação religiosa daquele momento. Por esses textos, ficou conhecido como "</a:t>
            </a:r>
            <a:r>
              <a:rPr lang="pt-BR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Boca do Inferno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8772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Triste Bahia</a:t>
            </a:r>
          </a:p>
          <a:p>
            <a:pPr marL="0" indent="0">
              <a:buNone/>
            </a:pPr>
            <a:endParaRPr lang="pt-BR" b="1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1 	Triste Bahia! Oh quão </a:t>
            </a:r>
            <a:r>
              <a:rPr lang="pt-BR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dessemelhante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2 	</a:t>
            </a:r>
            <a:r>
              <a:rPr lang="pt-BR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Estás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e estou do nosso antigo estado!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3 	</a:t>
            </a:r>
            <a:r>
              <a:rPr lang="pt-BR" i="1" u="sng" dirty="0" smtClean="0">
                <a:solidFill>
                  <a:srgbClr val="FF3399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Pobre</a:t>
            </a:r>
            <a:r>
              <a:rPr lang="pt-BR" i="1" u="sng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te vejo a ti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tu a mi </a:t>
            </a:r>
            <a:r>
              <a:rPr lang="pt-BR" i="1" dirty="0" smtClean="0">
                <a:solidFill>
                  <a:srgbClr val="FF3399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empenhado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lain" startAt="4"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 </a:t>
            </a:r>
            <a:r>
              <a:rPr lang="pt-BR" i="1" u="sng" dirty="0" smtClean="0">
                <a:solidFill>
                  <a:srgbClr val="FF3399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Rica</a:t>
            </a:r>
            <a:r>
              <a:rPr lang="pt-BR" i="1" u="sng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te vejo eu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já, tu a mi </a:t>
            </a:r>
            <a:r>
              <a:rPr lang="pt-BR" i="1" dirty="0" smtClean="0">
                <a:solidFill>
                  <a:srgbClr val="FF3399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abundante.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5 	</a:t>
            </a:r>
            <a:r>
              <a:rPr lang="pt-BR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ti trocou-te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máquina mercante,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6 	Que em tua larga barra tem entrado,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7 	</a:t>
            </a:r>
            <a:r>
              <a:rPr lang="pt-BR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mim foi-me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trocando, e tem trocado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lain" startAt="8"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 Tanto negócio, e tanto negociante.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9 	Deste em dar tanto açúcar </a:t>
            </a:r>
            <a:r>
              <a:rPr lang="pt-BR" i="1" dirty="0" smtClean="0">
                <a:solidFill>
                  <a:srgbClr val="FF3399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excelente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10 	Pelas drogas </a:t>
            </a:r>
            <a:r>
              <a:rPr lang="pt-BR" i="1" dirty="0" smtClean="0">
                <a:solidFill>
                  <a:srgbClr val="FF3399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inúteis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que abelhuda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lain" startAt="11"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  Simples aceitas do sagaz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Brichote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12 	Oh se quisera Deus, que de repente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13 	Um dia amanheceras tão sisuda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14 	Que fora de algodão o teu capote!		</a:t>
            </a: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aetano Veloso - Triste Bah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52320" y="1160749"/>
            <a:ext cx="648072" cy="64807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100571" y="2708920"/>
            <a:ext cx="27919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Soneto </a:t>
            </a:r>
            <a:r>
              <a:rPr lang="pt-BR" sz="2400" dirty="0" smtClean="0"/>
              <a:t>- (forma fixa) </a:t>
            </a:r>
          </a:p>
          <a:p>
            <a:r>
              <a:rPr lang="pt-BR" sz="2400" b="1" dirty="0" smtClean="0"/>
              <a:t>Regular</a:t>
            </a:r>
            <a:endParaRPr lang="pt-BR" sz="2400" dirty="0" smtClean="0"/>
          </a:p>
          <a:p>
            <a:endParaRPr lang="pt-BR" sz="2400" b="1" dirty="0"/>
          </a:p>
          <a:p>
            <a:r>
              <a:rPr lang="pt-BR" sz="2400" u="sng" dirty="0"/>
              <a:t>H</a:t>
            </a:r>
            <a:r>
              <a:rPr lang="pt-BR" sz="2400" u="sng" dirty="0" smtClean="0"/>
              <a:t>ipérbato</a:t>
            </a:r>
            <a:r>
              <a:rPr lang="pt-BR" sz="2400" dirty="0" smtClean="0"/>
              <a:t> troca da ordem direta dos termos da oração, </a:t>
            </a:r>
          </a:p>
          <a:p>
            <a:endParaRPr lang="pt-BR" sz="2400" dirty="0"/>
          </a:p>
          <a:p>
            <a:r>
              <a:rPr lang="pt-BR" sz="2400" b="1" dirty="0" smtClean="0">
                <a:solidFill>
                  <a:srgbClr val="FF3399"/>
                </a:solidFill>
              </a:rPr>
              <a:t>Antítese</a:t>
            </a:r>
            <a:r>
              <a:rPr lang="pt-BR" sz="2400" dirty="0" smtClean="0"/>
              <a:t>, exposição de </a:t>
            </a:r>
            <a:r>
              <a:rPr lang="pt-BR" sz="2400" b="1" dirty="0" smtClean="0"/>
              <a:t>ideias opostas </a:t>
            </a:r>
            <a:r>
              <a:rPr lang="pt-BR" sz="2400" dirty="0" smtClean="0"/>
              <a:t> Obsessão pela 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linguagem culta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2458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Poemas Líricos: </a:t>
            </a:r>
            <a:r>
              <a:rPr lang="pt-BR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Gregório de Matos se mostra um poeta </a:t>
            </a:r>
            <a:r>
              <a:rPr lang="pt-BR" sz="16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angustiado</a:t>
            </a:r>
            <a:r>
              <a:rPr lang="pt-BR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em face à vida, à religião e ao amor. O poeta revela sua amada, uma mulher bela que é constantemente comparada aos elementos da natureza. </a:t>
            </a:r>
            <a:r>
              <a:rPr lang="pt-BR" sz="16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 mesmo tempo que o amor desperta os desejos corporais, o poeta é assaltado pela culpa e pela angústia do pecado.</a:t>
            </a:r>
            <a:r>
              <a:rPr lang="pt-BR" sz="13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sz="13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	À mesma d. Ângela</a:t>
            </a: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Anjo no nome, Angélica na cara!		</a:t>
            </a:r>
            <a:r>
              <a:rPr lang="pt-BR" b="1" dirty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Isso é ser flor, e Anjo juntamente:	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		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Ser Angélica flor, e Anjo florente,	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Em quem, senão em vós, se uniformara: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Quem vira uma tal flor, que a não cortara,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De verde pé, da rama fluorescente;	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 quem um Anjo vira tão luzente,	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Que por seu Deus o não idolatrara?	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Se pois como Anjo sois dos meus altares,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Fôreis o meu Custódio, e a minha guarda,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Livrara eu de diabólicos azares.	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Mas vejo, que por bela, e por galharda,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Posto que os Anjos nunca dão pesares,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Sois Anjo, que me tenta, e não me guarda.	</a:t>
            </a:r>
            <a:r>
              <a:rPr lang="pt-B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</a:t>
            </a:r>
            <a:endParaRPr lang="pt-BR" i="1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977" y="-220886"/>
            <a:ext cx="9144000" cy="1921694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Poemas eróticos: </a:t>
            </a:r>
            <a:r>
              <a:rPr lang="pt-BR" sz="12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sz="12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sz="2000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Também alcunhado de profano, o poeta exalta a sensualidade e a volúpia das amantes que conquistou na Bahia, além dos escândalos sexuais envolvendo os conventos da cidade.</a:t>
            </a:r>
            <a:r>
              <a:rPr lang="pt-BR" sz="1200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sz="1200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0" y="1656184"/>
            <a:ext cx="9144000" cy="544522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t-BR" b="1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Necessidades Forçosas da Natureza Humana</a:t>
            </a:r>
          </a:p>
          <a:p>
            <a:pPr marL="0" indent="0">
              <a:buNone/>
            </a:pPr>
            <a:endParaRPr lang="pt-BR" b="1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Descarto-me da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tronga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que me chupa,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Corro por um conchego tod</a:t>
            </a:r>
            <a:r>
              <a:rPr lang="pt-BR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 o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mapa,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 ar da feia me arrebat</a:t>
            </a:r>
            <a:r>
              <a:rPr lang="pt-BR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a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capa,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 gadanho da limp</a:t>
            </a:r>
            <a:r>
              <a:rPr lang="pt-BR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</a:t>
            </a:r>
            <a:r>
              <a:rPr lang="pt-BR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é a 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garupa.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Busco uma freira, </a:t>
            </a:r>
            <a:r>
              <a:rPr lang="pt-BR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que me </a:t>
            </a:r>
            <a:r>
              <a:rPr lang="pt-BR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desemtupa</a:t>
            </a:r>
            <a:r>
              <a:rPr lang="pt-BR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/>
            </a:r>
            <a:br>
              <a:rPr lang="pt-BR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via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que o desuso às vezes tapa,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Topo-a, topando-a todo o bolo rapa,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Que as cartas lhe dão sempre com chalupa.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Que hei de fazer, se sou de boa cepa,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E na hora de ver repleta a tripa,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Darei por quem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mo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vase tod</a:t>
            </a:r>
            <a:r>
              <a:rPr lang="pt-BR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 Eu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ropa?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endParaRPr lang="pt-BR" i="1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Amigo, quem se alimpa da carepa,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Ou sofre uma </a:t>
            </a:r>
            <a:r>
              <a:rPr lang="pt-BR" i="1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muchacha</a:t>
            </a: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, que o dissipa,</a:t>
            </a:r>
            <a:b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pt-BR" i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Ou faz da mão sua cachopa.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36096" y="3429000"/>
            <a:ext cx="37079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Encadeamento sintático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 (ocorre quando o verso termina quanto à métrica mas não terminou quanto à ideia, quanto ao conteúdo, que se encerra no verso posterior).</a:t>
            </a:r>
          </a:p>
        </p:txBody>
      </p:sp>
      <p:sp>
        <p:nvSpPr>
          <p:cNvPr id="7" name="Retângulo 6"/>
          <p:cNvSpPr/>
          <p:nvPr/>
        </p:nvSpPr>
        <p:spPr>
          <a:xfrm>
            <a:off x="5436096" y="2459830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Sílabas gramaticais  ≠ </a:t>
            </a:r>
            <a:r>
              <a:rPr lang="pt-BR" b="1" dirty="0" smtClean="0"/>
              <a:t>Sílabas poéticas 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elisão</a:t>
            </a:r>
            <a:r>
              <a:rPr lang="pt-BR" dirty="0" smtClean="0"/>
              <a:t>/</a:t>
            </a:r>
            <a:r>
              <a:rPr lang="pt-BR" b="1" dirty="0" smtClean="0">
                <a:solidFill>
                  <a:srgbClr val="00B050"/>
                </a:solidFill>
              </a:rPr>
              <a:t>crase</a:t>
            </a:r>
            <a:r>
              <a:rPr lang="pt-BR" dirty="0" smtClean="0"/>
              <a:t>/</a:t>
            </a:r>
            <a:r>
              <a:rPr lang="pt-BR" b="1" dirty="0" err="1" smtClean="0">
                <a:solidFill>
                  <a:srgbClr val="FF3399"/>
                </a:solidFill>
              </a:rPr>
              <a:t>sinerese</a:t>
            </a:r>
            <a:endParaRPr lang="pt-BR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69802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PODE CAIR NO ENEM?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Incêndio em mares d’água disfarçado, </a:t>
            </a:r>
          </a:p>
          <a:p>
            <a:pPr marL="0" indent="0" algn="ctr">
              <a:buNone/>
            </a:pP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Rio de neve em fogo convertido. 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Nesses versos de Gregório de Matos ocorre um procedimento comum ao estilo da poesia barroca, qual seja: </a:t>
            </a:r>
          </a:p>
          <a:p>
            <a:pPr marL="0" indent="0">
              <a:buNone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imitação direta dos elementos naturais. </a:t>
            </a:r>
          </a:p>
          <a:p>
            <a:pPr marL="514350" indent="-514350">
              <a:buAutoNum type="alphaLcParenR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submissão da sintaxe às regras da clareza. </a:t>
            </a:r>
          </a:p>
          <a:p>
            <a:pPr marL="514350" indent="-514350">
              <a:buAutoNum type="alphaLcParenR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interpenetração de elementos contrastantes. </a:t>
            </a:r>
          </a:p>
          <a:p>
            <a:pPr marL="514350" indent="-514350">
              <a:buAutoNum type="alphaLcParenR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ordem casual e descontrolada das palavras. </a:t>
            </a:r>
          </a:p>
          <a:p>
            <a:pPr marL="514350" indent="-514350">
              <a:buAutoNum type="alphaLcParenR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exaltação da paisagem nativa.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400" dirty="0" smtClean="0"/>
              <a:t>Resposta:</a:t>
            </a:r>
            <a:endParaRPr lang="pt-BR" sz="1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c)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histórico</a:t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SÉCULO XVI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Reação da igreja e das monarquias absolutistas contra os processos revolucionários renascentistas e contra a reforma;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 ofensiva da igreja: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Concílio de Trento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(1545 – 63) reestabelecendo normas e doutrinas, com morais rígidas, reativando a inquisição aos hereges;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Instituiu o 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index </a:t>
            </a:r>
            <a:r>
              <a:rPr lang="pt-B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Improbi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(1571).</a:t>
            </a:r>
          </a:p>
        </p:txBody>
      </p:sp>
    </p:spTree>
    <p:extLst>
      <p:ext uri="{BB962C8B-B14F-4D97-AF65-F5344CB8AC3E}">
        <p14:creationId xmlns:p14="http://schemas.microsoft.com/office/powerpoint/2010/main" val="41447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64704"/>
            <a:ext cx="5208813" cy="864096"/>
          </a:xfrm>
        </p:spPr>
        <p:txBody>
          <a:bodyPr>
            <a:normAutofit/>
          </a:bodyPr>
          <a:lstStyle/>
          <a:p>
            <a:pPr algn="l"/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Martinho Lutero (</a:t>
            </a:r>
            <a:r>
              <a:rPr lang="pt-B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XVI)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662806" cy="531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1844824"/>
            <a:ext cx="52200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Sua doutrina foi considerada desafiadora pois abordava assuntos que, até então, eram considerados pertencentes apenas ao papado.</a:t>
            </a:r>
          </a:p>
          <a:p>
            <a:endParaRPr lang="pt-BR" dirty="0" smtClean="0"/>
          </a:p>
          <a:p>
            <a:r>
              <a:rPr lang="pt-BR" dirty="0" smtClean="0"/>
              <a:t>Suas ideias foram levadas adiante, criando-se assim as primeiras igrejas luteranas.</a:t>
            </a:r>
          </a:p>
          <a:p>
            <a:endParaRPr lang="pt-BR" dirty="0" smtClean="0"/>
          </a:p>
          <a:p>
            <a:r>
              <a:rPr lang="pt-BR" dirty="0" smtClean="0"/>
              <a:t>Escreveu 95 teses que iam contra o abuso de poder do Papa.</a:t>
            </a:r>
          </a:p>
          <a:p>
            <a:endParaRPr lang="pt-BR" dirty="0" smtClean="0"/>
          </a:p>
          <a:p>
            <a:r>
              <a:rPr lang="pt-BR" dirty="0" smtClean="0"/>
              <a:t>Traduziu a bíblia do Latim para a </a:t>
            </a:r>
            <a:r>
              <a:rPr lang="pt-BR" dirty="0" err="1" smtClean="0"/>
              <a:t>lingua</a:t>
            </a:r>
            <a:r>
              <a:rPr lang="pt-BR" dirty="0" smtClean="0"/>
              <a:t> de seu país (Alemão) para que todos tivessem acesso.</a:t>
            </a:r>
          </a:p>
          <a:p>
            <a:endParaRPr lang="pt-BR" dirty="0" smtClean="0"/>
          </a:p>
          <a:p>
            <a:r>
              <a:rPr lang="pt-BR" dirty="0" smtClean="0"/>
              <a:t>Lutero criticava, dentre outros, as práticas das indulgências (pagamento para perdão do pecado) desenvolvidas pela igreja.</a:t>
            </a:r>
          </a:p>
        </p:txBody>
      </p:sp>
    </p:spTree>
    <p:extLst>
      <p:ext uri="{BB962C8B-B14F-4D97-AF65-F5344CB8AC3E}">
        <p14:creationId xmlns:p14="http://schemas.microsoft.com/office/powerpoint/2010/main" val="19922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3810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Concílio de Trento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Concílio ecumênico convocada pelo papa Paulo III em 1546 na cidade de Trento para conter a expansão do protestantismo.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Companhia de Jesus: trabalho missionário e educacional feito por jesuítas. 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Inquisição: o objetivo era combater a heresia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utilização da fogueira era comum.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" y="96497"/>
            <a:ext cx="8955838" cy="671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do barroco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homem barroco é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dividido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UM LADO: renascimento, ciência, estudo da natureza, filosofia herdada do humanismo.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OUTRO LADO: Companhia de Jesus, radicalismo da inquisição, imposição da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filosofia escolástica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 universidades.</a:t>
            </a:r>
          </a:p>
          <a:p>
            <a:pPr marL="457200" lvl="1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 divisão se reflete na estética barroca.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vatican-la-pieta-michelangelo-1024x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" y="566121"/>
            <a:ext cx="9137177" cy="559918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5536" y="630932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Michelangelo </a:t>
            </a:r>
            <a:r>
              <a:rPr lang="pt-BR" dirty="0" err="1" smtClean="0"/>
              <a:t>Buonarroti</a:t>
            </a:r>
            <a:r>
              <a:rPr lang="pt-BR" dirty="0" smtClean="0"/>
              <a:t> | Pietá- 1501/1506  (</a:t>
            </a:r>
            <a:r>
              <a:rPr lang="pt-BR" dirty="0" err="1" smtClean="0"/>
              <a:t>Basilica</a:t>
            </a:r>
            <a:r>
              <a:rPr lang="pt-BR" dirty="0" smtClean="0"/>
              <a:t> de São Pedro - Roma)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47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1804</Words>
  <Application>Microsoft Office PowerPoint</Application>
  <PresentationFormat>Apresentação na tela (4:3)</PresentationFormat>
  <Paragraphs>208</Paragraphs>
  <Slides>37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BARROCO A ARTE DA CONTRA-REFORMA</vt:lpstr>
      <vt:lpstr>Contexto histórico conturbado</vt:lpstr>
      <vt:lpstr>Contexto histórico SÉCULO XVI</vt:lpstr>
      <vt:lpstr>Contexto histórico SÉCULO XVI</vt:lpstr>
      <vt:lpstr>Martinho Lutero (séc XVI)</vt:lpstr>
      <vt:lpstr>Concílio de Trento</vt:lpstr>
      <vt:lpstr>Apresentação do PowerPoint</vt:lpstr>
      <vt:lpstr>Características do barroco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Conceptismo x cultismo</vt:lpstr>
      <vt:lpstr>Apresentação do PowerPoint</vt:lpstr>
      <vt:lpstr>Consequências</vt:lpstr>
      <vt:lpstr>O barroco na arquitetura  O palácio de Versalhes era o palco da luxuria e das paixões. O espetáculo dos prazeres e das sensações. Situado na Cidade de Versalhes, na França começou a ser construído por Louis Le Vau nas primeiras décadas do século XVII e finalizado durante o governo de Luís XIV, em 1664.  Foi utilizado como o centro do poder real Francês durante o absolutismo, sendo a representação do grande poder econômico da realeza francesa do século XVII ao XVIII. </vt:lpstr>
      <vt:lpstr>O Barroco em Portugal - 1580 </vt:lpstr>
      <vt:lpstr>Antônio Vieira  (Lisboa, 1608 - Salvador, 1697)</vt:lpstr>
      <vt:lpstr>O sermão de Padre Vieira </vt:lpstr>
      <vt:lpstr>Alguns Sermões: </vt:lpstr>
      <vt:lpstr>Sermão de Santo Antônio (1654): </vt:lpstr>
      <vt:lpstr>O Barroco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Gregório de Matos Guerra  (Salvador 1625? - Recife 1695?)</vt:lpstr>
      <vt:lpstr>Poemas religiosos:  a preocupação religiosa do escritor aparece em grande número em seus textos. Salvação espiritual do homem. </vt:lpstr>
      <vt:lpstr>Poemas satíricos: Gregório de Matos escrevia poemas com criticas à situação econômica da Bahia. Também criticou a igreja e a situação religiosa daquele momento. Por esses textos, ficou conhecido como "Boca do Inferno".  </vt:lpstr>
      <vt:lpstr>Poemas Líricos:  Gregório de Matos se mostra um poeta angustiado em face à vida, à religião e ao amor. O poeta revela sua amada, uma mulher bela que é constantemente comparada aos elementos da natureza. Ao mesmo tempo que o amor desperta os desejos corporais, o poeta é assaltado pela culpa e pela angústia do pecado. </vt:lpstr>
      <vt:lpstr>Poemas eróticos:  Também alcunhado de profano, o poeta exalta a sensualidade e a volúpia das amantes que conquistou na Bahia, além dos escândalos sexuais envolvendo os conventos da cidade. </vt:lpstr>
      <vt:lpstr>COMO PODE CAIR NO ENEM?</vt:lpstr>
      <vt:lpstr>Resposta: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Carolina</dc:creator>
  <cp:lastModifiedBy>Ana Carolina</cp:lastModifiedBy>
  <cp:revision>33</cp:revision>
  <dcterms:created xsi:type="dcterms:W3CDTF">2016-09-13T23:08:01Z</dcterms:created>
  <dcterms:modified xsi:type="dcterms:W3CDTF">2016-10-28T16:36:37Z</dcterms:modified>
</cp:coreProperties>
</file>