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  <p:sldId id="267" r:id="rId12"/>
    <p:sldId id="275" r:id="rId13"/>
    <p:sldId id="276" r:id="rId14"/>
    <p:sldId id="277" r:id="rId15"/>
    <p:sldId id="268" r:id="rId16"/>
    <p:sldId id="269" r:id="rId17"/>
    <p:sldId id="270" r:id="rId18"/>
    <p:sldId id="272" r:id="rId19"/>
    <p:sldId id="27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3" r:id="rId28"/>
    <p:sldId id="27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470957-7C6D-4E24-81DA-B99309A34CB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E64C16-6500-42D8-8F7C-626FAFD3B6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358" y="0"/>
            <a:ext cx="7467600" cy="1143000"/>
          </a:xfrm>
        </p:spPr>
        <p:txBody>
          <a:bodyPr/>
          <a:lstStyle/>
          <a:p>
            <a:r>
              <a:rPr lang="pt-BR" dirty="0" smtClean="0"/>
              <a:t>Missões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D. João III para Tomé de Sousa -&gt; converter “gente das terras do Brasil à nossa Santa Fé Católica”. – Vinda dos primeiros </a:t>
            </a: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jesuítas (1570)</a:t>
            </a:r>
          </a:p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Ação 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missionária jesuíta portuguesa</a:t>
            </a:r>
            <a:endPara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Ação missionária espanhola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Nesses aldeamentos os indígenas criavam cavalos, bois, porcos e cultivavam mandioca, frutas, hortaliças</a:t>
            </a: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Todos 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 índios trabalhavam, e durante as horas livres faziam atividades como artesanato ou a música. </a:t>
            </a:r>
            <a:endPara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 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escolas da missão aprendiam a ler e escrever.</a:t>
            </a:r>
          </a:p>
          <a:p>
            <a:endParaRPr lang="pt-BR" dirty="0"/>
          </a:p>
        </p:txBody>
      </p:sp>
      <p:cxnSp>
        <p:nvCxnSpPr>
          <p:cNvPr id="5" name="Conector angulado 4"/>
          <p:cNvCxnSpPr/>
          <p:nvPr/>
        </p:nvCxnSpPr>
        <p:spPr>
          <a:xfrm flipV="1">
            <a:off x="5868144" y="2685454"/>
            <a:ext cx="648072" cy="1736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539943" y="2310605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Maranhão, São Vicente, Amazônia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4716016" y="344848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4048" y="3233935"/>
            <a:ext cx="276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Mato Grosso do Sul, Paraná, Santa Catarina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3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Guerra dos emboabas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Os paulistas perderam a guerra e foram expulsos;</a:t>
            </a:r>
          </a:p>
          <a:p>
            <a:r>
              <a:rPr lang="pt-BR" dirty="0" smtClean="0"/>
              <a:t>Com o intuito de conciliar os dois lados, o governo criou a capitania de São Paulo e das Minas do Ouro, estabelecendo regras para a concessão de terras entre os emboabas e os paulistas;</a:t>
            </a:r>
          </a:p>
          <a:p>
            <a:r>
              <a:rPr lang="pt-BR" dirty="0" smtClean="0"/>
              <a:t>Esse fato contribuiu para a abertura de novas rotas, tendo em vista que uma número significativo de paulistas continuou na busca por metais preciosos –principalmente no centro-oeste.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4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1702 – Intendência das Minas: diretamente ligada a Lisboa, era responsável pelo policiamento da área de mineração e pela cobrança de tributos, além de funcionar como um tribunal;</a:t>
            </a:r>
          </a:p>
          <a:p>
            <a:r>
              <a:rPr lang="pt-BR" dirty="0" smtClean="0"/>
              <a:t>1711 – formação das primeiras vilas com o intuito de ter um controle administrativo e político da região (Vila Real do Ribeirão de Nossa Senhora do Carmo – Mariana/ Vila Rica de Albuquerque – Ouro preto);</a:t>
            </a:r>
          </a:p>
          <a:p>
            <a:r>
              <a:rPr lang="pt-BR" dirty="0" smtClean="0"/>
              <a:t>1720 – Capitania de Minas Gerais</a:t>
            </a:r>
          </a:p>
        </p:txBody>
      </p:sp>
    </p:spTree>
    <p:extLst>
      <p:ext uri="{BB962C8B-B14F-4D97-AF65-F5344CB8AC3E}">
        <p14:creationId xmlns:p14="http://schemas.microsoft.com/office/powerpoint/2010/main" val="12710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dirty="0" smtClean="0"/>
              <a:t>uro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Mudança social que essa atividade econômica trouxe;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Mudança na mentalidade que essa atividade econômica trouxe;</a:t>
            </a:r>
          </a:p>
          <a:p>
            <a:endParaRPr lang="pt-BR" dirty="0"/>
          </a:p>
        </p:txBody>
      </p:sp>
      <p:cxnSp>
        <p:nvCxnSpPr>
          <p:cNvPr id="5" name="Conector angulado 4"/>
          <p:cNvCxnSpPr/>
          <p:nvPr/>
        </p:nvCxnSpPr>
        <p:spPr>
          <a:xfrm>
            <a:off x="2387499" y="2204864"/>
            <a:ext cx="936104" cy="720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555326" y="2564904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A colonização penetrou definitivamente no interior da colônia;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Consequente expansão territorial;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Ampliação do mercado interno;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Surgimentos de cidades;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Surgimento de uma </a:t>
            </a:r>
            <a:r>
              <a:rPr lang="pt-BR" u="sng" dirty="0" smtClean="0"/>
              <a:t>nova elite*</a:t>
            </a:r>
            <a:r>
              <a:rPr lang="pt-BR" dirty="0" smtClean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4048" y="5085184"/>
            <a:ext cx="2952328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238074" y="5099700"/>
            <a:ext cx="248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* Nova elite que vai ser responsável pela propagação de ideias que estão sendo desenvolvidas na Europa.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587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Revoltas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Representação de interesses diferentes entre a colônia e a metrópole;</a:t>
            </a:r>
          </a:p>
          <a:p>
            <a:r>
              <a:rPr lang="pt-BR" dirty="0" smtClean="0"/>
              <a:t>Se constituem em movimentos localizados;</a:t>
            </a:r>
          </a:p>
          <a:p>
            <a:r>
              <a:rPr lang="pt-BR" dirty="0" smtClean="0"/>
              <a:t>Não pensa-los como uma ideia de nação;</a:t>
            </a:r>
          </a:p>
          <a:p>
            <a:r>
              <a:rPr lang="pt-BR" dirty="0" smtClean="0"/>
              <a:t>Locais e parciais, reações à posturas tomadas pela metrópole;</a:t>
            </a:r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36510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Aclamação de Amador Bueno (1641) – “Botada dos padres fora”/ Amador Bueno como “Rei de São Paulo”;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716016" y="43651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Revolta de </a:t>
            </a:r>
            <a:r>
              <a:rPr lang="pt-BR" dirty="0" err="1" smtClean="0"/>
              <a:t>Beckman</a:t>
            </a:r>
            <a:r>
              <a:rPr lang="pt-BR" dirty="0" smtClean="0"/>
              <a:t> (1948) - Maranhão</a:t>
            </a:r>
          </a:p>
        </p:txBody>
      </p:sp>
    </p:spTree>
    <p:extLst>
      <p:ext uri="{BB962C8B-B14F-4D97-AF65-F5344CB8AC3E}">
        <p14:creationId xmlns:p14="http://schemas.microsoft.com/office/powerpoint/2010/main" val="40020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Guerra dos Mascates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Pernambuco – 1710/11</a:t>
            </a:r>
          </a:p>
          <a:p>
            <a:r>
              <a:rPr lang="pt-BR" dirty="0" smtClean="0"/>
              <a:t>Aristocracia rural pernambucana mantinha controle político através das câmaras municipais – inclusive do porto de Recife;</a:t>
            </a:r>
          </a:p>
          <a:p>
            <a:r>
              <a:rPr lang="pt-BR" dirty="0" smtClean="0"/>
              <a:t>Comerciantes de Recife lucravam cada vez mais com o crescente tráfico, queria sua independência de Olinda;</a:t>
            </a:r>
          </a:p>
          <a:p>
            <a:r>
              <a:rPr lang="pt-BR" dirty="0" smtClean="0"/>
              <a:t>Adquiriram a sua emancipação e sua elevação à “vila”;</a:t>
            </a:r>
          </a:p>
          <a:p>
            <a:r>
              <a:rPr lang="pt-BR" dirty="0" err="1" smtClean="0"/>
              <a:t>Olindeses</a:t>
            </a:r>
            <a:r>
              <a:rPr lang="pt-BR" dirty="0" smtClean="0"/>
              <a:t> invadem Recife;</a:t>
            </a:r>
          </a:p>
          <a:p>
            <a:r>
              <a:rPr lang="pt-BR" dirty="0" smtClean="0"/>
              <a:t>A guerra dura pouco mais de um ano, Portugal intervém e a guerra acaba;</a:t>
            </a:r>
          </a:p>
          <a:p>
            <a:r>
              <a:rPr lang="pt-BR" dirty="0" smtClean="0"/>
              <a:t>Os envolvidos foram anistiados mas Recife mantém sua autonomia e se torna sede administrativa da capitania.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Regimento das Minas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O quinto – 20% de todo o ouro e da prata extraídos devia ir para a Coroa;</a:t>
            </a:r>
          </a:p>
          <a:p>
            <a:r>
              <a:rPr lang="pt-BR" u="sng" dirty="0" smtClean="0"/>
              <a:t>Intendência das Minas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Sistema de capitação – cobrança de um imposto por escravo;</a:t>
            </a:r>
          </a:p>
          <a:p>
            <a:r>
              <a:rPr lang="pt-BR" dirty="0"/>
              <a:t>Casa de Fundição (1725) – Se levava o metal para essa casa (se coletava o quinto) e o resto do ouro era fundido e colocado em barras, que recebiam o selo real</a:t>
            </a:r>
            <a:r>
              <a:rPr lang="pt-BR" dirty="0" smtClean="0"/>
              <a:t>;</a:t>
            </a:r>
          </a:p>
          <a:p>
            <a:r>
              <a:rPr lang="pt-BR" dirty="0" smtClean="0"/>
              <a:t>Derrama (1750) – mínimo de 100 arrobas correspondente ao quinto sobre a exploração;</a:t>
            </a:r>
          </a:p>
        </p:txBody>
      </p:sp>
    </p:spTree>
    <p:extLst>
      <p:ext uri="{BB962C8B-B14F-4D97-AF65-F5344CB8AC3E}">
        <p14:creationId xmlns:p14="http://schemas.microsoft.com/office/powerpoint/2010/main" val="23466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breve exploração de diamantes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Descoberta de diamantes durante o século XVIII, na atual cidade de Diamantina (MG);</a:t>
            </a:r>
          </a:p>
          <a:p>
            <a:r>
              <a:rPr lang="pt-BR" dirty="0" smtClean="0"/>
              <a:t>Em 1734 o governo português criou o Distrito Diamantino, com o intuito de isolar e manter um controle sobre a área;</a:t>
            </a:r>
          </a:p>
          <a:p>
            <a:r>
              <a:rPr lang="pt-BR" dirty="0" smtClean="0"/>
              <a:t>Em 1740 o antigo sistema de exploração foi substituído pelo contrato de monopólio, ou seja, um único contratador deveria pagar uma taxa anual ao governo português;</a:t>
            </a:r>
          </a:p>
          <a:p>
            <a:r>
              <a:rPr lang="pt-BR" dirty="0" smtClean="0"/>
              <a:t>O sistema vigorou até 1771, quando a coroa criou a Real Extração, e voltou a controlar diretamente essa extração.</a:t>
            </a:r>
          </a:p>
        </p:txBody>
      </p:sp>
    </p:spTree>
    <p:extLst>
      <p:ext uri="{BB962C8B-B14F-4D97-AF65-F5344CB8AC3E}">
        <p14:creationId xmlns:p14="http://schemas.microsoft.com/office/powerpoint/2010/main" val="21595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econômicas portuguesas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Apesar da descoberta do ouro, Portugal passava por um momento de crise econômica;</a:t>
            </a:r>
          </a:p>
          <a:p>
            <a:r>
              <a:rPr lang="pt-BR" dirty="0" smtClean="0"/>
              <a:t>A Europa começava a passar por processos de mudanças e a perda do monopólio do comércio das índias, perda de possessões no oriente e a queda dos preços do açúcar no comércio internacional levavam a uma dependência externa cada vez maior;</a:t>
            </a:r>
          </a:p>
          <a:p>
            <a:r>
              <a:rPr lang="pt-BR" dirty="0" smtClean="0"/>
              <a:t>Portugal não fazia com que o ouro explorado no Brasil retornasse para a metrópole por meio da industrialização do país, por exemplo.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8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ylor.pt/fotos/galerias/marquis_pombal_19316481904e9846cde47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88022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Marquês de pombal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573325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“Marquês de Pombal" </a:t>
            </a:r>
            <a:r>
              <a:rPr lang="pt-BR" dirty="0"/>
              <a:t>e a cidade de Lisboa, de Louis-Michel van </a:t>
            </a:r>
            <a:r>
              <a:rPr lang="pt-BR" dirty="0" err="1"/>
              <a:t>Loo</a:t>
            </a:r>
            <a:r>
              <a:rPr lang="pt-BR" dirty="0"/>
              <a:t> (1707-1771) e Claude-Joseph </a:t>
            </a:r>
            <a:r>
              <a:rPr lang="pt-BR" dirty="0" err="1"/>
              <a:t>Vernet</a:t>
            </a:r>
            <a:r>
              <a:rPr lang="pt-BR" dirty="0"/>
              <a:t> (1714-1789), Museu da Cidade, Lisboa</a:t>
            </a:r>
          </a:p>
        </p:txBody>
      </p:sp>
    </p:spTree>
    <p:extLst>
      <p:ext uri="{BB962C8B-B14F-4D97-AF65-F5344CB8AC3E}">
        <p14:creationId xmlns:p14="http://schemas.microsoft.com/office/powerpoint/2010/main" val="27784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partir disso, Portugal resolveu fazer uma série de mudanças administrativas.</a:t>
            </a:r>
          </a:p>
          <a:p>
            <a:r>
              <a:rPr lang="pt-BR" dirty="0" smtClean="0"/>
              <a:t>O rei D. José I nomeou o futuro Marquês de Pombal como ministro, atribuindo à ele a tarefa de recuperar e modernizar a economia portuguesa;</a:t>
            </a:r>
          </a:p>
          <a:p>
            <a:r>
              <a:rPr lang="pt-BR" dirty="0" smtClean="0"/>
              <a:t>Pombal começou sua administração quando o ouro começou a declinar, assim muito de suas medidas giraram em torno de Minas Gerais;</a:t>
            </a:r>
          </a:p>
          <a:p>
            <a:r>
              <a:rPr lang="pt-BR" dirty="0" smtClean="0"/>
              <a:t>Pombal quem instituiu a cobrança de 100 arrobas, a derrama, expulsou os jesuítas (1759) e transferiu a capital de Salvador para o Rio de Janeiro (1763).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econômicas portuguesas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pt-BR" dirty="0" smtClean="0"/>
              <a:t>Missões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35568"/>
            <a:ext cx="7467600" cy="4873752"/>
          </a:xfrm>
        </p:spPr>
        <p:txBody>
          <a:bodyPr/>
          <a:lstStyle/>
          <a:p>
            <a:r>
              <a:rPr lang="pt-BR" dirty="0" smtClean="0"/>
              <a:t>Essas </a:t>
            </a:r>
            <a:r>
              <a:rPr lang="pt-BR" dirty="0"/>
              <a:t>missões tinham um potencial lucrativo enorme, assim, uma série de conflitos foram travados entre colonos e </a:t>
            </a:r>
            <a:r>
              <a:rPr lang="pt-BR" dirty="0" smtClean="0"/>
              <a:t>jesuítas;</a:t>
            </a:r>
          </a:p>
          <a:p>
            <a:endParaRPr lang="pt-BR" dirty="0" smtClean="0"/>
          </a:p>
          <a:p>
            <a:r>
              <a:rPr lang="pt-BR" dirty="0" smtClean="0"/>
              <a:t>1757 – ano do fim da escravidão indígena.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04048" y="4686913"/>
            <a:ext cx="2232248" cy="1622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256076" y="507563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Filme:</a:t>
            </a:r>
          </a:p>
          <a:p>
            <a:r>
              <a:rPr lang="pt-BR" dirty="0" smtClean="0"/>
              <a:t>A missão </a:t>
            </a:r>
          </a:p>
          <a:p>
            <a:r>
              <a:rPr lang="pt-BR" dirty="0" smtClean="0"/>
              <a:t>(1986)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67544" y="3809109"/>
            <a:ext cx="4680520" cy="1728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36539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</a:t>
            </a:r>
            <a:r>
              <a:rPr lang="pt-BR" dirty="0"/>
              <a:t>Nas missões do </a:t>
            </a:r>
            <a:r>
              <a:rPr lang="pt-BR" dirty="0" err="1"/>
              <a:t>Itatim</a:t>
            </a:r>
            <a:r>
              <a:rPr lang="pt-BR" dirty="0"/>
              <a:t>, por exemplo, no atual Mato Grosso do Sul, indígenas, apoiados pelos jesuítas, organizaram uma resistência armada para lutar contra os bandeirantes</a:t>
            </a:r>
            <a:r>
              <a:rPr lang="pt-BR" dirty="0" smtClean="0"/>
              <a:t>.”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0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do antigo regime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Sistema colonial baseado na exploração da colônia por parte da metrópole – monarquia absolutista;</a:t>
            </a:r>
          </a:p>
          <a:p>
            <a:r>
              <a:rPr lang="pt-BR" dirty="0" smtClean="0"/>
              <a:t>Esse sistema tem por base uma estrutura de poder, na qual a nobreza/clero ocupam o topo da escala social;</a:t>
            </a:r>
          </a:p>
          <a:p>
            <a:r>
              <a:rPr lang="pt-BR" dirty="0" smtClean="0"/>
              <a:t>A burguesia é uma classe que cada vez mais espaço e poderio econômico;</a:t>
            </a:r>
          </a:p>
          <a:p>
            <a:r>
              <a:rPr lang="pt-BR" dirty="0" smtClean="0"/>
              <a:t>Iluminismo surge na Europa como uma onda que repensa essa estrutura de maneira crítica;</a:t>
            </a:r>
          </a:p>
          <a:p>
            <a:r>
              <a:rPr lang="pt-BR" dirty="0" smtClean="0"/>
              <a:t>Coloca em cheque ideias como a da monarquia e a religião;</a:t>
            </a:r>
          </a:p>
          <a:p>
            <a:r>
              <a:rPr lang="pt-BR" dirty="0" smtClean="0"/>
              <a:t>Essas novas ideias marcaram o as relações coloniais de maneira significativa;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0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Antigo Regime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É em função disso que durante a segunda metade do século VXIII as revoltas terão um caráter diferente das ocorridas na primeira metade do século.</a:t>
            </a:r>
          </a:p>
          <a:p>
            <a:r>
              <a:rPr lang="pt-BR" dirty="0" smtClean="0"/>
              <a:t>Agora ideias como a dominação colonial e independência surgiram com outra conotação no discurso do colonizado;</a:t>
            </a:r>
          </a:p>
          <a:p>
            <a:r>
              <a:rPr lang="pt-BR" dirty="0" smtClean="0"/>
              <a:t>Por isso muitos desses movimentos são conhecidos como movimentos emancipacionistas;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22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Portugal 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D. José I morre em 1777, e com isso Marquês de Pombal sai da administração portuguesa, que ainda passava por períodos conturbados;</a:t>
            </a:r>
          </a:p>
          <a:p>
            <a:r>
              <a:rPr lang="pt-BR" dirty="0" smtClean="0"/>
              <a:t>A atividade econômica mineradora passava por momentos </a:t>
            </a:r>
            <a:r>
              <a:rPr lang="pt-BR" dirty="0" smtClean="0"/>
              <a:t>conturbados, decadência </a:t>
            </a:r>
            <a:r>
              <a:rPr lang="pt-BR" dirty="0" smtClean="0"/>
              <a:t>mineira;</a:t>
            </a:r>
          </a:p>
          <a:p>
            <a:r>
              <a:rPr lang="pt-BR" dirty="0" smtClean="0"/>
              <a:t>As medidas restritivas portuguesas cresciam cada vez mais;</a:t>
            </a:r>
          </a:p>
          <a:p>
            <a:r>
              <a:rPr lang="pt-BR" dirty="0" smtClean="0"/>
              <a:t>Alvará de 1785 – “proibiu o funcionamento de manufaturas no território colonial”;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853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Inconfidência</a:t>
            </a:r>
            <a:r>
              <a:rPr lang="pt-BR" dirty="0"/>
              <a:t>/Conjuração</a:t>
            </a:r>
            <a:r>
              <a:rPr lang="pt-BR" dirty="0" smtClean="0"/>
              <a:t> mineira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1788 – Luís Antônio Furtado Mendonça, Visconde de Barbacena reforça o controle metropolitano sobre a colônia;</a:t>
            </a:r>
          </a:p>
          <a:p>
            <a:r>
              <a:rPr lang="pt-BR" dirty="0" smtClean="0"/>
              <a:t>Elite </a:t>
            </a:r>
            <a:r>
              <a:rPr lang="pt-BR" dirty="0" smtClean="0"/>
              <a:t>da capitania de Minas Gerais que foram fortemente influenciados pelos ideais iluministas nas universidades europeias;</a:t>
            </a:r>
          </a:p>
          <a:p>
            <a:r>
              <a:rPr lang="pt-BR" dirty="0" smtClean="0"/>
              <a:t>Pretendiam assassinar o governador no dia que a derrama fosse decretada;</a:t>
            </a:r>
          </a:p>
          <a:p>
            <a:r>
              <a:rPr lang="pt-BR" dirty="0" smtClean="0"/>
              <a:t>Intenção de separar a Capitania de Minas Gerais do governo português.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3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Intenção de firmar uma republica unitária da capitania de Minas Gerais;</a:t>
            </a:r>
          </a:p>
          <a:p>
            <a:r>
              <a:rPr lang="pt-BR" dirty="0" smtClean="0"/>
              <a:t>Pretendiam tomar a caixa real e as instalações da casa da moeda, extinguir o monopólio estatal de diamantina, instalar fábricas de pólvora/tecidos/usinas metalúrgicas, separar a Igreja do Estado, instalar uma nova capital em São João Del-Rei, criar uma universidade e Vila Rica, criar símbolos nacionais – bandeira, armas da nova republica;</a:t>
            </a:r>
          </a:p>
          <a:p>
            <a:r>
              <a:rPr lang="pt-BR" dirty="0" smtClean="0"/>
              <a:t>Questão da escravidão – indefinição.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Inconfidência</a:t>
            </a:r>
            <a:r>
              <a:rPr lang="pt-BR" dirty="0"/>
              <a:t>/Conjuração</a:t>
            </a:r>
            <a:r>
              <a:rPr lang="pt-BR" dirty="0" smtClean="0"/>
              <a:t> mineira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1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derrama não foi proclamada, e no ano seguinte, o governador começou a convocar pessoas que deviam para o estado para que pagassem suas dívidas;</a:t>
            </a:r>
          </a:p>
          <a:p>
            <a:r>
              <a:rPr lang="pt-BR" dirty="0" smtClean="0"/>
              <a:t>Joaquim Silvério dos Reis – um dos articuladores da conjuração- aceitou denunciar os seus companheiros em troca do perdão da dívida;</a:t>
            </a:r>
          </a:p>
          <a:p>
            <a:r>
              <a:rPr lang="pt-BR" dirty="0" smtClean="0"/>
              <a:t>Os conjuradores foram julgados e culpados pelo crime contra o rei. Todos foram condenados à morte;</a:t>
            </a:r>
          </a:p>
          <a:p>
            <a:r>
              <a:rPr lang="pt-BR" dirty="0" smtClean="0"/>
              <a:t>Apenas Tiradentes foi morto. Seus restos mortais foram expostos pela região como forma de exemplo.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Inconfidência</a:t>
            </a:r>
            <a:r>
              <a:rPr lang="pt-BR" dirty="0"/>
              <a:t>/Conjuração</a:t>
            </a:r>
            <a:r>
              <a:rPr lang="pt-BR" dirty="0" smtClean="0"/>
              <a:t> mineira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6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-7au2j3SJX6g/U1w4qew80lI/AAAAAAAABWA/Qxq8WHxnPfk/w2000-h1657/Os%2Binconfidentes%252C%2BC%25C3%25A2ndido%2BPortinari%2B%25281959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51852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5856" y="61653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inconfidentes, Cândido Portinari (1959)</a:t>
            </a:r>
          </a:p>
        </p:txBody>
      </p:sp>
    </p:spTree>
    <p:extLst>
      <p:ext uri="{BB962C8B-B14F-4D97-AF65-F5344CB8AC3E}">
        <p14:creationId xmlns:p14="http://schemas.microsoft.com/office/powerpoint/2010/main" val="1992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700808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</a:t>
            </a:r>
            <a:r>
              <a:rPr lang="pt-BR" dirty="0"/>
              <a:t>Fuvest-SP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/>
              <a:t> Na segunda metade do século XVII, Portugal encontrava-se em grave crise econômica.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a) Explique o motivo dessa crise.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b) De que forma o Brasil contribui para solucioná-la?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8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692696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6) a) Nesse período, os portugueses acabam de sair da União Ibérica (1580 - 1640), período da história política do país em que Portugal havia perdido parte de suas colônias na África e havia gastado recursos no conflito que devolveu o trono do país aos portugueses. Além disso, a produção açucareira no Brasil vivia uma séria crise originada pela concorrência imposta pelo açúcar produzido pelos holandeses na região das Antilhas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b) Para superar esse momento de crise, os portugueses ampliaram os mecanismos de fiscalização na colônia e determinaram a criação de novos impostos que pudessem ampliar a arrecadação da Coroa em terras brasileiras. Nesse mesmo tempo, várias expedições oficiais foram realizadas com o objetivo de se encontrar metais e pedras preciosas no interior do território. De fato, nos fins do século XVII, essas ações oficiais somadas à ação dos bandeirantes promoveram a descoberta de metais e pedras preciosas pelo interior do país.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8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(FGV) Sobre a Inconfidência Mineira é correto afirmar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Foi um movimento que contou com uma ampla participação de homens livres não-proprietários e até mesmo de muitos escravos negros.</a:t>
            </a:r>
            <a:br>
              <a:rPr lang="pt-BR" dirty="0"/>
            </a:br>
            <a:r>
              <a:rPr lang="pt-BR" dirty="0"/>
              <a:t>b) O clero de Minas Gerais não teve nenhuma participação na conspiração, que tinha uma forte conotação </a:t>
            </a:r>
            <a:r>
              <a:rPr lang="pt-BR" dirty="0" err="1"/>
              <a:t>anti-eclesiástica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c) Entre os planos unanimemente aprovados pelos conspiradores de Minas estava a abolição da escravatura;</a:t>
            </a:r>
            <a:br>
              <a:rPr lang="pt-BR" dirty="0"/>
            </a:br>
            <a:r>
              <a:rPr lang="pt-BR" dirty="0"/>
              <a:t>d) Entre os fatores que influenciaram os “inconfidentes” estavam as “</a:t>
            </a:r>
            <a:r>
              <a:rPr lang="pt-BR" dirty="0" smtClean="0"/>
              <a:t>ideias </a:t>
            </a:r>
            <a:r>
              <a:rPr lang="pt-BR" dirty="0"/>
              <a:t>francesas” (o Iluminismo, o Enciclopedismo) e a “justificação pelo exemplo”, da Independência Norte-Americana.</a:t>
            </a:r>
            <a:br>
              <a:rPr lang="pt-BR" dirty="0"/>
            </a:br>
            <a:r>
              <a:rPr lang="pt-BR" dirty="0"/>
              <a:t>e) Os “inconfidentes” jamais pensaram seriamente em proclamar a Independência do Brasil em relação a Portugal, pretendendo apenas forçar a Coroa a suspender a cobrança da “derrama”.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2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Açúcar e a decadência portuguesa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984248"/>
            <a:ext cx="7467600" cy="4873752"/>
          </a:xfrm>
        </p:spPr>
        <p:txBody>
          <a:bodyPr/>
          <a:lstStyle/>
          <a:p>
            <a:r>
              <a:rPr lang="pt-BR" dirty="0" smtClean="0"/>
              <a:t>Saída dos holandeses da costa da colônia portuguesa;</a:t>
            </a:r>
          </a:p>
          <a:p>
            <a:r>
              <a:rPr lang="pt-BR" dirty="0" smtClean="0"/>
              <a:t>Holandeses começam a produzir açúcar nas Antilhas;</a:t>
            </a:r>
          </a:p>
          <a:p>
            <a:r>
              <a:rPr lang="pt-BR" dirty="0"/>
              <a:t>Para resolver essas dificuldades a coroa portuguesa estimulou a procura de metais e pedras preciosas </a:t>
            </a:r>
            <a:r>
              <a:rPr lang="pt-BR" dirty="0" smtClean="0"/>
              <a:t>por </a:t>
            </a:r>
            <a:r>
              <a:rPr lang="pt-BR" dirty="0"/>
              <a:t>expedições </a:t>
            </a:r>
            <a:r>
              <a:rPr lang="pt-BR" dirty="0" smtClean="0"/>
              <a:t>exploradoras;</a:t>
            </a:r>
          </a:p>
          <a:p>
            <a:r>
              <a:rPr lang="pt-BR" dirty="0" smtClean="0"/>
              <a:t>Intensificação das </a:t>
            </a:r>
            <a:r>
              <a:rPr lang="pt-BR" u="sng" dirty="0"/>
              <a:t>bandeiras</a:t>
            </a:r>
            <a:r>
              <a:rPr lang="pt-BR" dirty="0"/>
              <a:t> </a:t>
            </a:r>
            <a:r>
              <a:rPr lang="pt-BR" dirty="0" smtClean="0"/>
              <a:t>e das </a:t>
            </a:r>
            <a:r>
              <a:rPr lang="pt-BR" u="sng" dirty="0"/>
              <a:t>entradas</a:t>
            </a:r>
            <a:r>
              <a:rPr lang="pt-BR" dirty="0"/>
              <a:t> (que já aconteciam desde o início do século XVI</a:t>
            </a:r>
            <a:r>
              <a:rPr lang="pt-BR" dirty="0" smtClean="0"/>
              <a:t>);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49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(FUVEST</a:t>
            </a:r>
            <a:r>
              <a:rPr lang="pt-BR" dirty="0"/>
              <a:t>) A Inconfidência Mineira, no plano das </a:t>
            </a:r>
            <a:r>
              <a:rPr lang="pt-BR" dirty="0" smtClean="0"/>
              <a:t>ideias</a:t>
            </a:r>
            <a:r>
              <a:rPr lang="pt-BR" dirty="0"/>
              <a:t>, foi inspirada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nas reivindicações das camadas menos favorecidas da colônia;</a:t>
            </a:r>
            <a:br>
              <a:rPr lang="pt-BR" dirty="0"/>
            </a:br>
            <a:r>
              <a:rPr lang="pt-BR" dirty="0"/>
              <a:t>b) no pensamento liberal dos filósofos da ilustração </a:t>
            </a:r>
            <a:r>
              <a:rPr lang="pt-BR" dirty="0" smtClean="0"/>
              <a:t>europeia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c) nos princípios do socialismo utópico de Saint-Simon;</a:t>
            </a:r>
            <a:br>
              <a:rPr lang="pt-BR" dirty="0"/>
            </a:br>
            <a:r>
              <a:rPr lang="pt-BR" dirty="0"/>
              <a:t>d) </a:t>
            </a:r>
            <a:r>
              <a:rPr lang="pt-BR"/>
              <a:t>nas </a:t>
            </a:r>
            <a:r>
              <a:rPr lang="pt-BR" smtClean="0"/>
              <a:t>ideias </a:t>
            </a:r>
            <a:r>
              <a:rPr lang="pt-BR" dirty="0"/>
              <a:t>absolutistas defendidas pelos pensadores iluministas;</a:t>
            </a:r>
            <a:br>
              <a:rPr lang="pt-BR" dirty="0"/>
            </a:br>
            <a:r>
              <a:rPr lang="pt-BR" dirty="0"/>
              <a:t>e) nas fórmulas políticas desenvolvidas pelos comerciantes do rio de Janeiro.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5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Açúcar e a decadência portuguesa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Bandeiras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Entradas</a:t>
            </a:r>
            <a:endParaRPr lang="pt-BR" dirty="0"/>
          </a:p>
        </p:txBody>
      </p:sp>
      <p:cxnSp>
        <p:nvCxnSpPr>
          <p:cNvPr id="5" name="Conector angulado 4"/>
          <p:cNvCxnSpPr/>
          <p:nvPr/>
        </p:nvCxnSpPr>
        <p:spPr>
          <a:xfrm>
            <a:off x="2411760" y="1844824"/>
            <a:ext cx="360040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771800" y="162880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Expedições </a:t>
            </a:r>
            <a:r>
              <a:rPr lang="pt-BR" dirty="0"/>
              <a:t>armadas em geral organizadas pela capitania de São </a:t>
            </a:r>
            <a:r>
              <a:rPr lang="pt-BR" dirty="0" smtClean="0"/>
              <a:t>Vicente, por particulares na sua maioria, </a:t>
            </a:r>
            <a:r>
              <a:rPr lang="pt-BR" dirty="0"/>
              <a:t>que buscavam no sertão índios para escravizar e trabalhar nas lavouras. Esses índios eram capturados principalmente nas missões jesuíticas</a:t>
            </a:r>
            <a:r>
              <a:rPr lang="pt-BR" dirty="0" smtClean="0"/>
              <a:t>. As bandeiras tinham como um ponto importante a busca por metais preciosos. </a:t>
            </a:r>
          </a:p>
        </p:txBody>
      </p:sp>
      <p:cxnSp>
        <p:nvCxnSpPr>
          <p:cNvPr id="8" name="Conector angulado 7"/>
          <p:cNvCxnSpPr/>
          <p:nvPr/>
        </p:nvCxnSpPr>
        <p:spPr>
          <a:xfrm>
            <a:off x="2411760" y="4509120"/>
            <a:ext cx="360040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843808" y="4509120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Expedições oficiais feitas pelas autoridades portuguesas com o intuito de explorar o interior, apresar </a:t>
            </a:r>
            <a:r>
              <a:rPr lang="pt-BR" dirty="0" smtClean="0"/>
              <a:t>indígenas que mostravam resistência aos colonizadores, </a:t>
            </a:r>
            <a:r>
              <a:rPr lang="pt-BR" dirty="0"/>
              <a:t>procurar metais </a:t>
            </a:r>
            <a:r>
              <a:rPr lang="pt-BR" dirty="0" smtClean="0"/>
              <a:t>preciosos, defender </a:t>
            </a:r>
            <a:r>
              <a:rPr lang="pt-BR" dirty="0"/>
              <a:t>áreas </a:t>
            </a:r>
            <a:r>
              <a:rPr lang="pt-BR" dirty="0" smtClean="0"/>
              <a:t>açucareiras, mas principalmente de mapear o interior. </a:t>
            </a:r>
            <a:r>
              <a:rPr lang="pt-BR" dirty="0"/>
              <a:t>Litoral para o interior.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7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bandeirantes</a:t>
            </a:r>
            <a:endParaRPr lang="pt-BR" dirty="0"/>
          </a:p>
        </p:txBody>
      </p:sp>
      <p:pic>
        <p:nvPicPr>
          <p:cNvPr id="2050" name="Picture 2" descr="http://4.bp.blogspot.com/-ghw4p1o3pPE/VbYy5lAQYPI/AAAAAAAADpI/B8T-ua0Fv3I/s640/ataque%2Bao%2Btap%25C3%25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4802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75656" y="62373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Soldados índios de Mogi da Cruzes, Debret. 1834.</a:t>
            </a:r>
          </a:p>
        </p:txBody>
      </p:sp>
    </p:spTree>
    <p:extLst>
      <p:ext uri="{BB962C8B-B14F-4D97-AF65-F5344CB8AC3E}">
        <p14:creationId xmlns:p14="http://schemas.microsoft.com/office/powerpoint/2010/main" val="6956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Monumento das bandeiras</a:t>
            </a:r>
            <a:endParaRPr lang="pt-BR" dirty="0"/>
          </a:p>
        </p:txBody>
      </p:sp>
      <p:pic>
        <p:nvPicPr>
          <p:cNvPr id="3074" name="Picture 2" descr="http://3.bp.blogspot.com/-Z1O6PFJFvaQ/Tjh_pfF5pRI/AAAAAAAACAI/6vCIu-sc0rM/s1600/ISP-Monumento_Bandeira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Monumento das bandeiras</a:t>
            </a:r>
            <a:endParaRPr lang="pt-BR" dirty="0"/>
          </a:p>
        </p:txBody>
      </p:sp>
      <p:pic>
        <p:nvPicPr>
          <p:cNvPr id="4098" name="Picture 2" descr="https://pantanalmonumental.files.wordpress.com/2014/04/monumento_bandeiras_f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38168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70912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1690 – Descoberta de ouro pela região do Rio das Velhas;</a:t>
            </a:r>
          </a:p>
          <a:p>
            <a:r>
              <a:rPr lang="pt-BR" dirty="0" smtClean="0"/>
              <a:t>Ouro de aluvião (depósito de cascalho, areia e argila, se formam nas margens ou na foz dos rios);</a:t>
            </a:r>
          </a:p>
          <a:p>
            <a:r>
              <a:rPr lang="pt-BR" dirty="0" smtClean="0"/>
              <a:t>Acontecimento que levou a uma maior exploração territorial e a descoberta de outras áreas ricas em ouro;</a:t>
            </a:r>
          </a:p>
          <a:p>
            <a:r>
              <a:rPr lang="pt-BR" dirty="0" smtClean="0"/>
              <a:t>Nesse contexto se deu um significativo crescimento populacional – estima-se que a notícia atraiu cerca de 30/50mil pessoas nas primeiras décadas.</a:t>
            </a:r>
          </a:p>
          <a:p>
            <a:r>
              <a:rPr lang="pt-BR" dirty="0" smtClean="0"/>
              <a:t>O “boom” populacional escancarou a falta de estrutura da colônia;</a:t>
            </a:r>
          </a:p>
          <a:p>
            <a:r>
              <a:rPr lang="pt-BR" dirty="0" smtClean="0"/>
              <a:t>A fome será um problema recorrente nos primeiros campos garimpeiros improvisados. Pouco se plantava em Minas Gerais mesmo, muito dos produtos consumidos vinham de fora e isso deixava o processo mais caro. </a:t>
            </a:r>
          </a:p>
          <a:p>
            <a:r>
              <a:rPr lang="pt-BR" dirty="0" smtClean="0"/>
              <a:t>Em função disso, vai começar a se desenvolver um comércio ao redor das áreas de garimpo.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4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pt-BR" dirty="0" smtClean="0"/>
              <a:t>A guerra dos emboabas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descoberta do ouro teve impacto em diversos aspectos da vida da colônia;</a:t>
            </a:r>
          </a:p>
          <a:p>
            <a:r>
              <a:rPr lang="pt-BR" dirty="0" smtClean="0"/>
              <a:t>Paulistas acreditavam ter privilégios em relação ao ouro tendo em vista que eles foram os “responsáveis pela descoberta”;</a:t>
            </a:r>
          </a:p>
          <a:p>
            <a:r>
              <a:rPr lang="pt-BR" dirty="0" smtClean="0"/>
              <a:t>Assim, eram contra a presença de colonos ou de pessoas de outras capitanias no local –emboabas-;</a:t>
            </a:r>
          </a:p>
          <a:p>
            <a:r>
              <a:rPr lang="pt-BR" dirty="0" smtClean="0"/>
              <a:t>1700 – petição à Câmara de São Vicente que as lavras fossem espaço somente de paulistas;</a:t>
            </a:r>
          </a:p>
          <a:p>
            <a:r>
              <a:rPr lang="pt-BR" dirty="0" smtClean="0"/>
              <a:t>O governo recusou, e iniciou-se um confronto entre os emboabas e paulistas.</a:t>
            </a:r>
          </a:p>
        </p:txBody>
      </p:sp>
    </p:spTree>
    <p:extLst>
      <p:ext uri="{BB962C8B-B14F-4D97-AF65-F5344CB8AC3E}">
        <p14:creationId xmlns:p14="http://schemas.microsoft.com/office/powerpoint/2010/main" val="24240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</TotalTime>
  <Words>2036</Words>
  <Application>Microsoft Office PowerPoint</Application>
  <PresentationFormat>Apresentação na tela (4:3)</PresentationFormat>
  <Paragraphs>162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Missões</vt:lpstr>
      <vt:lpstr>Missões</vt:lpstr>
      <vt:lpstr>Açúcar e a decadência portuguesa</vt:lpstr>
      <vt:lpstr>Açúcar e a decadência portuguesa</vt:lpstr>
      <vt:lpstr>bandeirantes</vt:lpstr>
      <vt:lpstr>Monumento das bandeiras</vt:lpstr>
      <vt:lpstr>Monumento das bandeiras</vt:lpstr>
      <vt:lpstr>Ouro</vt:lpstr>
      <vt:lpstr>A guerra dos emboabas</vt:lpstr>
      <vt:lpstr>Guerra dos emboabas </vt:lpstr>
      <vt:lpstr>Ouro</vt:lpstr>
      <vt:lpstr>Ouro</vt:lpstr>
      <vt:lpstr>Revoltas</vt:lpstr>
      <vt:lpstr>Guerra dos Mascates</vt:lpstr>
      <vt:lpstr>Ouro</vt:lpstr>
      <vt:lpstr>A breve exploração de diamantes</vt:lpstr>
      <vt:lpstr>Dificuldades econômicas portuguesas</vt:lpstr>
      <vt:lpstr>Marquês de pombal</vt:lpstr>
      <vt:lpstr>Dificuldades econômicas portuguesas</vt:lpstr>
      <vt:lpstr>Crise do antigo regime</vt:lpstr>
      <vt:lpstr>Antigo Regime</vt:lpstr>
      <vt:lpstr>Portugal  </vt:lpstr>
      <vt:lpstr>Inconfidência/Conjuração mineira</vt:lpstr>
      <vt:lpstr>Inconfidência/Conjuração mineira</vt:lpstr>
      <vt:lpstr>Inconfidência/Conjuração mineira</vt:lpstr>
      <vt:lpstr>Apresentação do PowerPoint</vt:lpstr>
      <vt:lpstr>Exercício</vt:lpstr>
      <vt:lpstr>Apresentação do PowerPoint</vt:lpstr>
      <vt:lpstr>exercício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</dc:creator>
  <cp:lastModifiedBy>Marina</cp:lastModifiedBy>
  <cp:revision>32</cp:revision>
  <dcterms:created xsi:type="dcterms:W3CDTF">2016-04-24T23:48:13Z</dcterms:created>
  <dcterms:modified xsi:type="dcterms:W3CDTF">2016-05-18T02:06:17Z</dcterms:modified>
</cp:coreProperties>
</file>