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Architects Daughter" panose="020B0604020202020204" charset="0"/>
      <p:regular r:id="rId19"/>
    </p:embeddedFont>
    <p:embeddedFont>
      <p:font typeface="Aclonica" panose="020B0604020202020204" charset="0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5568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pt-BR"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26" name="Shape 3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6" name="Shape 28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chemeClr val="lt1"/>
              </a:buClr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 rot="5400000">
            <a:off x="4732337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518675" y="363750"/>
            <a:ext cx="8168100" cy="100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rgbClr val="FFFFFF"/>
              </a:buClr>
              <a:buSzPct val="100000"/>
              <a:buFont typeface="Aclonica"/>
              <a:buNone/>
              <a:defRPr sz="2200">
                <a:solidFill>
                  <a:srgbClr val="FFFFFF"/>
                </a:solidFill>
                <a:latin typeface="Aclonica"/>
                <a:ea typeface="Aclonica"/>
                <a:cs typeface="Aclonica"/>
                <a:sym typeface="Aclonica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rgbClr val="3C824E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1pPr>
            <a:lvl2pPr marL="742950" lvl="1" indent="-107950" algn="l" rtl="0">
              <a:spcBef>
                <a:spcPts val="560"/>
              </a:spcBef>
              <a:buClr>
                <a:srgbClr val="503130"/>
              </a:buClr>
              <a:buSzPct val="100000"/>
              <a:buFont typeface="Aclonica"/>
              <a:buChar char="–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2pPr>
            <a:lvl3pPr marL="1143000" lvl="2" indent="-76200" algn="l" rtl="0">
              <a:spcBef>
                <a:spcPts val="48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3pPr>
            <a:lvl4pPr marL="1600200" lvl="3" indent="-101600" algn="l" rtl="0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–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4pPr>
            <a:lvl5pPr marL="2057400" lvl="4" indent="-101600" algn="l" rtl="0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»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5pPr>
            <a:lvl6pPr marL="2514600" lvl="5" indent="-101600" algn="l" rtl="0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6pPr>
            <a:lvl7pPr marL="2971800" lvl="6" indent="-101600" algn="l" rtl="0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7pPr>
            <a:lvl8pPr marL="3429000" lvl="7" indent="-101600" algn="l" rtl="0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8pPr>
            <a:lvl9pPr marL="3886200" lvl="8" indent="-101600" algn="l" rtl="0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9pPr>
          </a:lstStyle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657600" y="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0" y="6735882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828800" y="6735882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3657600" y="6735882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5486400" y="6735882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7315200" y="6735882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>
                <a:solidFill>
                  <a:schemeClr val="lt1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792288" y="5367339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365760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 rot="10800000" flipH="1">
            <a:off x="7242750" y="6723000"/>
            <a:ext cx="19011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-12" y="6722987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0" y="2376746"/>
            <a:ext cx="225000" cy="18552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431750" y="2133900"/>
            <a:ext cx="5627400" cy="234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4200" dirty="0">
                <a:solidFill>
                  <a:srgbClr val="262626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Exploração colonial</a:t>
            </a:r>
          </a:p>
          <a:p>
            <a:pPr lvl="0" rtl="0">
              <a:spcBef>
                <a:spcPts val="0"/>
              </a:spcBef>
              <a:buNone/>
            </a:pPr>
            <a:endParaRPr sz="4200" dirty="0">
              <a:solidFill>
                <a:srgbClr val="262626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pt-BR" sz="4200" dirty="0">
                <a:solidFill>
                  <a:srgbClr val="262626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Aula 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9" name="Shape 309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Igreja na América portuguesa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1827175" y="3461512"/>
            <a:ext cx="5244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Padroado: Relação especial que Portugal e Espanha tinham com o Vaticano </a:t>
            </a:r>
          </a:p>
        </p:txBody>
      </p:sp>
      <p:sp>
        <p:nvSpPr>
          <p:cNvPr id="315" name="Shape 315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1150900" y="2064525"/>
            <a:ext cx="2052600" cy="664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Religião do Estado</a:t>
            </a:r>
          </a:p>
        </p:txBody>
      </p:sp>
      <p:sp>
        <p:nvSpPr>
          <p:cNvPr id="321" name="Shape 321"/>
          <p:cNvSpPr/>
          <p:nvPr/>
        </p:nvSpPr>
        <p:spPr>
          <a:xfrm>
            <a:off x="5486400" y="2006975"/>
            <a:ext cx="2052600" cy="664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Religião dos súditos</a:t>
            </a:r>
          </a:p>
        </p:txBody>
      </p:sp>
      <p:sp>
        <p:nvSpPr>
          <p:cNvPr id="322" name="Shape 322"/>
          <p:cNvSpPr/>
          <p:nvPr/>
        </p:nvSpPr>
        <p:spPr>
          <a:xfrm>
            <a:off x="4034125" y="2218775"/>
            <a:ext cx="830400" cy="452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9" name="Shape 32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0" name="Shape 330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5" name="Shape 335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Exercícios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36" name="Shape 336"/>
          <p:cNvSpPr txBox="1"/>
          <p:nvPr/>
        </p:nvSpPr>
        <p:spPr>
          <a:xfrm>
            <a:off x="396550" y="1738612"/>
            <a:ext cx="8253600" cy="43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1900" dirty="0">
                <a:solidFill>
                  <a:srgbClr val="503130"/>
                </a:solidFill>
              </a:rPr>
              <a:t>A criação de gados em território brasileiro na época da colonização portuguesa, caracterizou-se por:</a:t>
            </a:r>
          </a:p>
          <a:p>
            <a:pPr lvl="0">
              <a:spcBef>
                <a:spcPts val="0"/>
              </a:spcBef>
              <a:buNone/>
            </a:pPr>
            <a:endParaRPr sz="1900" dirty="0">
              <a:solidFill>
                <a:srgbClr val="503130"/>
              </a:solidFill>
            </a:endParaRPr>
          </a:p>
          <a:p>
            <a:pPr marL="457200" lvl="0" indent="-34925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900" dirty="0">
                <a:solidFill>
                  <a:srgbClr val="503130"/>
                </a:solidFill>
              </a:rPr>
              <a:t>ser independente das demais atividades econômicas voltadas para a exportação </a:t>
            </a:r>
          </a:p>
          <a:p>
            <a:pPr marL="457200" lvl="0" indent="-34925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900" dirty="0">
                <a:solidFill>
                  <a:srgbClr val="503130"/>
                </a:solidFill>
              </a:rPr>
              <a:t>ser responsável por uma nova classe de proprietários que se opunham a escravidão</a:t>
            </a:r>
          </a:p>
          <a:p>
            <a:pPr marL="457200" lvl="0" indent="-34925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900" dirty="0">
                <a:solidFill>
                  <a:srgbClr val="503130"/>
                </a:solidFill>
              </a:rPr>
              <a:t>ter estimulado a exportação de carne para a metrópole e a importação de escravos africanos </a:t>
            </a:r>
          </a:p>
          <a:p>
            <a:pPr marL="457200" lvl="0" indent="-34925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900" dirty="0">
                <a:solidFill>
                  <a:srgbClr val="503130"/>
                </a:solidFill>
              </a:rPr>
              <a:t>ter-se desenvolvido em função do mercado interno, em diferentes áreas no interior da colônia </a:t>
            </a:r>
          </a:p>
          <a:p>
            <a:pPr marL="457200" lvl="0" indent="-34925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900" dirty="0">
                <a:solidFill>
                  <a:srgbClr val="503130"/>
                </a:solidFill>
              </a:rPr>
              <a:t>ter concretizado os projetos da coroa no sentido o povoamento do interior da colônia </a:t>
            </a:r>
          </a:p>
        </p:txBody>
      </p:sp>
      <p:sp>
        <p:nvSpPr>
          <p:cNvPr id="337" name="Shape 337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Sistema Colonial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61" name="Shape 161"/>
          <p:cNvSpPr txBox="1"/>
          <p:nvPr/>
        </p:nvSpPr>
        <p:spPr>
          <a:xfrm>
            <a:off x="390175" y="1783450"/>
            <a:ext cx="8253600" cy="4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548250" y="2556425"/>
            <a:ext cx="1404300" cy="87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200"/>
              <a:t>Colonia dominada pela metrópole</a:t>
            </a:r>
          </a:p>
        </p:txBody>
      </p:sp>
      <p:sp>
        <p:nvSpPr>
          <p:cNvPr id="168" name="Shape 168"/>
          <p:cNvSpPr/>
          <p:nvPr/>
        </p:nvSpPr>
        <p:spPr>
          <a:xfrm>
            <a:off x="2818225" y="2405225"/>
            <a:ext cx="1933200" cy="1105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200"/>
              <a:t>Eram governadas por representantes escolhidos pelos reis europeus e deveriam gerar riquezas para a metrópele</a:t>
            </a:r>
          </a:p>
        </p:txBody>
      </p:sp>
      <p:sp>
        <p:nvSpPr>
          <p:cNvPr id="169" name="Shape 169"/>
          <p:cNvSpPr/>
          <p:nvPr/>
        </p:nvSpPr>
        <p:spPr>
          <a:xfrm>
            <a:off x="3611725" y="3565712"/>
            <a:ext cx="346200" cy="548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2099187" y="2796875"/>
            <a:ext cx="572400" cy="317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2774875" y="4324800"/>
            <a:ext cx="2019900" cy="87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200"/>
              <a:t>Para isso existia o monopólio comercial </a:t>
            </a:r>
          </a:p>
        </p:txBody>
      </p:sp>
      <p:sp>
        <p:nvSpPr>
          <p:cNvPr id="172" name="Shape 172"/>
          <p:cNvSpPr/>
          <p:nvPr/>
        </p:nvSpPr>
        <p:spPr>
          <a:xfrm>
            <a:off x="6261625" y="2248237"/>
            <a:ext cx="1828800" cy="87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200"/>
              <a:t>O comercio da colonia só podia ser feito em embarcações autorizadas pela metrópole </a:t>
            </a:r>
          </a:p>
        </p:txBody>
      </p:sp>
      <p:sp>
        <p:nvSpPr>
          <p:cNvPr id="173" name="Shape 173"/>
          <p:cNvSpPr/>
          <p:nvPr/>
        </p:nvSpPr>
        <p:spPr>
          <a:xfrm>
            <a:off x="6261625" y="3402062"/>
            <a:ext cx="1828800" cy="87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200"/>
              <a:t>A colônia fornecia mercadorias de grande valor de interesse da metrópole </a:t>
            </a:r>
          </a:p>
        </p:txBody>
      </p:sp>
      <p:sp>
        <p:nvSpPr>
          <p:cNvPr id="174" name="Shape 174"/>
          <p:cNvSpPr/>
          <p:nvPr/>
        </p:nvSpPr>
        <p:spPr>
          <a:xfrm>
            <a:off x="6261625" y="4640237"/>
            <a:ext cx="1828800" cy="87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200"/>
              <a:t>A colonia consumia os produtos que os europeus vendiam a preços elevados</a:t>
            </a:r>
          </a:p>
        </p:txBody>
      </p:sp>
      <p:cxnSp>
        <p:nvCxnSpPr>
          <p:cNvPr id="175" name="Shape 175"/>
          <p:cNvCxnSpPr>
            <a:stCxn id="171" idx="3"/>
            <a:endCxn id="173" idx="1"/>
          </p:cNvCxnSpPr>
          <p:nvPr/>
        </p:nvCxnSpPr>
        <p:spPr>
          <a:xfrm rot="10800000" flipH="1">
            <a:off x="4794775" y="3839700"/>
            <a:ext cx="1467000" cy="922800"/>
          </a:xfrm>
          <a:prstGeom prst="bentConnector3">
            <a:avLst>
              <a:gd name="adj1" fmla="val 5000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6" name="Shape 176"/>
          <p:cNvCxnSpPr>
            <a:stCxn id="171" idx="3"/>
            <a:endCxn id="174" idx="1"/>
          </p:cNvCxnSpPr>
          <p:nvPr/>
        </p:nvCxnSpPr>
        <p:spPr>
          <a:xfrm>
            <a:off x="4794775" y="4762500"/>
            <a:ext cx="1467000" cy="315300"/>
          </a:xfrm>
          <a:prstGeom prst="bentConnector3">
            <a:avLst>
              <a:gd name="adj1" fmla="val 5000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7" name="Shape 177"/>
          <p:cNvCxnSpPr>
            <a:stCxn id="171" idx="3"/>
            <a:endCxn id="172" idx="1"/>
          </p:cNvCxnSpPr>
          <p:nvPr/>
        </p:nvCxnSpPr>
        <p:spPr>
          <a:xfrm rot="10800000" flipH="1">
            <a:off x="4794775" y="2685900"/>
            <a:ext cx="1467000" cy="2076600"/>
          </a:xfrm>
          <a:prstGeom prst="bentConnector3">
            <a:avLst>
              <a:gd name="adj1" fmla="val 5000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pt-BR" sz="36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Distribuição de terras no Brasil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220" y="1834825"/>
            <a:ext cx="7887554" cy="338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640725" y="5493525"/>
            <a:ext cx="7878300" cy="67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Das 5,6 milhões de propriedades existentes, 78,7 mil (apenas 1,4%) concentram cerca de 40% da área total dos imóveis rurais do Brasil (INCRA/Sistema Nacional de Cadastro Rural jan/2013)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Distribuição de terras no Brasil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445175" y="1908487"/>
            <a:ext cx="8253600" cy="43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550" y="1568599"/>
            <a:ext cx="8100897" cy="5071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 dirty="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Sistema </a:t>
            </a:r>
            <a:r>
              <a:rPr lang="pt-BR" sz="3600" dirty="0" smtClean="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Colonial</a:t>
            </a:r>
            <a:endParaRPr lang="pt-BR" sz="3600" dirty="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 dirty="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90" name="Shape 190"/>
          <p:cNvSpPr txBox="1"/>
          <p:nvPr/>
        </p:nvSpPr>
        <p:spPr>
          <a:xfrm>
            <a:off x="933000" y="1738625"/>
            <a:ext cx="7386900" cy="96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O sistema colonial baseava-se na relação entre país dominador e as regiões conquistadas nessa relação, a metrópole controlava a politica e a economia das regiões conquistadas</a:t>
            </a:r>
          </a:p>
        </p:txBody>
      </p:sp>
      <p:sp>
        <p:nvSpPr>
          <p:cNvPr id="191" name="Shape 191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1298500" y="4770775"/>
            <a:ext cx="1885200" cy="73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Exploração</a:t>
            </a:r>
          </a:p>
        </p:txBody>
      </p:sp>
      <p:sp>
        <p:nvSpPr>
          <p:cNvPr id="197" name="Shape 197"/>
          <p:cNvSpPr/>
          <p:nvPr/>
        </p:nvSpPr>
        <p:spPr>
          <a:xfrm>
            <a:off x="5927700" y="4732300"/>
            <a:ext cx="1885200" cy="73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Povoamento</a:t>
            </a:r>
          </a:p>
        </p:txBody>
      </p:sp>
      <p:sp>
        <p:nvSpPr>
          <p:cNvPr id="198" name="Shape 198"/>
          <p:cNvSpPr/>
          <p:nvPr/>
        </p:nvSpPr>
        <p:spPr>
          <a:xfrm>
            <a:off x="3629400" y="3568312"/>
            <a:ext cx="1885200" cy="73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Colonias</a:t>
            </a:r>
          </a:p>
        </p:txBody>
      </p:sp>
      <p:cxnSp>
        <p:nvCxnSpPr>
          <p:cNvPr id="199" name="Shape 199"/>
          <p:cNvCxnSpPr>
            <a:stCxn id="198" idx="1"/>
            <a:endCxn id="196" idx="0"/>
          </p:cNvCxnSpPr>
          <p:nvPr/>
        </p:nvCxnSpPr>
        <p:spPr>
          <a:xfrm flipH="1">
            <a:off x="2241000" y="3934462"/>
            <a:ext cx="1388400" cy="8364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0" name="Shape 200"/>
          <p:cNvCxnSpPr>
            <a:stCxn id="198" idx="3"/>
            <a:endCxn id="197" idx="0"/>
          </p:cNvCxnSpPr>
          <p:nvPr/>
        </p:nvCxnSpPr>
        <p:spPr>
          <a:xfrm>
            <a:off x="5514600" y="3934462"/>
            <a:ext cx="1355700" cy="7977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 dirty="0" smtClean="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Sistema Colonial</a:t>
            </a:r>
            <a:endParaRPr lang="pt-BR" sz="3600" dirty="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 dirty="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1306750" y="3306797"/>
            <a:ext cx="1828800" cy="1117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Colônia  </a:t>
            </a:r>
          </a:p>
        </p:txBody>
      </p:sp>
      <p:sp>
        <p:nvSpPr>
          <p:cNvPr id="219" name="Shape 219"/>
          <p:cNvSpPr/>
          <p:nvPr/>
        </p:nvSpPr>
        <p:spPr>
          <a:xfrm>
            <a:off x="6114500" y="3306810"/>
            <a:ext cx="1828800" cy="1117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/>
              <a:t>Metrópole</a:t>
            </a:r>
          </a:p>
        </p:txBody>
      </p:sp>
      <p:sp>
        <p:nvSpPr>
          <p:cNvPr id="220" name="Shape 220"/>
          <p:cNvSpPr/>
          <p:nvPr/>
        </p:nvSpPr>
        <p:spPr>
          <a:xfrm>
            <a:off x="2715650" y="1775825"/>
            <a:ext cx="3924300" cy="12408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 txBox="1"/>
          <p:nvPr/>
        </p:nvSpPr>
        <p:spPr>
          <a:xfrm>
            <a:off x="3484600" y="2433425"/>
            <a:ext cx="2077500" cy="58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Produtos Agrícolas</a:t>
            </a:r>
          </a:p>
        </p:txBody>
      </p:sp>
      <p:sp>
        <p:nvSpPr>
          <p:cNvPr id="222" name="Shape 222"/>
          <p:cNvSpPr/>
          <p:nvPr/>
        </p:nvSpPr>
        <p:spPr>
          <a:xfrm>
            <a:off x="2609850" y="4838125"/>
            <a:ext cx="4241700" cy="12408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 txBox="1"/>
          <p:nvPr/>
        </p:nvSpPr>
        <p:spPr>
          <a:xfrm>
            <a:off x="3816300" y="4992025"/>
            <a:ext cx="1828800" cy="5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Produtos manufaturados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Regime de uso da terra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36" name="Shape 236"/>
          <p:cNvSpPr txBox="1"/>
          <p:nvPr/>
        </p:nvSpPr>
        <p:spPr>
          <a:xfrm>
            <a:off x="1846650" y="1809654"/>
            <a:ext cx="5892000" cy="23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Grande Propriedade (Latifúndio)</a:t>
            </a:r>
          </a:p>
          <a:p>
            <a:pPr lvl="0" algn="ctr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Monocultura: produção de somente uma cultura</a:t>
            </a:r>
          </a:p>
          <a:p>
            <a:pPr lvl="0" algn="ctr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Produção voltada para o mercado externo</a:t>
            </a:r>
          </a:p>
          <a:p>
            <a:pPr lvl="0" algn="ctr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Uso do trabalho de pessoas escravizadas </a:t>
            </a:r>
          </a:p>
          <a:p>
            <a:pPr lv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 txBox="1"/>
          <p:nvPr/>
        </p:nvSpPr>
        <p:spPr>
          <a:xfrm>
            <a:off x="2823900" y="4924000"/>
            <a:ext cx="36426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1800" b="1"/>
              <a:t>Plantation</a:t>
            </a:r>
            <a:r>
              <a:rPr lang="pt-BR" sz="1800"/>
              <a:t>: O que é esse conceito?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Engenhos de açúcar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55" name="Shape 255"/>
          <p:cNvSpPr txBox="1"/>
          <p:nvPr/>
        </p:nvSpPr>
        <p:spPr>
          <a:xfrm>
            <a:off x="528225" y="1786478"/>
            <a:ext cx="8253600" cy="62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Grandes propriedades onde se plantava cana e se produzia açúcar </a:t>
            </a:r>
          </a:p>
          <a:p>
            <a:pPr lvl="0" algn="ctr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sz="1900">
              <a:solidFill>
                <a:srgbClr val="503130"/>
              </a:solidFill>
            </a:endParaRPr>
          </a:p>
        </p:txBody>
      </p:sp>
      <p:sp>
        <p:nvSpPr>
          <p:cNvPr id="256" name="Shape 256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 txBox="1"/>
          <p:nvPr/>
        </p:nvSpPr>
        <p:spPr>
          <a:xfrm>
            <a:off x="498375" y="2901000"/>
            <a:ext cx="2052600" cy="105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57894"/>
              <a:buFont typeface="Arial"/>
              <a:buNone/>
            </a:pPr>
            <a:r>
              <a:rPr lang="pt-BR" sz="1900">
                <a:solidFill>
                  <a:srgbClr val="503130"/>
                </a:solidFill>
              </a:rPr>
              <a:t>Vantagens na produção de açúcar </a:t>
            </a:r>
          </a:p>
        </p:txBody>
      </p:sp>
      <p:sp>
        <p:nvSpPr>
          <p:cNvPr id="262" name="Shape 262"/>
          <p:cNvSpPr/>
          <p:nvPr/>
        </p:nvSpPr>
        <p:spPr>
          <a:xfrm>
            <a:off x="2657750" y="3324600"/>
            <a:ext cx="569400" cy="20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/>
          <p:nvPr/>
        </p:nvSpPr>
        <p:spPr>
          <a:xfrm>
            <a:off x="3657600" y="2622175"/>
            <a:ext cx="4081600" cy="1922150"/>
          </a:xfrm>
          <a:prstGeom prst="flowChart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pt-BR">
                <a:solidFill>
                  <a:schemeClr val="dk1"/>
                </a:solidFill>
              </a:rPr>
              <a:t>Portugueses já dominavam as técnicas de produção (experiencias nas ilhas atlânticas)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pt-BR">
                <a:solidFill>
                  <a:schemeClr val="dk1"/>
                </a:solidFill>
              </a:rPr>
              <a:t>Grande valorização do produto na Europa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pt-BR">
                <a:solidFill>
                  <a:schemeClr val="dk1"/>
                </a:solidFill>
              </a:rPr>
              <a:t>Permitia maior concentração populacional, garantindo o domínio português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Trabalho compulsório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76" name="Shape 276"/>
          <p:cNvSpPr txBox="1"/>
          <p:nvPr/>
        </p:nvSpPr>
        <p:spPr>
          <a:xfrm>
            <a:off x="390175" y="1783450"/>
            <a:ext cx="8253600" cy="128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sz="2400">
                <a:solidFill>
                  <a:srgbClr val="503130"/>
                </a:solidFill>
              </a:rPr>
              <a:t>Indígenas escravizados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BR" sz="2400">
                <a:solidFill>
                  <a:srgbClr val="503130"/>
                </a:solidFill>
              </a:rPr>
              <a:t>x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BR" sz="2400">
                <a:solidFill>
                  <a:srgbClr val="503130"/>
                </a:solidFill>
              </a:rPr>
              <a:t>Negros escravizados </a:t>
            </a:r>
          </a:p>
        </p:txBody>
      </p:sp>
      <p:sp>
        <p:nvSpPr>
          <p:cNvPr id="277" name="Shape 277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 txBox="1"/>
          <p:nvPr/>
        </p:nvSpPr>
        <p:spPr>
          <a:xfrm>
            <a:off x="1740475" y="4721600"/>
            <a:ext cx="5553000" cy="99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sz="1800"/>
              <a:t>Casa Grande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BR" sz="1800"/>
              <a:t>X </a:t>
            </a:r>
          </a:p>
          <a:p>
            <a:pPr lvl="0" algn="ctr">
              <a:spcBef>
                <a:spcPts val="0"/>
              </a:spcBef>
              <a:buNone/>
            </a:pPr>
            <a:r>
              <a:rPr lang="pt-BR" sz="1800"/>
              <a:t>Senzala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5" name="Shape 295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Mercado interno colonial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96" name="Shape 296"/>
          <p:cNvSpPr txBox="1"/>
          <p:nvPr/>
        </p:nvSpPr>
        <p:spPr>
          <a:xfrm>
            <a:off x="396550" y="1738626"/>
            <a:ext cx="8253600" cy="229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1900" dirty="0">
                <a:solidFill>
                  <a:srgbClr val="503130"/>
                </a:solidFill>
              </a:rPr>
              <a:t>Produção de alimentos ( mandioca, milho, arroz, feijão) para abastecer a população da </a:t>
            </a:r>
            <a:r>
              <a:rPr lang="pt-BR" sz="1900" dirty="0" smtClean="0">
                <a:solidFill>
                  <a:srgbClr val="503130"/>
                </a:solidFill>
              </a:rPr>
              <a:t>colônia </a:t>
            </a:r>
            <a:endParaRPr lang="pt-BR" sz="1900" dirty="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 dirty="0">
              <a:solidFill>
                <a:srgbClr val="50313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 dirty="0">
              <a:solidFill>
                <a:srgbClr val="50313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pt-BR" sz="1900" dirty="0">
                <a:solidFill>
                  <a:srgbClr val="503130"/>
                </a:solidFill>
              </a:rPr>
              <a:t>Pecuária: alimentação e tração animal (transporta e moinhos)</a:t>
            </a:r>
          </a:p>
        </p:txBody>
      </p:sp>
      <p:sp>
        <p:nvSpPr>
          <p:cNvPr id="297" name="Shape 297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396</Words>
  <Application>Microsoft Office PowerPoint</Application>
  <PresentationFormat>Apresentação na tela (4:3)</PresentationFormat>
  <Paragraphs>81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Architects Daughter</vt:lpstr>
      <vt:lpstr>Aclonica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Jorge Luiz Mesquita</cp:lastModifiedBy>
  <cp:revision>2</cp:revision>
  <dcterms:modified xsi:type="dcterms:W3CDTF">2016-04-28T12:59:01Z</dcterms:modified>
</cp:coreProperties>
</file>