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5" r:id="rId23"/>
    <p:sldId id="276" r:id="rId24"/>
    <p:sldId id="278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A1A-B61B-4E6E-8815-6E0710A2E758}" type="datetimeFigureOut">
              <a:rPr lang="pt-BR" smtClean="0"/>
              <a:t>12/09/2016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5D22-64CD-49AC-8E06-9B8153C1B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54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A1A-B61B-4E6E-8815-6E0710A2E758}" type="datetimeFigureOut">
              <a:rPr lang="pt-BR" smtClean="0"/>
              <a:t>12/09/2016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5D22-64CD-49AC-8E06-9B8153C1B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923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A1A-B61B-4E6E-8815-6E0710A2E758}" type="datetimeFigureOut">
              <a:rPr lang="pt-BR" smtClean="0"/>
              <a:t>12/09/2016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5D22-64CD-49AC-8E06-9B8153C1B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81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A1A-B61B-4E6E-8815-6E0710A2E758}" type="datetimeFigureOut">
              <a:rPr lang="pt-BR" smtClean="0"/>
              <a:t>12/09/2016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5D22-64CD-49AC-8E06-9B8153C1B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254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A1A-B61B-4E6E-8815-6E0710A2E758}" type="datetimeFigureOut">
              <a:rPr lang="pt-BR" smtClean="0"/>
              <a:t>12/09/2016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5D22-64CD-49AC-8E06-9B8153C1B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05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A1A-B61B-4E6E-8815-6E0710A2E758}" type="datetimeFigureOut">
              <a:rPr lang="pt-BR" smtClean="0"/>
              <a:t>12/09/2016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5D22-64CD-49AC-8E06-9B8153C1B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006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A1A-B61B-4E6E-8815-6E0710A2E758}" type="datetimeFigureOut">
              <a:rPr lang="pt-BR" smtClean="0"/>
              <a:t>12/09/2016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5D22-64CD-49AC-8E06-9B8153C1B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28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A1A-B61B-4E6E-8815-6E0710A2E758}" type="datetimeFigureOut">
              <a:rPr lang="pt-BR" smtClean="0"/>
              <a:t>12/09/2016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5D22-64CD-49AC-8E06-9B8153C1B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94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A1A-B61B-4E6E-8815-6E0710A2E758}" type="datetimeFigureOut">
              <a:rPr lang="pt-BR" smtClean="0"/>
              <a:t>12/09/2016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5D22-64CD-49AC-8E06-9B8153C1B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594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A1A-B61B-4E6E-8815-6E0710A2E758}" type="datetimeFigureOut">
              <a:rPr lang="pt-BR" smtClean="0"/>
              <a:t>12/09/2016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5D22-64CD-49AC-8E06-9B8153C1B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595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3BA1A-B61B-4E6E-8815-6E0710A2E758}" type="datetimeFigureOut">
              <a:rPr lang="pt-BR" smtClean="0"/>
              <a:t>12/09/2016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C5D22-64CD-49AC-8E06-9B8153C1B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61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3BA1A-B61B-4E6E-8815-6E0710A2E758}" type="datetimeFigureOut">
              <a:rPr lang="pt-BR" smtClean="0"/>
              <a:t>12/09/2016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C5D22-64CD-49AC-8E06-9B8153C1B83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6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accent6"/>
          </a:solidFill>
        </p:spPr>
        <p:txBody>
          <a:bodyPr anchor="ctr">
            <a:normAutofit/>
          </a:bodyPr>
          <a:lstStyle/>
          <a:p>
            <a:r>
              <a:rPr lang="pt-BR" sz="3600" dirty="0" smtClean="0"/>
              <a:t>Geografia do Brasil</a:t>
            </a:r>
            <a:br>
              <a:rPr lang="pt-BR" sz="3600" dirty="0" smtClean="0"/>
            </a:br>
            <a:r>
              <a:rPr lang="pt-BR" sz="3600" dirty="0" smtClean="0"/>
              <a:t>Aula 6 – Domínios </a:t>
            </a:r>
            <a:r>
              <a:rPr lang="pt-BR" sz="3600" dirty="0" err="1" smtClean="0"/>
              <a:t>Morfoclimáticos</a:t>
            </a:r>
            <a:r>
              <a:rPr lang="pt-BR" sz="3600" dirty="0" smtClean="0"/>
              <a:t> (Biomas)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2982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grosoft.com/agroarquivos/1252611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13" y="549698"/>
            <a:ext cx="9527187" cy="57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278183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Desmatamento provocado pela expansão da agropecuária nessa região. Desmatamento hoje avança para a região nordeste do cerrado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1001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http://www.estadao.com.br/fotos/cerrado_vegetac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59" y="0"/>
            <a:ext cx="7753082" cy="687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6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http://www.jeitinhoqg.com.br/wp-content/uploads/2013/11/ron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6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3943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Caatinga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43944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Abrange 11% do território nacional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Corresponde a mancha semiárida do Sertão Nordestino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Clima semiárido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Rede Hidrográfica</a:t>
            </a:r>
          </a:p>
          <a:p>
            <a:pPr marL="342900" indent="-342900">
              <a:buAutoNum type="arabicParenR"/>
            </a:pPr>
            <a:r>
              <a:rPr lang="pt-BR" sz="2400" dirty="0" smtClean="0"/>
              <a:t>Rios intermitentes -&gt; Permanecem secos por cinco a sete meses durante o ano (período de seca)</a:t>
            </a:r>
          </a:p>
          <a:p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Vegetação</a:t>
            </a:r>
          </a:p>
          <a:p>
            <a:pPr marL="342900" indent="-342900">
              <a:buAutoNum type="arabicParenR"/>
            </a:pPr>
            <a:r>
              <a:rPr lang="pt-BR" sz="2400" dirty="0" smtClean="0"/>
              <a:t>Plantas da espécie xerófitas -&gt; Plantas que adaptam-se a climas secos e quentes</a:t>
            </a:r>
          </a:p>
          <a:p>
            <a:pPr marL="342900" indent="-342900">
              <a:buAutoNum type="arabicParenR"/>
            </a:pPr>
            <a:endParaRPr lang="pt-BR" sz="2400" dirty="0"/>
          </a:p>
          <a:p>
            <a:pPr marL="342900" indent="-342900">
              <a:buAutoNum type="arabicParenR"/>
            </a:pPr>
            <a:r>
              <a:rPr lang="pt-BR" sz="2400" dirty="0" smtClean="0"/>
              <a:t>Espécies de pequeno porte (espécies lenhosas e herbáceas), geralmente com espinhos</a:t>
            </a:r>
          </a:p>
          <a:p>
            <a:pPr marL="342900" indent="-342900">
              <a:buAutoNum type="arabicParenR"/>
            </a:pPr>
            <a:endParaRPr lang="pt-BR" sz="2400" dirty="0"/>
          </a:p>
          <a:p>
            <a:pPr marL="342900" indent="-342900">
              <a:buAutoNum type="arabicParenR"/>
            </a:pPr>
            <a:r>
              <a:rPr lang="pt-BR" sz="2400" dirty="0" smtClean="0"/>
              <a:t>Mudança da paisagem durante as chuvas -&gt; Caatinga verde</a:t>
            </a:r>
          </a:p>
        </p:txBody>
      </p:sp>
    </p:spTree>
    <p:extLst>
      <p:ext uri="{BB962C8B-B14F-4D97-AF65-F5344CB8AC3E}">
        <p14:creationId xmlns:p14="http://schemas.microsoft.com/office/powerpoint/2010/main" val="31560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http://www.cerratinga.org.br/wp-content/uploads/2013/04/bioma-caatinga-mapa-do-bra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03" y="-112018"/>
            <a:ext cx="7018986" cy="697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8194" name="Picture 2" descr="http://blogs.diariodonordeste.com.br/gestaoambiental/wp-content/uploads/2012/01/caatinga_c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04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218" name="Picture 2" descr="http://www.fragmaq.com.br/wp-content/uploads/2015/05/1-caatinga-reduz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2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3721994" cy="6858000"/>
          </a:xfrm>
        </p:spPr>
        <p:txBody>
          <a:bodyPr anchor="ctr">
            <a:normAutofit/>
          </a:bodyPr>
          <a:lstStyle/>
          <a:p>
            <a:r>
              <a:rPr lang="pt-BR" dirty="0" smtClean="0"/>
              <a:t>Caatinga verde</a:t>
            </a:r>
            <a:endParaRPr lang="pt-BR" dirty="0"/>
          </a:p>
        </p:txBody>
      </p:sp>
      <p:pic>
        <p:nvPicPr>
          <p:cNvPr id="10242" name="Picture 2" descr="http://www.kino.com.br/galerias2/SERTAO/images/prevs/KN0222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94" y="0"/>
            <a:ext cx="84951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5459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Mares de Morros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811369"/>
            <a:ext cx="12192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Relevo de morros </a:t>
            </a:r>
            <a:r>
              <a:rPr lang="pt-BR" sz="2400" dirty="0" err="1" smtClean="0"/>
              <a:t>mamelonares</a:t>
            </a:r>
            <a:r>
              <a:rPr lang="pt-BR" sz="2400" dirty="0" smtClean="0"/>
              <a:t> (em forma de meia laranja)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Predomínio da vegetação de Mata Atlântica</a:t>
            </a:r>
          </a:p>
          <a:p>
            <a:pPr marL="342900" indent="-342900">
              <a:buAutoNum type="arabicParenR"/>
            </a:pPr>
            <a:r>
              <a:rPr lang="pt-BR" sz="2400" dirty="0" smtClean="0"/>
              <a:t>Originalmente cobria cerca de 95% do domínio dos mares de morro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2400" dirty="0" smtClean="0"/>
              <a:t>Hoje, restam cerca de 7% da área original (reservas e parques de conservação)</a:t>
            </a:r>
          </a:p>
          <a:p>
            <a:endParaRPr lang="pt-BR" sz="2400" dirty="0"/>
          </a:p>
          <a:p>
            <a:pPr marL="342900" indent="-342900">
              <a:buAutoNum type="arabicParenR" startAt="2"/>
            </a:pPr>
            <a:r>
              <a:rPr lang="pt-BR" sz="2400" dirty="0" smtClean="0"/>
              <a:t>Mesmas características da Floresta Equatorial Amazônica</a:t>
            </a:r>
          </a:p>
          <a:p>
            <a:pPr marL="400050" indent="-400050">
              <a:buFont typeface="+mj-lt"/>
              <a:buAutoNum type="romanLcPeriod"/>
            </a:pPr>
            <a:r>
              <a:rPr lang="pt-BR" sz="2400" dirty="0" smtClean="0"/>
              <a:t>Latifoliada</a:t>
            </a:r>
          </a:p>
          <a:p>
            <a:pPr marL="400050" indent="-400050">
              <a:buFont typeface="+mj-lt"/>
              <a:buAutoNum type="romanLcPeriod"/>
            </a:pPr>
            <a:endParaRPr lang="pt-BR" sz="2400" dirty="0"/>
          </a:p>
          <a:p>
            <a:pPr marL="400050" indent="-400050">
              <a:buFont typeface="+mj-lt"/>
              <a:buAutoNum type="romanLcPeriod"/>
            </a:pPr>
            <a:r>
              <a:rPr lang="pt-BR" sz="2400" dirty="0" smtClean="0"/>
              <a:t>Perene</a:t>
            </a:r>
          </a:p>
          <a:p>
            <a:pPr marL="400050" indent="-400050">
              <a:buFont typeface="+mj-lt"/>
              <a:buAutoNum type="romanLcPeriod"/>
            </a:pPr>
            <a:endParaRPr lang="pt-BR" sz="2400" dirty="0"/>
          </a:p>
          <a:p>
            <a:pPr marL="400050" indent="-400050">
              <a:buFont typeface="+mj-lt"/>
              <a:buAutoNum type="romanLcPeriod"/>
            </a:pPr>
            <a:r>
              <a:rPr lang="pt-BR" sz="2400" dirty="0" smtClean="0"/>
              <a:t>Densa</a:t>
            </a:r>
          </a:p>
          <a:p>
            <a:pPr marL="400050" indent="-400050">
              <a:buFont typeface="+mj-lt"/>
              <a:buAutoNum type="romanLcPeriod"/>
            </a:pPr>
            <a:endParaRPr lang="pt-BR" sz="2400" dirty="0"/>
          </a:p>
          <a:p>
            <a:pPr marL="400050" indent="-400050">
              <a:buFont typeface="+mj-lt"/>
              <a:buAutoNum type="romanLcPeriod"/>
            </a:pPr>
            <a:r>
              <a:rPr lang="pt-BR" sz="2400" dirty="0" smtClean="0"/>
              <a:t>Heterogênea</a:t>
            </a:r>
          </a:p>
          <a:p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Se estende do litoral do Rio Grande do Norte até o Rio Grande do Sul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382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http://mundoeducacao.bol.uol.com.br/upload/conteudo/mapa-dos-mares-de-mor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01" y="-32197"/>
            <a:ext cx="6890197" cy="689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7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561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Vegetação e Domínios </a:t>
            </a:r>
            <a:r>
              <a:rPr lang="pt-BR" sz="4000" dirty="0" err="1" smtClean="0"/>
              <a:t>Morfoclimáticos</a:t>
            </a:r>
            <a:endParaRPr lang="pt-BR" sz="4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2730323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Formado pela </a:t>
            </a:r>
            <a:r>
              <a:rPr lang="pt-BR" sz="3600" b="1" dirty="0" smtClean="0"/>
              <a:t>interação dos componentes</a:t>
            </a:r>
            <a:r>
              <a:rPr lang="pt-BR" sz="3600" dirty="0" smtClean="0"/>
              <a:t> do quadro natural: </a:t>
            </a:r>
            <a:r>
              <a:rPr lang="pt-BR" sz="3600" b="1" dirty="0"/>
              <a:t>c</a:t>
            </a:r>
            <a:r>
              <a:rPr lang="pt-BR" sz="3600" b="1" dirty="0" smtClean="0"/>
              <a:t>lima, relevo, hidrografia e vegetação</a:t>
            </a:r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8871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2290" name="Picture 2" descr="http://2.bp.blogspot.com/_MA6kptnzJUo/TSEhVQpt0wI/AAAAAAAAAVo/BwtyKmjT8jE/s1600/2011-01-02%2B23%2B06%2B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08" y="0"/>
            <a:ext cx="9337183" cy="697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2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4338" name="Picture 2" descr="http://2.bp.blogspot.com/-JMxRGOzti0s/U0fzNuvEyuI/AAAAAAAAADk/j7bEVF4yyhA/s1600/m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195" y="-22328"/>
            <a:ext cx="8783392" cy="688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7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3314" name="Picture 2" descr="https://espacosgeograficos.files.wordpress.com/2010/08/mardemor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http://imgms.viajeaqui.abril.com.br/1/foto-galeria-materia-620-kr.jpeg?13227335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8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60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0152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Material complementar e exercícios</a:t>
            </a:r>
            <a:endParaRPr lang="pt-BR" sz="4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2949591"/>
            <a:ext cx="121920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2800" dirty="0" smtClean="0"/>
              <a:t>http://docplayer.com.br/2314012-Dominios-morfoclimaticos.html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693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http://files.professoralexeinowatzki.webnode.com.br/200000350-f3f0900c66/dominios%20morfoclimatic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32" y="-196091"/>
            <a:ext cx="7275536" cy="727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2427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Floresta Equatorial Amazônica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1041023"/>
            <a:ext cx="12192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Vegetação</a:t>
            </a:r>
          </a:p>
          <a:p>
            <a:pPr marL="342900" indent="-342900" algn="just">
              <a:buAutoNum type="arabicParenR"/>
            </a:pPr>
            <a:r>
              <a:rPr lang="pt-BR" sz="2400" dirty="0" smtClean="0"/>
              <a:t>Latifoliada -&gt; Espécies de folhas largas e planas</a:t>
            </a:r>
          </a:p>
          <a:p>
            <a:pPr marL="342900" indent="-342900" algn="just">
              <a:buAutoNum type="arabicParenR"/>
            </a:pPr>
            <a:endParaRPr lang="pt-BR" sz="2400" dirty="0"/>
          </a:p>
          <a:p>
            <a:pPr marL="342900" indent="-342900" algn="just">
              <a:buAutoNum type="arabicParenR"/>
            </a:pPr>
            <a:r>
              <a:rPr lang="pt-BR" sz="2400" dirty="0" smtClean="0"/>
              <a:t>Densa</a:t>
            </a:r>
          </a:p>
          <a:p>
            <a:pPr marL="342900" indent="-342900" algn="just">
              <a:buAutoNum type="arabicParenR"/>
            </a:pPr>
            <a:endParaRPr lang="pt-BR" sz="2400" dirty="0"/>
          </a:p>
          <a:p>
            <a:pPr marL="342900" indent="-342900" algn="just">
              <a:buAutoNum type="arabicParenR"/>
            </a:pPr>
            <a:r>
              <a:rPr lang="pt-BR" sz="2400" dirty="0" smtClean="0"/>
              <a:t>Perene -&gt; Verde o ano inteiro</a:t>
            </a:r>
          </a:p>
          <a:p>
            <a:pPr marL="342900" indent="-342900" algn="just">
              <a:buAutoNum type="arabicParenR"/>
            </a:pPr>
            <a:endParaRPr lang="pt-BR" sz="2400" dirty="0"/>
          </a:p>
          <a:p>
            <a:pPr marL="342900" indent="-342900" algn="just">
              <a:buAutoNum type="arabicParenR"/>
            </a:pPr>
            <a:r>
              <a:rPr lang="pt-BR" sz="2400" dirty="0" smtClean="0"/>
              <a:t>Heterogênea</a:t>
            </a:r>
          </a:p>
          <a:p>
            <a:pPr marL="342900" indent="-342900" algn="just">
              <a:buAutoNum type="arabicParenR"/>
            </a:pPr>
            <a:endParaRPr lang="pt-BR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Alta biodiversidade (fauna e flora)</a:t>
            </a:r>
          </a:p>
          <a:p>
            <a:pPr marL="342900" indent="-342900" algn="just">
              <a:buAutoNum type="arabicParenR"/>
            </a:pPr>
            <a:r>
              <a:rPr lang="pt-BR" sz="2400" dirty="0" smtClean="0"/>
              <a:t>Graças as condições climáticas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pt-BR" sz="2400" dirty="0" smtClean="0"/>
              <a:t>Temperatura média elevada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pt-BR" sz="2400" dirty="0" smtClean="0"/>
              <a:t>Precipitação abundante e bem distribuída ao longo do ano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pt-BR" sz="2400" dirty="0" smtClean="0"/>
              <a:t>Baixa amplitude térmica anual</a:t>
            </a:r>
          </a:p>
          <a:p>
            <a:pPr algn="just"/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73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2579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Floresta Equatorial Amazônica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772732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400" dirty="0" smtClean="0"/>
              <a:t>Dividido em 3 partes</a:t>
            </a:r>
          </a:p>
          <a:p>
            <a:pPr marL="342900" indent="-342900" algn="just">
              <a:buAutoNum type="arabicParenR"/>
            </a:pPr>
            <a:r>
              <a:rPr lang="pt-BR" sz="2400" dirty="0" smtClean="0"/>
              <a:t>Mata de igapó -&gt; Na planície de inundação permanente</a:t>
            </a:r>
          </a:p>
          <a:p>
            <a:pPr marL="342900" indent="-342900" algn="just">
              <a:buAutoNum type="arabicParenR"/>
            </a:pPr>
            <a:endParaRPr lang="pt-BR" sz="2400" dirty="0" smtClean="0"/>
          </a:p>
          <a:p>
            <a:pPr marL="342900" indent="-342900" algn="just">
              <a:buAutoNum type="arabicParenR"/>
            </a:pPr>
            <a:r>
              <a:rPr lang="pt-BR" sz="2400" dirty="0" smtClean="0"/>
              <a:t>Mata de várzea -&gt; Área de várzea dos rios, terraços onde as inundações são periódicas</a:t>
            </a:r>
          </a:p>
          <a:p>
            <a:pPr marL="342900" indent="-342900" algn="just">
              <a:buAutoNum type="arabicParenR"/>
            </a:pPr>
            <a:endParaRPr lang="pt-BR" sz="2400" dirty="0" smtClean="0"/>
          </a:p>
          <a:p>
            <a:pPr marL="342900" indent="-342900" algn="just">
              <a:buAutoNum type="arabicParenR"/>
            </a:pPr>
            <a:r>
              <a:rPr lang="pt-BR" sz="2400" dirty="0" smtClean="0"/>
              <a:t>Mata de terra firme -&gt; Nos baixos planaltos e nos platôs sedimentares, correspondem a 80% da área</a:t>
            </a:r>
          </a:p>
          <a:p>
            <a:endParaRPr lang="pt-B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Solo</a:t>
            </a:r>
          </a:p>
          <a:p>
            <a:pPr marL="342900" indent="-342900">
              <a:buAutoNum type="arabicParenR"/>
            </a:pPr>
            <a:r>
              <a:rPr lang="pt-BR" sz="2400" dirty="0" smtClean="0"/>
              <a:t>Solo Pobre</a:t>
            </a:r>
          </a:p>
          <a:p>
            <a:pPr marL="342900" indent="-342900">
              <a:buAutoNum type="arabicParenR"/>
            </a:pPr>
            <a:endParaRPr lang="pt-BR" sz="2400" dirty="0"/>
          </a:p>
          <a:p>
            <a:pPr marL="342900" indent="-342900">
              <a:buAutoNum type="arabicParenR"/>
            </a:pPr>
            <a:r>
              <a:rPr lang="pt-BR" sz="2400" dirty="0" smtClean="0"/>
              <a:t>Em geral ácidos e </a:t>
            </a:r>
            <a:r>
              <a:rPr lang="pt-BR" sz="2400" dirty="0" err="1" smtClean="0"/>
              <a:t>intemperizados</a:t>
            </a:r>
            <a:r>
              <a:rPr lang="pt-BR" sz="2400" dirty="0" smtClean="0"/>
              <a:t> (processos físicos e químicos de degradação do solo), de baixa fertilidade</a:t>
            </a:r>
          </a:p>
          <a:p>
            <a:pPr marL="342900" indent="-342900">
              <a:buAutoNum type="arabicParenR"/>
            </a:pPr>
            <a:endParaRPr lang="pt-BR" sz="2400" dirty="0"/>
          </a:p>
          <a:p>
            <a:pPr marL="342900" indent="-342900">
              <a:buAutoNum type="arabicParenR"/>
            </a:pPr>
            <a:r>
              <a:rPr lang="pt-BR" sz="2400" dirty="0" smtClean="0"/>
              <a:t>Reciclagem dos nutrientes orgânicos e minerais é garantido pela própria decomposição dos vegetais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26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44699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Podemos notar a </a:t>
            </a:r>
            <a:r>
              <a:rPr lang="pt-BR" sz="3600" b="1" dirty="0" smtClean="0"/>
              <a:t>densidade</a:t>
            </a:r>
            <a:r>
              <a:rPr lang="pt-BR" sz="3600" dirty="0" smtClean="0"/>
              <a:t> da floresta, assim como a </a:t>
            </a:r>
            <a:r>
              <a:rPr lang="pt-BR" sz="3600" b="1" dirty="0" smtClean="0"/>
              <a:t>heterogeneidade de espécies</a:t>
            </a:r>
            <a:r>
              <a:rPr lang="pt-BR" sz="3600" dirty="0" smtClean="0"/>
              <a:t>, com característica </a:t>
            </a:r>
            <a:r>
              <a:rPr lang="pt-BR" sz="3600" b="1" dirty="0" smtClean="0"/>
              <a:t>latifoliada</a:t>
            </a:r>
            <a:r>
              <a:rPr lang="pt-BR" sz="3600" dirty="0" smtClean="0"/>
              <a:t> (folhas largas e planas)</a:t>
            </a:r>
          </a:p>
        </p:txBody>
      </p:sp>
      <p:pic>
        <p:nvPicPr>
          <p:cNvPr id="1026" name="Picture 2" descr="http://www.infoescola.com/wp-content/uploads/2007/08/floresta-equatorial-450x2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96" y="0"/>
            <a:ext cx="7722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 descr="http://images.slideplayer.com.br/11/3403076/slides/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6" y="100604"/>
            <a:ext cx="11191741" cy="839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2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7126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Cerrado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05307"/>
            <a:ext cx="1219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Abrange mais de 1/5 da área do país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Localizado principalmente nos planaltos e chapadões do Brasil Central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Clima tropical</a:t>
            </a:r>
          </a:p>
          <a:p>
            <a:pPr marL="342900" indent="-342900">
              <a:buAutoNum type="arabicParenR"/>
            </a:pPr>
            <a:r>
              <a:rPr lang="pt-BR" dirty="0" smtClean="0"/>
              <a:t>Estação seca no inverno -&gt; Impede maior desenvolvimento da vegetação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Vegetação</a:t>
            </a:r>
          </a:p>
          <a:p>
            <a:pPr marL="342900" indent="-342900">
              <a:buAutoNum type="arabicParenR"/>
            </a:pPr>
            <a:r>
              <a:rPr lang="pt-BR" dirty="0" smtClean="0"/>
              <a:t>Campos limpos (predomínio de gramíneas)</a:t>
            </a:r>
          </a:p>
          <a:p>
            <a:pPr marL="342900" indent="-342900">
              <a:buAutoNum type="arabicParenR"/>
            </a:pPr>
            <a:endParaRPr lang="pt-BR" dirty="0"/>
          </a:p>
          <a:p>
            <a:pPr marL="342900" indent="-342900">
              <a:buAutoNum type="arabicParenR"/>
            </a:pPr>
            <a:r>
              <a:rPr lang="pt-BR" dirty="0" smtClean="0"/>
              <a:t>Campos sujos (gramíneas e arbustos)</a:t>
            </a:r>
          </a:p>
          <a:p>
            <a:pPr marL="342900" indent="-342900">
              <a:buAutoNum type="arabicParenR"/>
            </a:pPr>
            <a:endParaRPr lang="pt-BR" dirty="0"/>
          </a:p>
          <a:p>
            <a:pPr marL="342900" indent="-342900">
              <a:buAutoNum type="arabicParenR"/>
            </a:pPr>
            <a:r>
              <a:rPr lang="pt-BR" dirty="0" smtClean="0"/>
              <a:t>Campos cerrados (arbustos)</a:t>
            </a:r>
          </a:p>
          <a:p>
            <a:pPr marL="342900" indent="-342900">
              <a:buAutoNum type="arabicParenR"/>
            </a:pPr>
            <a:endParaRPr lang="pt-BR" dirty="0"/>
          </a:p>
          <a:p>
            <a:pPr marL="342900" indent="-342900">
              <a:buAutoNum type="arabicParenR"/>
            </a:pPr>
            <a:r>
              <a:rPr lang="pt-BR" dirty="0" smtClean="0"/>
              <a:t>Cerradões (bosques)</a:t>
            </a:r>
          </a:p>
          <a:p>
            <a:pPr marL="342900" indent="-342900">
              <a:buAutoNum type="arabicParenR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Arbustos retorcidos, com casca grossa resistente ao fogo e raízes profundas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Solo</a:t>
            </a:r>
          </a:p>
          <a:p>
            <a:pPr marL="342900" indent="-342900">
              <a:buAutoNum type="arabicParenR"/>
            </a:pPr>
            <a:r>
              <a:rPr lang="pt-BR" dirty="0" smtClean="0"/>
              <a:t>Ácido -&gt; Atuação da EMBRAPA para corrigir a acidez do solo (área importante para a agropecuária)</a:t>
            </a:r>
          </a:p>
          <a:p>
            <a:pPr marL="342900" indent="-342900">
              <a:buAutoNum type="arabicParenR"/>
            </a:pPr>
            <a:r>
              <a:rPr lang="pt-BR" dirty="0" smtClean="0"/>
              <a:t>Deficiente em nutrientes</a:t>
            </a:r>
          </a:p>
          <a:p>
            <a:pPr marL="342900" indent="-342900">
              <a:buAutoNum type="arabicParenR"/>
            </a:pPr>
            <a:r>
              <a:rPr lang="pt-BR" dirty="0" smtClean="0"/>
              <a:t>Alta concentração de alumínio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76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www.sabordocerrado.com.br/elementos/mapa-cerr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10" y="32867"/>
            <a:ext cx="9298546" cy="682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5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443</Words>
  <Application>Microsoft Office PowerPoint</Application>
  <PresentationFormat>Widescreen</PresentationFormat>
  <Paragraphs>93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Tema do Office</vt:lpstr>
      <vt:lpstr>Geografia do Brasil Aula 6 – Domínios Morfoclimáticos (Biomas)</vt:lpstr>
      <vt:lpstr>Vegetação e Domínios Morfoclimáticos</vt:lpstr>
      <vt:lpstr>Apresentação do PowerPoint</vt:lpstr>
      <vt:lpstr>Floresta Equatorial Amazônica</vt:lpstr>
      <vt:lpstr>Floresta Equatorial Amazônica</vt:lpstr>
      <vt:lpstr>Apresentação do PowerPoint</vt:lpstr>
      <vt:lpstr>Apresentação do PowerPoint</vt:lpstr>
      <vt:lpstr>Cerrado</vt:lpstr>
      <vt:lpstr>Apresentação do PowerPoint</vt:lpstr>
      <vt:lpstr>Apresentação do PowerPoint</vt:lpstr>
      <vt:lpstr>Apresentação do PowerPoint</vt:lpstr>
      <vt:lpstr>Apresentação do PowerPoint</vt:lpstr>
      <vt:lpstr>Caatinga</vt:lpstr>
      <vt:lpstr>Apresentação do PowerPoint</vt:lpstr>
      <vt:lpstr>Apresentação do PowerPoint</vt:lpstr>
      <vt:lpstr>Apresentação do PowerPoint</vt:lpstr>
      <vt:lpstr>Caatinga verde</vt:lpstr>
      <vt:lpstr>Mares de Morros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Material complementar e exercícios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do Brasil Aula 6 – Domínios Morfoclimáticos (Biomas)</dc:title>
  <dc:creator>Rosangela</dc:creator>
  <cp:lastModifiedBy>Rosangela</cp:lastModifiedBy>
  <cp:revision>12</cp:revision>
  <dcterms:created xsi:type="dcterms:W3CDTF">2016-09-12T17:55:29Z</dcterms:created>
  <dcterms:modified xsi:type="dcterms:W3CDTF">2016-09-12T19:16:27Z</dcterms:modified>
</cp:coreProperties>
</file>