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26/10/2016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[ENEM 2016] Após analisar a música de </a:t>
            </a:r>
            <a:r>
              <a:rPr lang="pt-BR" dirty="0" err="1" smtClean="0"/>
              <a:t>Naiara</a:t>
            </a:r>
            <a:r>
              <a:rPr lang="pt-BR" dirty="0" smtClean="0"/>
              <a:t> Azevedo, faça uma redação explicando se você daria na cara dela ou bateria nele.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Império Napoleônico e o Congresso de Viena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queda de Napoleão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624142"/>
          </a:xfrm>
        </p:spPr>
        <p:txBody>
          <a:bodyPr/>
          <a:lstStyle/>
          <a:p>
            <a:r>
              <a:rPr lang="pt-BR" dirty="0" smtClean="0"/>
              <a:t>A derrota na Rússia destruiu o mito da invencibilidade do </a:t>
            </a:r>
            <a:r>
              <a:rPr lang="pt-BR" b="1" dirty="0" smtClean="0"/>
              <a:t>“pequeno cabo”</a:t>
            </a:r>
            <a:r>
              <a:rPr lang="pt-BR" dirty="0" smtClean="0"/>
              <a:t>;</a:t>
            </a:r>
          </a:p>
          <a:p>
            <a:r>
              <a:rPr lang="pt-BR" dirty="0" smtClean="0"/>
              <a:t>Napoleão Bonaparte consolidou as conquistas burguesas da revolução de 1789;</a:t>
            </a:r>
          </a:p>
          <a:p>
            <a:pPr lvl="1"/>
            <a:r>
              <a:rPr lang="pt-BR" dirty="0" smtClean="0"/>
              <a:t>Mas ele também destruiu o maior dos legados revolucionários: igualdade, liberdade e fraternidade.</a:t>
            </a:r>
            <a:endParaRPr lang="pt-BR" dirty="0"/>
          </a:p>
        </p:txBody>
      </p:sp>
      <p:pic>
        <p:nvPicPr>
          <p:cNvPr id="4" name="Imagem 3" descr="IMG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071942"/>
            <a:ext cx="2389182" cy="2374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1571612"/>
            <a:ext cx="7929618" cy="37147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1714488"/>
            <a:ext cx="7786742" cy="354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“[...] Bonaparte praticou uma </a:t>
            </a:r>
            <a:r>
              <a:rPr lang="pt-BR" sz="2000" b="1" dirty="0" smtClean="0"/>
              <a:t>traição</a:t>
            </a:r>
            <a:r>
              <a:rPr lang="pt-BR" sz="2000" dirty="0" smtClean="0"/>
              <a:t> parricida, pervertendo os poderes que lhe haviam confiados na qualidade de </a:t>
            </a:r>
            <a:r>
              <a:rPr lang="pt-BR" sz="2000" b="1" dirty="0" smtClean="0"/>
              <a:t>magistrado republicano</a:t>
            </a:r>
            <a:r>
              <a:rPr lang="pt-BR" sz="2000" dirty="0" smtClean="0"/>
              <a:t>, para chegar à subversão da república e à instituição de um </a:t>
            </a:r>
            <a:r>
              <a:rPr lang="pt-BR" sz="2000" b="1" dirty="0" smtClean="0"/>
              <a:t>despotismo militar </a:t>
            </a:r>
            <a:r>
              <a:rPr lang="pt-BR" sz="2000" dirty="0" smtClean="0"/>
              <a:t>em seu benefício e no de sua família. Se ele houvesse exercido seus poderes honestamente para estabelecer e fortalecer um </a:t>
            </a:r>
            <a:r>
              <a:rPr lang="pt-BR" sz="2000" b="1" dirty="0" smtClean="0"/>
              <a:t>governo livre</a:t>
            </a:r>
            <a:r>
              <a:rPr lang="pt-BR" sz="2000" dirty="0" smtClean="0"/>
              <a:t> em seu país, a França gozaria agora da liberdade e do repouso [...]. Seu egoísmo atroz bloqueou o progresso salutar dos príncipes e o inundou de rios de sangue que ainda não se esgotaram. [...]”</a:t>
            </a:r>
          </a:p>
          <a:p>
            <a:pPr algn="r"/>
            <a:r>
              <a:rPr lang="pt-BR" sz="2000" dirty="0" smtClean="0"/>
              <a:t>GUSDORF, Georges. </a:t>
            </a:r>
            <a:r>
              <a:rPr lang="pt-BR" sz="2000" i="1" dirty="0" smtClean="0"/>
              <a:t>As revoluções da França e da América: a violência e a sabedoria.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642918"/>
            <a:ext cx="7772400" cy="20717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1808: </a:t>
            </a:r>
            <a:r>
              <a:rPr lang="pt-BR" dirty="0" smtClean="0"/>
              <a:t>nobreza imperial;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O estadista que reorganizou a administração viu-se obrigado a desperdiçar recursos e homens para sustentar os tronos vacilantes nos quais colocara seus parentes.</a:t>
            </a:r>
            <a:endParaRPr lang="pt-BR" dirty="0"/>
          </a:p>
        </p:txBody>
      </p:sp>
      <p:pic>
        <p:nvPicPr>
          <p:cNvPr id="4" name="Imagem 3" descr="João-Ped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428868"/>
            <a:ext cx="368352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507209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Crise alimentar;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O exército permaneceu fiel; porém, as campanhas desastrosas na Península Ibérica e na Rússia enfraqueceram moralmente os soldados;</a:t>
            </a:r>
          </a:p>
          <a:p>
            <a:pPr>
              <a:buFont typeface="Courier New" pitchFamily="49" charset="0"/>
              <a:buChar char="o"/>
            </a:pPr>
            <a:r>
              <a:rPr lang="pt-BR" b="1" dirty="0" smtClean="0"/>
              <a:t>1813: </a:t>
            </a:r>
            <a:r>
              <a:rPr lang="pt-BR" dirty="0" smtClean="0"/>
              <a:t>Batalha de Leipzig;</a:t>
            </a:r>
          </a:p>
          <a:p>
            <a:pPr lvl="1">
              <a:buFont typeface="Courier New" pitchFamily="49" charset="0"/>
              <a:buChar char="o"/>
            </a:pPr>
            <a:r>
              <a:rPr lang="pt-BR" b="1" dirty="0" smtClean="0"/>
              <a:t>1814: Tratado de </a:t>
            </a:r>
            <a:r>
              <a:rPr lang="pt-BR" b="1" dirty="0" err="1" smtClean="0"/>
              <a:t>Fontainebleau</a:t>
            </a:r>
            <a:r>
              <a:rPr lang="pt-BR" b="1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O governo francês foi entregue a Luís XVIII, irmão de Luís XVI, que tratou de confirmar as conquistas revolucionárias;</a:t>
            </a:r>
          </a:p>
          <a:p>
            <a:pPr lvl="1">
              <a:buFont typeface="Courier New" pitchFamily="49" charset="0"/>
              <a:buChar char="o"/>
            </a:pPr>
            <a:r>
              <a:rPr lang="pt-BR" b="1" dirty="0" smtClean="0"/>
              <a:t>1815: </a:t>
            </a:r>
            <a:r>
              <a:rPr lang="pt-BR" dirty="0" smtClean="0"/>
              <a:t>Napoleão come </a:t>
            </a:r>
            <a:r>
              <a:rPr lang="pt-BR" dirty="0" err="1" smtClean="0"/>
              <a:t>back</a:t>
            </a:r>
            <a:r>
              <a:rPr lang="pt-BR" dirty="0" smtClean="0"/>
              <a:t>; insatisfação popular;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Napoleão fugiu de Elba e desembarcou no continente apoiado por militares e pela população.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772400" cy="1285884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b="1" dirty="0" smtClean="0"/>
              <a:t>Batalha de Waterloo</a:t>
            </a:r>
            <a:r>
              <a:rPr lang="pt-BR" dirty="0" smtClean="0"/>
              <a:t>, na Bélgica;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Napoleão voltou a Paris e abdicou definitivamente do cargo de imperador.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0034" y="1571612"/>
            <a:ext cx="8143932" cy="49292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1928802"/>
            <a:ext cx="8001056" cy="45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1796-1797: </a:t>
            </a:r>
            <a:r>
              <a:rPr lang="pt-BR" sz="1600" dirty="0" smtClean="0"/>
              <a:t>Na campanha da Itália, Bonaparte derrota os austríacos nas batalhas;</a:t>
            </a:r>
          </a:p>
          <a:p>
            <a:r>
              <a:rPr lang="pt-BR" sz="1600" b="1" dirty="0" smtClean="0"/>
              <a:t>1799: </a:t>
            </a:r>
            <a:r>
              <a:rPr lang="pt-BR" sz="1600" dirty="0" smtClean="0"/>
              <a:t>Bonaparte retorna à França. Com o golpe de 18 </a:t>
            </a:r>
            <a:r>
              <a:rPr lang="pt-BR" sz="1600" dirty="0" err="1" smtClean="0"/>
              <a:t>Brumário</a:t>
            </a:r>
            <a:r>
              <a:rPr lang="pt-BR" sz="1600" dirty="0" smtClean="0"/>
              <a:t>, torna-se primeiro cônsul;</a:t>
            </a:r>
            <a:r>
              <a:rPr lang="pt-BR" sz="1600" b="1" dirty="0" smtClean="0"/>
              <a:t> </a:t>
            </a:r>
          </a:p>
          <a:p>
            <a:r>
              <a:rPr lang="pt-BR" sz="1600" b="1" dirty="0" smtClean="0"/>
              <a:t>1802: </a:t>
            </a:r>
            <a:r>
              <a:rPr lang="pt-BR" sz="1600" dirty="0" smtClean="0"/>
              <a:t>Bonaparte assume o consulado vitalício;</a:t>
            </a:r>
          </a:p>
          <a:p>
            <a:r>
              <a:rPr lang="pt-BR" sz="1600" b="1" dirty="0" smtClean="0"/>
              <a:t>1804: </a:t>
            </a:r>
            <a:r>
              <a:rPr lang="pt-BR" sz="1600" dirty="0" smtClean="0"/>
              <a:t>Napoleão Bonaparte torna-se imperador;</a:t>
            </a:r>
          </a:p>
          <a:p>
            <a:r>
              <a:rPr lang="pt-BR" sz="1600" b="1" dirty="0" smtClean="0"/>
              <a:t>1806: </a:t>
            </a:r>
            <a:r>
              <a:rPr lang="pt-BR" sz="1600" dirty="0" smtClean="0"/>
              <a:t>Napoleão decreta o Bloqueio Continental;</a:t>
            </a:r>
          </a:p>
          <a:p>
            <a:r>
              <a:rPr lang="pt-BR" sz="1600" b="1" dirty="0" smtClean="0"/>
              <a:t>1807: </a:t>
            </a:r>
            <a:r>
              <a:rPr lang="pt-BR" sz="1600" dirty="0" smtClean="0"/>
              <a:t>Os franceses ocupam a Península Ibérica e chegam até Lisboa;</a:t>
            </a:r>
          </a:p>
          <a:p>
            <a:r>
              <a:rPr lang="pt-BR" sz="1600" b="1" dirty="0" smtClean="0"/>
              <a:t>1808: </a:t>
            </a:r>
            <a:r>
              <a:rPr lang="pt-BR" sz="1600" dirty="0" smtClean="0"/>
              <a:t>A família real portuguesa foge para o Brasil. José Bonaparte é colocado no trono espanhol. Os ingleses desembarcam em Portugal e derrotam os franceses que, no entanto, são autorizados a se retirar do país;</a:t>
            </a:r>
          </a:p>
          <a:p>
            <a:r>
              <a:rPr lang="pt-BR" sz="1600" b="1" dirty="0" smtClean="0"/>
              <a:t>1812: </a:t>
            </a:r>
            <a:r>
              <a:rPr lang="pt-BR" sz="1600" dirty="0" smtClean="0"/>
              <a:t>Napoleão invade a Rússia, ocupa Moscou, mas a campanha termina em desastre;</a:t>
            </a:r>
          </a:p>
          <a:p>
            <a:r>
              <a:rPr lang="pt-BR" sz="1600" b="1" dirty="0" smtClean="0"/>
              <a:t>1813: </a:t>
            </a:r>
            <a:r>
              <a:rPr lang="pt-BR" sz="1600" dirty="0" smtClean="0"/>
              <a:t>Napoleão é derrotado por austríacos, prussianos, russos e suecos na Batalha de Leipzig;</a:t>
            </a:r>
          </a:p>
          <a:p>
            <a:r>
              <a:rPr lang="pt-BR" sz="1600" b="1" dirty="0" smtClean="0"/>
              <a:t>1814: </a:t>
            </a:r>
            <a:r>
              <a:rPr lang="pt-BR" sz="1600" dirty="0" smtClean="0"/>
              <a:t>Tropas estrangeiras invadem a França. Napoleão é obrigado a abdicar;</a:t>
            </a:r>
          </a:p>
          <a:p>
            <a:r>
              <a:rPr lang="pt-BR" sz="1600" b="1" dirty="0" smtClean="0"/>
              <a:t>1815: </a:t>
            </a:r>
            <a:r>
              <a:rPr lang="pt-BR" sz="1600" dirty="0" smtClean="0"/>
              <a:t>Os “Cem dias”. Napoleão escapa da ilha de Elba, reassume o poder na França e invade a Bélgica. Derrota os prussianos na batalha de </a:t>
            </a:r>
            <a:r>
              <a:rPr lang="pt-BR" sz="1600" dirty="0" err="1" smtClean="0"/>
              <a:t>Ligny</a:t>
            </a:r>
            <a:r>
              <a:rPr lang="pt-BR" sz="1600" dirty="0" smtClean="0"/>
              <a:t>, mas é vencido por britânicos e prussianos em Waterloo.</a:t>
            </a:r>
            <a:endParaRPr lang="pt-BR" sz="1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28728" y="157161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Ascensão e queda de Napoleão Bonaparte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Congresso de Viena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57224" y="1357298"/>
            <a:ext cx="7772400" cy="219551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b="1" dirty="0" smtClean="0"/>
              <a:t>1814: </a:t>
            </a:r>
            <a:r>
              <a:rPr lang="pt-BR" dirty="0" smtClean="0"/>
              <a:t>após a abdicação de Napoleão Bonaparte, representantes das potências européias, com o apoio da Grã-Bretanha, reuniram-se em Viena, </a:t>
            </a:r>
            <a:r>
              <a:rPr lang="pt-BR" dirty="0" err="1" smtClean="0"/>
              <a:t>Aústria</a:t>
            </a:r>
            <a:r>
              <a:rPr lang="pt-BR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pt-BR" b="1" dirty="0" smtClean="0"/>
              <a:t>1815: Congresso de Viena. </a:t>
            </a:r>
            <a:endParaRPr lang="pt-BR" b="1" dirty="0"/>
          </a:p>
        </p:txBody>
      </p:sp>
      <p:pic>
        <p:nvPicPr>
          <p:cNvPr id="4" name="Imagem 3" descr="História e Sociedade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571876"/>
            <a:ext cx="4929222" cy="3003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reação dos conservadores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1792: </a:t>
            </a:r>
            <a:r>
              <a:rPr lang="pt-BR" dirty="0" smtClean="0"/>
              <a:t>com a execução do rei e da rainha da França pelo governo revolucionário, ocorreu a ruptura entre o novo governo francês e os soberanos europeus;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Monarquias se unem.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Os diplomatas reunidos na capital Austríaca tinham como objetivo estabelecer uma paz duradoura na Europa;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Influência dos reis; ideal liberal atrapalhando.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A frança perdeu grande parte dos territórios conquistados por Napoleão Bonaparte e também foi obrigada a pagar uma grande indenização ao longo de cinco anos;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1814: </a:t>
            </a:r>
            <a:r>
              <a:rPr lang="pt-BR" dirty="0" smtClean="0"/>
              <a:t>Luís XVIII e a Constituição;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Constituição francesa outorgada.</a:t>
            </a:r>
            <a:endParaRPr lang="pt-BR" dirty="0"/>
          </a:p>
        </p:txBody>
      </p:sp>
      <p:pic>
        <p:nvPicPr>
          <p:cNvPr id="4" name="Imagem 3" descr="europa-pos-congresso-vi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561040" cy="549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novo equilíbrio europeu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48153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</a:rPr>
              <a:t>Os líderes do congresso de Viena defendiam dois princípios básicos: o da legitimidade e o do equilíbrio do poder;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tx2"/>
                </a:solidFill>
              </a:rPr>
              <a:t>Princípio da legitimidade;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tx2"/>
                </a:solidFill>
              </a:rPr>
              <a:t> equilíbrio de poder;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</a:rPr>
              <a:t>Este último princípio facilitou a anexação de territórios pelas grandes potências européias;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</a:rPr>
              <a:t>Inglaterra grande vitoriosa;</a:t>
            </a:r>
          </a:p>
          <a:p>
            <a:pPr lvl="1"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</a:rPr>
              <a:t>O estabelecimento da livre navegação dos mares e rios e o projeto que colocaria fim à escravidão contribuíram para o desenvolvimento das relações comerciais.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Santa Aliança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8113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1815: Santa Aliança;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Criada para garantir a realização das medidas aprovadas no Congresso de Viena.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2910" y="2928934"/>
            <a:ext cx="7929618" cy="23574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2910" y="300037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“Em nome da </a:t>
            </a:r>
            <a:r>
              <a:rPr lang="pt-BR" b="1" dirty="0" smtClean="0"/>
              <a:t>Santíssima e Indivisível Trindade </a:t>
            </a:r>
            <a:r>
              <a:rPr lang="pt-BR" dirty="0" smtClean="0"/>
              <a:t>e conforme as palavras das </a:t>
            </a:r>
            <a:r>
              <a:rPr lang="pt-BR" b="1" dirty="0" smtClean="0"/>
              <a:t>Sagradas Escrituras</a:t>
            </a:r>
            <a:r>
              <a:rPr lang="pt-BR" dirty="0" smtClean="0"/>
              <a:t>, segundo as quais todos os homens devem ter-se como irmãos, Suas majestades o imperador da Áustria, O Rei da Prússia e o Imperador da Rússia permanecerão unidos por laços de verdadeira e indissolúvel fraternidade: considerando-se compatriotas, em toda ocasião e em todo lugar, eles se prestarão </a:t>
            </a:r>
            <a:r>
              <a:rPr lang="pt-BR" b="1" dirty="0" smtClean="0"/>
              <a:t>assistência</a:t>
            </a:r>
            <a:r>
              <a:rPr lang="pt-BR" dirty="0" smtClean="0"/>
              <a:t>, ajuda e socorro.”</a:t>
            </a:r>
          </a:p>
          <a:p>
            <a:pPr algn="r"/>
            <a:r>
              <a:rPr lang="pt-BR" dirty="0" smtClean="0"/>
              <a:t>Trecho do Art. 1º do Tratado da Santa Aliança.</a:t>
            </a:r>
            <a:endParaRPr lang="pt-BR" dirty="0"/>
          </a:p>
        </p:txBody>
      </p:sp>
      <p:pic>
        <p:nvPicPr>
          <p:cNvPr id="6" name="Imagem 5" descr="o-congresso-de-vien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85794"/>
            <a:ext cx="7218765" cy="5419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Império Napoleônico e o Congresso de Viena</a:t>
            </a:r>
            <a:endParaRPr lang="pt-BR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/>
          <a:lstStyle/>
          <a:p>
            <a:r>
              <a:rPr lang="pt-BR" b="1" dirty="0" smtClean="0"/>
              <a:t>Influência Napoleônica: </a:t>
            </a:r>
            <a:r>
              <a:rPr lang="pt-BR" dirty="0" smtClean="0"/>
              <a:t>gênio militar, extraordinário estadista e administrador (fama).</a:t>
            </a:r>
            <a:endParaRPr lang="pt-BR" b="1" dirty="0"/>
          </a:p>
        </p:txBody>
      </p:sp>
      <p:pic>
        <p:nvPicPr>
          <p:cNvPr id="4" name="Imagem 3" descr="1801_Antoine-Jean_Gros_-_Bonaparte_on_the_Bridge_at_Arc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428868"/>
            <a:ext cx="2929978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 descr="14725503_302904003428967_51795506622201407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421484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consolidação das conquistas burguesas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1799: </a:t>
            </a:r>
            <a:r>
              <a:rPr lang="pt-BR" dirty="0" smtClean="0"/>
              <a:t>o </a:t>
            </a:r>
            <a:r>
              <a:rPr lang="pt-BR" b="1" dirty="0" smtClean="0"/>
              <a:t>Golpe de 18 </a:t>
            </a:r>
            <a:r>
              <a:rPr lang="pt-BR" b="1" dirty="0" err="1" smtClean="0"/>
              <a:t>Brumário</a:t>
            </a:r>
            <a:r>
              <a:rPr lang="pt-BR" dirty="0" smtClean="0"/>
              <a:t> levou ao poder Napoleão Bonaparte, o general mais brilhante da França;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Consulado </a:t>
            </a:r>
            <a:r>
              <a:rPr lang="pt-BR" dirty="0" smtClean="0"/>
              <a:t>e o poder executivo;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Os cônsules deveriam ocupar o cargo por dez anos;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1802: </a:t>
            </a:r>
            <a:r>
              <a:rPr lang="pt-BR" dirty="0" smtClean="0"/>
              <a:t>no entanto, a ambição política de Napoleão conseguiu transformar o consulado em cargo vitalício, por meio de um plebiscito;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1804: império.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presença do papa na coroação indicava que um bom relacionamento voltava a existir entre a França e a Igreja Católica;</a:t>
            </a:r>
          </a:p>
          <a:p>
            <a:pPr lvl="1">
              <a:buFont typeface="Arial" pitchFamily="34" charset="0"/>
              <a:buChar char="•"/>
            </a:pPr>
            <a:r>
              <a:rPr lang="pt-BR" b="1" dirty="0" smtClean="0"/>
              <a:t>1790: </a:t>
            </a:r>
            <a:r>
              <a:rPr lang="pt-BR" dirty="0" smtClean="0"/>
              <a:t>Constituição Civil do clero.</a:t>
            </a: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357166"/>
            <a:ext cx="7772400" cy="5662634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pt-BR" b="1" dirty="0" smtClean="0"/>
              <a:t>1804: </a:t>
            </a:r>
            <a:r>
              <a:rPr lang="pt-BR" dirty="0" smtClean="0"/>
              <a:t>o </a:t>
            </a:r>
            <a:r>
              <a:rPr lang="pt-BR" b="1" dirty="0" smtClean="0"/>
              <a:t>Código Civil Napoleônico</a:t>
            </a:r>
            <a:r>
              <a:rPr lang="pt-BR" dirty="0" smtClean="0"/>
              <a:t>, representou um dos alicerces mais sólidos dessa ordem;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Aspectos sociais regulamentados segundo os interesses da burguesia.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Como estadista, Napoleão ratificou a redistribuição de terras levada a efeito pela revolução;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Sistema tributário e o Banco da França.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Na esfera educacional, Napoleão instalou escola públicas em cada aldeia e cidade francesa;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Política externa;</a:t>
            </a:r>
          </a:p>
          <a:p>
            <a:pPr lvl="1">
              <a:buFont typeface="Courier New" pitchFamily="49" charset="0"/>
              <a:buChar char="o"/>
            </a:pPr>
            <a:r>
              <a:rPr lang="pt-BR" b="1" dirty="0" smtClean="0"/>
              <a:t>1797: </a:t>
            </a:r>
            <a:r>
              <a:rPr lang="pt-BR" dirty="0" smtClean="0"/>
              <a:t>o soldado que derrotara vezes seguidas os austríacos não hesitou em negociar pessoalmente com eles a Paz de Campo – </a:t>
            </a:r>
            <a:r>
              <a:rPr lang="pt-BR" dirty="0" err="1" smtClean="0"/>
              <a:t>Fórmio</a:t>
            </a:r>
            <a:r>
              <a:rPr lang="pt-BR" dirty="0" smtClean="0"/>
              <a:t>.</a:t>
            </a:r>
            <a:endParaRPr lang="pt-BR" b="1" dirty="0"/>
          </a:p>
        </p:txBody>
      </p:sp>
      <p:pic>
        <p:nvPicPr>
          <p:cNvPr id="4" name="Imagem 3" descr="napole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485943" cy="5105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207170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Acordos com monarquias tradicionais;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/>
              <a:t>Desejava uma aliança dinástica que referendasse a hegemonia francesa na Europa e lhe desse um herdeiro para seu império;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/>
              <a:t>Guerras.</a:t>
            </a:r>
            <a:endParaRPr lang="pt-BR" dirty="0"/>
          </a:p>
        </p:txBody>
      </p:sp>
      <p:pic>
        <p:nvPicPr>
          <p:cNvPr id="4" name="Imagem 3" descr="139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3116"/>
            <a:ext cx="300039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 descr="14702359_301440016908699_3633949267246447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71810"/>
            <a:ext cx="45720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“senhor” da Europa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6688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1806:</a:t>
            </a:r>
            <a:r>
              <a:rPr lang="pt-BR" dirty="0" smtClean="0"/>
              <a:t> um exemplo da hostilidade permanente entre a França e os Estados rivais foi o </a:t>
            </a:r>
            <a:r>
              <a:rPr lang="pt-BR" b="1" dirty="0" smtClean="0"/>
              <a:t>Bloqueio Continental;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/>
              <a:t>Predomínio nos mercados europeus.</a:t>
            </a:r>
            <a:endParaRPr lang="pt-BR" dirty="0"/>
          </a:p>
        </p:txBody>
      </p:sp>
      <p:pic>
        <p:nvPicPr>
          <p:cNvPr id="4" name="Imagem 3" descr="IMG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3238523" cy="2428892"/>
          </a:xfrm>
          <a:prstGeom prst="rect">
            <a:avLst/>
          </a:prstGeom>
        </p:spPr>
      </p:pic>
      <p:pic>
        <p:nvPicPr>
          <p:cNvPr id="5" name="Imagem 4" descr="IM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357562"/>
            <a:ext cx="3929090" cy="280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772400" cy="2214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/>
              <a:t>Países neutros foram hostilizados por ignorar o bloqueio;</a:t>
            </a:r>
          </a:p>
          <a:p>
            <a:pPr lvl="1">
              <a:buFont typeface="Wingdings" pitchFamily="2" charset="2"/>
              <a:buChar char="v"/>
            </a:pPr>
            <a:r>
              <a:rPr lang="pt-BR" sz="2000" dirty="0" smtClean="0"/>
              <a:t>Outros sofreram ocupação e tiveram seus soberanos afastados, como sucedeu à Espanha;</a:t>
            </a:r>
          </a:p>
          <a:p>
            <a:pPr lvl="1">
              <a:buFont typeface="Wingdings" pitchFamily="2" charset="2"/>
              <a:buChar char="v"/>
            </a:pPr>
            <a:r>
              <a:rPr lang="pt-BR" sz="2000" dirty="0" smtClean="0"/>
              <a:t>Governantes estrangeiros e ódio.</a:t>
            </a:r>
            <a:endParaRPr lang="pt-BR" sz="2000" dirty="0"/>
          </a:p>
        </p:txBody>
      </p:sp>
      <p:pic>
        <p:nvPicPr>
          <p:cNvPr id="4" name="Imagem 3" descr="bloqueio-continen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71678"/>
            <a:ext cx="6073048" cy="456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71472" y="714356"/>
            <a:ext cx="7858180" cy="514353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928670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Bloqueio contra a Inglaterra</a:t>
            </a:r>
          </a:p>
          <a:p>
            <a:pPr algn="ctr"/>
            <a:r>
              <a:rPr lang="pt-BR" dirty="0" smtClean="0"/>
              <a:t>“[...] Considerando que este abuso monstruoso do direito de </a:t>
            </a:r>
            <a:r>
              <a:rPr lang="pt-BR" b="1" dirty="0" smtClean="0"/>
              <a:t>bloqueio só tem por objetivo impedir as comunicações entre os povos </a:t>
            </a:r>
            <a:r>
              <a:rPr lang="pt-BR" dirty="0" smtClean="0"/>
              <a:t>e construir o comércio e a indústria da Inglaterra </a:t>
            </a:r>
            <a:r>
              <a:rPr lang="pt-BR" b="1" dirty="0" smtClean="0"/>
              <a:t>sobre a ruína do comércio e da indústria do continente</a:t>
            </a:r>
            <a:r>
              <a:rPr lang="pt-BR" dirty="0" smtClean="0"/>
              <a:t>, e que é de direito natural opor ao inimigo as armas das quais ele se serve, resolvemos aplicar à Inglaterra os métodos que ela consagrou na sua legislação marítima e decretamos, consequentemente: artigo I, </a:t>
            </a:r>
            <a:r>
              <a:rPr lang="pt-BR" b="1" dirty="0" smtClean="0"/>
              <a:t>as Ilhas Britânicas estão em estado de bloqueio</a:t>
            </a:r>
            <a:r>
              <a:rPr lang="pt-BR" dirty="0" smtClean="0"/>
              <a:t>.</a:t>
            </a:r>
          </a:p>
          <a:p>
            <a:pPr algn="ctr"/>
            <a:r>
              <a:rPr lang="pt-BR" dirty="0" smtClean="0"/>
              <a:t>Assim, no texto do decreto de Berlim, tratava-se de bloquear a Inglaterra, </a:t>
            </a:r>
            <a:r>
              <a:rPr lang="pt-BR" b="1" dirty="0" smtClean="0"/>
              <a:t>não o continente</a:t>
            </a:r>
            <a:r>
              <a:rPr lang="pt-BR" dirty="0" smtClean="0"/>
              <a:t>. Como Napoleão não tinha frota suficiente, teve de fechar o continente aos navios e </a:t>
            </a:r>
            <a:r>
              <a:rPr lang="pt-BR" b="1" dirty="0" smtClean="0"/>
              <a:t>mercadorias inglesas</a:t>
            </a:r>
            <a:r>
              <a:rPr lang="pt-BR" dirty="0" smtClean="0"/>
              <a:t>. Daquela data em diante, qualquer </a:t>
            </a:r>
            <a:r>
              <a:rPr lang="pt-BR" b="1" dirty="0" smtClean="0"/>
              <a:t>comércio</a:t>
            </a:r>
            <a:r>
              <a:rPr lang="pt-BR" dirty="0" smtClean="0"/>
              <a:t> e qualquer </a:t>
            </a:r>
            <a:r>
              <a:rPr lang="pt-BR" b="1" dirty="0" smtClean="0"/>
              <a:t>correspondência</a:t>
            </a:r>
            <a:r>
              <a:rPr lang="pt-BR" dirty="0" smtClean="0"/>
              <a:t> com as ilhas britânicas são proibidos; qualquer </a:t>
            </a:r>
            <a:r>
              <a:rPr lang="pt-BR" b="1" dirty="0" smtClean="0"/>
              <a:t>indivíduo inglês</a:t>
            </a:r>
            <a:r>
              <a:rPr lang="pt-BR" dirty="0" smtClean="0"/>
              <a:t>, encontrado nos países ocupados pelas tropas francesas ou aliadas, será feito </a:t>
            </a:r>
            <a:r>
              <a:rPr lang="pt-BR" b="1" dirty="0" smtClean="0"/>
              <a:t>prisioneiro de guerra</a:t>
            </a:r>
            <a:r>
              <a:rPr lang="pt-BR" dirty="0" smtClean="0"/>
              <a:t>”.</a:t>
            </a:r>
          </a:p>
          <a:p>
            <a:pPr algn="r"/>
            <a:r>
              <a:rPr lang="pt-BR" dirty="0" smtClean="0"/>
              <a:t>TULARD, Jean. </a:t>
            </a:r>
            <a:r>
              <a:rPr lang="pt-BR" i="1" dirty="0" smtClean="0"/>
              <a:t>Napoleão: o mito salvador.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18573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1812: </a:t>
            </a:r>
            <a:r>
              <a:rPr lang="pt-BR" dirty="0" smtClean="0"/>
              <a:t>Napoleão invade a Rússia;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campanha da Rússia foi um desastre;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Czar não se rende;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Terrível inverno russo.</a:t>
            </a:r>
            <a:endParaRPr lang="pt-BR" dirty="0"/>
          </a:p>
        </p:txBody>
      </p:sp>
      <p:pic>
        <p:nvPicPr>
          <p:cNvPr id="4" name="Imagem 3" descr="froz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3086090" cy="1928806"/>
          </a:xfrm>
          <a:prstGeom prst="rect">
            <a:avLst/>
          </a:prstGeom>
        </p:spPr>
      </p:pic>
      <p:pic>
        <p:nvPicPr>
          <p:cNvPr id="7" name="Imagem 6" descr="IMG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500306"/>
            <a:ext cx="2862633" cy="3813027"/>
          </a:xfrm>
          <a:prstGeom prst="rect">
            <a:avLst/>
          </a:prstGeom>
        </p:spPr>
      </p:pic>
      <p:pic>
        <p:nvPicPr>
          <p:cNvPr id="8" name="Imagem 7" descr="IMG-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571876"/>
            <a:ext cx="414340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195</TotalTime>
  <Words>1335</Words>
  <PresentationFormat>Apresentação na tela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Patrimônio Líquido</vt:lpstr>
      <vt:lpstr>O Império Napoleônico e o Congresso de Viena</vt:lpstr>
      <vt:lpstr>O Império Napoleônico e o Congresso de Viena</vt:lpstr>
      <vt:lpstr>A consolidação das conquistas burguesas</vt:lpstr>
      <vt:lpstr>Slide 4</vt:lpstr>
      <vt:lpstr>Slide 5</vt:lpstr>
      <vt:lpstr>O “senhor” da Europa</vt:lpstr>
      <vt:lpstr>Slide 7</vt:lpstr>
      <vt:lpstr>Slide 8</vt:lpstr>
      <vt:lpstr>Slide 9</vt:lpstr>
      <vt:lpstr>A queda de Napoleão</vt:lpstr>
      <vt:lpstr>Slide 11</vt:lpstr>
      <vt:lpstr>Slide 12</vt:lpstr>
      <vt:lpstr>Slide 13</vt:lpstr>
      <vt:lpstr>Slide 14</vt:lpstr>
      <vt:lpstr>O Congresso de Viena</vt:lpstr>
      <vt:lpstr>A reação dos conservadores</vt:lpstr>
      <vt:lpstr>O novo equilíbrio europeu</vt:lpstr>
      <vt:lpstr>A Santa Aliança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Império Napoleônico e o Congresso de Viena</dc:title>
  <dc:creator>Olga</dc:creator>
  <cp:lastModifiedBy>Olga</cp:lastModifiedBy>
  <cp:revision>21</cp:revision>
  <dcterms:created xsi:type="dcterms:W3CDTF">2016-10-17T13:20:11Z</dcterms:created>
  <dcterms:modified xsi:type="dcterms:W3CDTF">2016-10-26T18:16:32Z</dcterms:modified>
</cp:coreProperties>
</file>