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50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14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82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048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21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945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69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5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3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306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5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E4AC-CAFC-472C-B730-FF208A5511D9}" type="datetimeFigureOut">
              <a:rPr lang="pt-BR" smtClean="0"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973F0-E87D-4DC6-8EFA-3A99A5FCD6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48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solidFill>
            <a:schemeClr val="accent6"/>
          </a:solidFill>
        </p:spPr>
        <p:txBody>
          <a:bodyPr anchor="ctr">
            <a:normAutofit/>
          </a:bodyPr>
          <a:lstStyle/>
          <a:p>
            <a:r>
              <a:rPr lang="pt-BR" sz="3600" dirty="0" smtClean="0"/>
              <a:t>Geografia </a:t>
            </a:r>
            <a:r>
              <a:rPr lang="pt-BR" sz="3600" dirty="0"/>
              <a:t>d</a:t>
            </a:r>
            <a:r>
              <a:rPr lang="pt-BR" sz="3600" dirty="0" smtClean="0"/>
              <a:t>o Brasil</a:t>
            </a:r>
            <a:br>
              <a:rPr lang="pt-BR" sz="3600" dirty="0" smtClean="0"/>
            </a:br>
            <a:r>
              <a:rPr lang="pt-BR" sz="3600" dirty="0" smtClean="0"/>
              <a:t>Aula 9 – Urbanização/Industrialização II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3162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656822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Região Centro-Oeste</a:t>
            </a:r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15154" y="1133340"/>
            <a:ext cx="1179275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dirty="0" smtClean="0"/>
              <a:t>Urbanização</a:t>
            </a:r>
          </a:p>
          <a:p>
            <a:r>
              <a:rPr lang="pt-BR" sz="3200" dirty="0" smtClean="0"/>
              <a:t>	1) População urbana ultrapassou a rural no começo da década de 1980</a:t>
            </a:r>
          </a:p>
          <a:p>
            <a:endParaRPr lang="pt-BR" sz="3200" dirty="0"/>
          </a:p>
          <a:p>
            <a:r>
              <a:rPr lang="pt-BR" sz="3200" dirty="0" smtClean="0"/>
              <a:t>	2) Grandes centros urbanos ligados à produção do campo</a:t>
            </a:r>
          </a:p>
          <a:p>
            <a:endParaRPr lang="pt-B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dirty="0" smtClean="0"/>
              <a:t>Industrialização</a:t>
            </a:r>
          </a:p>
          <a:p>
            <a:r>
              <a:rPr lang="pt-BR" sz="3200" dirty="0"/>
              <a:t>	</a:t>
            </a:r>
            <a:r>
              <a:rPr lang="pt-BR" sz="3200" dirty="0" smtClean="0"/>
              <a:t>1) Industrialização das cidades do Centro-Oeste está ligado às atividades agropecuárias da região. Visa o mercado interno do Sudeste e principalmente o mercado externo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3701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43943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Contexto até a década de 40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888642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População</a:t>
            </a:r>
          </a:p>
          <a:p>
            <a:r>
              <a:rPr lang="pt-BR" sz="2400" dirty="0" smtClean="0"/>
              <a:t>	1) Maior parte da população vivendo no meio rural</a:t>
            </a:r>
          </a:p>
          <a:p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Industrialização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1) Região Sudeste centraliza a industrialização nacional</a:t>
            </a:r>
          </a:p>
          <a:p>
            <a:endParaRPr lang="pt-BR" sz="2400" dirty="0"/>
          </a:p>
          <a:p>
            <a:r>
              <a:rPr lang="pt-BR" sz="2400" dirty="0" smtClean="0"/>
              <a:t>	2) Produção afeta o desenvolvimento industrial das outras regiões -&gt; Concorrência com os produtos de maior tecnologia do Sudeste</a:t>
            </a:r>
          </a:p>
          <a:p>
            <a:endParaRPr lang="pt-BR" sz="2400" dirty="0"/>
          </a:p>
          <a:p>
            <a:r>
              <a:rPr lang="pt-BR" sz="2400" dirty="0" smtClean="0"/>
              <a:t>	3) Integração regional acontece de maneira desigual</a:t>
            </a:r>
          </a:p>
          <a:p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Infraestrutura</a:t>
            </a:r>
          </a:p>
          <a:p>
            <a:r>
              <a:rPr lang="pt-BR" sz="2400" dirty="0" smtClean="0"/>
              <a:t>	1) No primeiro momento houve a construção de ferrovias</a:t>
            </a:r>
          </a:p>
          <a:p>
            <a:endParaRPr lang="pt-BR" sz="2400" dirty="0"/>
          </a:p>
          <a:p>
            <a:r>
              <a:rPr lang="pt-BR" sz="2400" dirty="0" smtClean="0"/>
              <a:t>	2) Na década de 30 iniciou-se uma política de transportes baseada no </a:t>
            </a:r>
            <a:r>
              <a:rPr lang="pt-BR" sz="2400" dirty="0" err="1" smtClean="0"/>
              <a:t>rodoviarismo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838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53791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Região Sudeste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56823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 smtClean="0"/>
              <a:t>Urbanização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1) O Sudeste foi a primeira região em que a população urbana ultrapassou a população do campo (êxodo rural), na década de 1950</a:t>
            </a:r>
          </a:p>
          <a:p>
            <a:endParaRPr lang="pt-BR" sz="2000" dirty="0"/>
          </a:p>
          <a:p>
            <a:r>
              <a:rPr lang="pt-BR" sz="2000" dirty="0" smtClean="0"/>
              <a:t>	2) Acelerada como reflexo da modernização da economia, da industrialização e da dinamização do comércio e dos serviços</a:t>
            </a:r>
          </a:p>
          <a:p>
            <a:endParaRPr lang="pt-BR" sz="2000" dirty="0"/>
          </a:p>
          <a:p>
            <a:r>
              <a:rPr lang="pt-BR" sz="2000" dirty="0" smtClean="0"/>
              <a:t>	3) Os grandes centros urbanos do Sudeste também apresentaram grande crescimento por conta do grande fluxo de migrantes nordestinos que vinham tentar a vida nas cidades</a:t>
            </a:r>
          </a:p>
          <a:p>
            <a:endParaRPr lang="pt-BR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 smtClean="0"/>
              <a:t>Industrialização</a:t>
            </a:r>
          </a:p>
          <a:p>
            <a:r>
              <a:rPr lang="pt-BR" sz="2000" dirty="0" smtClean="0"/>
              <a:t>	1) Concentração das unidades produtivas do setor secundário (indústria) e terciário (serviços) nas regiões metropolitanas de São Paulo, Rio de Janeiro e Belo Horizonte. </a:t>
            </a:r>
          </a:p>
          <a:p>
            <a:endParaRPr lang="pt-BR" sz="2000" dirty="0" smtClean="0"/>
          </a:p>
          <a:p>
            <a:r>
              <a:rPr lang="pt-BR" sz="2000" dirty="0"/>
              <a:t>	</a:t>
            </a:r>
            <a:r>
              <a:rPr lang="pt-BR" sz="2000" dirty="0" smtClean="0"/>
              <a:t>2) O desenvolvimento de infraestrutura + pressão política + grandes centros urbanos (mercados consumidores) atraíram as políticas de expansão do parque industrial brasileiro para a região</a:t>
            </a:r>
            <a:br>
              <a:rPr lang="pt-BR" sz="2000" dirty="0" smtClean="0"/>
            </a:br>
            <a:r>
              <a:rPr lang="pt-BR" sz="2000" dirty="0" smtClean="0"/>
              <a:t>	Ex.: Indústria Siderúrgica -&gt; Criação da Companhia Vale do Rio Doce e Usiminas (MG)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		               Cosipa (SP)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		               Companhia Siderúrgica Nacional (RJ)</a:t>
            </a:r>
          </a:p>
        </p:txBody>
      </p:sp>
    </p:spTree>
    <p:extLst>
      <p:ext uri="{BB962C8B-B14F-4D97-AF65-F5344CB8AC3E}">
        <p14:creationId xmlns:p14="http://schemas.microsoft.com/office/powerpoint/2010/main" val="8582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53791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Região Sudeste</a:t>
            </a:r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15532" y="1056068"/>
            <a:ext cx="115609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 partir da década de 1970 iniciou-se um processo de desconcentração industrial na região Sudeste</a:t>
            </a:r>
          </a:p>
          <a:p>
            <a:pPr algn="just"/>
            <a:r>
              <a:rPr lang="pt-BR" sz="2000" dirty="0" smtClean="0"/>
              <a:t>	Motivos:</a:t>
            </a:r>
          </a:p>
          <a:p>
            <a:pPr algn="just"/>
            <a:r>
              <a:rPr lang="pt-BR" sz="2000" dirty="0"/>
              <a:t>	</a:t>
            </a:r>
            <a:r>
              <a:rPr lang="pt-BR" sz="2000" dirty="0" smtClean="0"/>
              <a:t>1) Crescimento dos custos de terrenos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	2) Aumento dos impostos municipais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	3) Organização sindical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	4) Isenção fiscal e atrativos para atrair indústrias e empresas em outras regiões</a:t>
            </a:r>
          </a:p>
          <a:p>
            <a:pPr algn="just"/>
            <a:endParaRPr lang="pt-BR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Mesmo assim a região Sudeste permanece com a maior participação industrial, liderados por São Paulo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 reorganização espacial das indústrias acabou gerando uma diference concentração. O Nordeste não apresentou um crescimento significativo com a descentralização do Sudeste; as regiões que elevaram sua expressão no cenário industrial nacional foram o Norte e principalmente o Sul. Dessa maneira criou-se uma nova concentração Centro-Sul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7120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http://teen.ibge.gov.br/images/teen/Mao_na_roda/grafico_residente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95" y="188122"/>
            <a:ext cx="10496282" cy="666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00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3309870" cy="6858001"/>
          </a:xfrm>
        </p:spPr>
        <p:txBody>
          <a:bodyPr anchor="t">
            <a:normAutofit/>
          </a:bodyPr>
          <a:lstStyle/>
          <a:p>
            <a:r>
              <a:rPr lang="pt-BR" sz="3200" dirty="0" smtClean="0"/>
              <a:t>Mapa dos complexos regionais produzido em 1967 pelo geógrafo Pedro Pinchas Geiger.</a:t>
            </a:r>
            <a:endParaRPr lang="pt-BR" sz="3200" dirty="0"/>
          </a:p>
        </p:txBody>
      </p:sp>
      <p:pic>
        <p:nvPicPr>
          <p:cNvPr id="1026" name="Picture 2" descr="https://marcosbau.files.wordpress.com/2011/01/regioes-geoeconomica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473" y="0"/>
            <a:ext cx="8152327" cy="687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31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63106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Região Sul</a:t>
            </a:r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631066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Urbanização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1) A população urbana ultrapassou a população rural na década de 1970</a:t>
            </a:r>
          </a:p>
          <a:p>
            <a:r>
              <a:rPr lang="pt-BR" sz="2000" dirty="0" smtClean="0"/>
              <a:t>	-&gt; Crise da agricultura familiar tradicional no Rio Grande do Sul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-&gt; Encerramento do ciclo de colonização no Paraná e a substituição do café pela soja no norte e oeste do estado</a:t>
            </a:r>
          </a:p>
          <a:p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Industrialização</a:t>
            </a:r>
          </a:p>
          <a:p>
            <a:r>
              <a:rPr lang="pt-BR" sz="2000" dirty="0" smtClean="0"/>
              <a:t>	1) Concentrações industriais cada vez mais ligadas às estruturas produtivas e financeiras do Sudeste</a:t>
            </a:r>
          </a:p>
          <a:p>
            <a:endParaRPr lang="pt-BR" sz="2000" dirty="0"/>
          </a:p>
          <a:p>
            <a:r>
              <a:rPr lang="pt-BR" sz="2000" b="1" dirty="0" smtClean="0"/>
              <a:t>Três Ciclos:</a:t>
            </a:r>
          </a:p>
          <a:p>
            <a:pPr marL="400050" indent="-400050">
              <a:buFont typeface="+mj-lt"/>
              <a:buAutoNum type="romanUcPeriod"/>
            </a:pPr>
            <a:r>
              <a:rPr lang="pt-BR" sz="2000" dirty="0" smtClean="0"/>
              <a:t>Indústrias tradicionais de bens de consumo não duráveis (vinho, artigos de couro, calçados, óleos vegetais, frigoríficos e fumo)</a:t>
            </a:r>
          </a:p>
          <a:p>
            <a:pPr marL="400050" indent="-400050">
              <a:buFont typeface="+mj-lt"/>
              <a:buAutoNum type="romanUcPeriod"/>
            </a:pPr>
            <a:endParaRPr lang="pt-BR" sz="2000" dirty="0"/>
          </a:p>
          <a:p>
            <a:pPr marL="400050" indent="-400050">
              <a:buFont typeface="+mj-lt"/>
              <a:buAutoNum type="romanUcPeriod"/>
            </a:pPr>
            <a:r>
              <a:rPr lang="pt-BR" sz="2000" dirty="0" smtClean="0"/>
              <a:t>No pós guerra houve uma modernização e diversificação na produção industrial. Instalação de indústrias metalúrgicas, químicas, materiais elétricos, mecânica, cerâmica, plásticos e carboquímicas.</a:t>
            </a:r>
          </a:p>
          <a:p>
            <a:pPr marL="400050" indent="-400050">
              <a:buFont typeface="+mj-lt"/>
              <a:buAutoNum type="romanUcPeriod"/>
            </a:pPr>
            <a:endParaRPr lang="pt-BR" sz="2000" dirty="0"/>
          </a:p>
          <a:p>
            <a:pPr marL="400050" indent="-400050">
              <a:buFont typeface="+mj-lt"/>
              <a:buAutoNum type="romanUcPeriod"/>
            </a:pPr>
            <a:r>
              <a:rPr lang="pt-BR" sz="2000" dirty="0" smtClean="0"/>
              <a:t>Momento mais recente marcado pela instalação de empresas transnacionais e processos de fusão de conglomerados do empresas do Sudeste e do Sul -&gt; Custos gerais para as empresas menores que na região Sudeste + mercados consumidores significativos</a:t>
            </a:r>
          </a:p>
        </p:txBody>
      </p:sp>
    </p:spTree>
    <p:extLst>
      <p:ext uri="{BB962C8B-B14F-4D97-AF65-F5344CB8AC3E}">
        <p14:creationId xmlns:p14="http://schemas.microsoft.com/office/powerpoint/2010/main" val="4437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95458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Região Nordeste</a:t>
            </a:r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5910" y="875764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 smtClean="0"/>
              <a:t>Urbanização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1) Urbanização lenta e tardia -&gt; Desenvolvimento desigual das regiões</a:t>
            </a:r>
          </a:p>
          <a:p>
            <a:endParaRPr lang="pt-BR" sz="2000" dirty="0"/>
          </a:p>
          <a:p>
            <a:r>
              <a:rPr lang="pt-BR" sz="2000" dirty="0" smtClean="0"/>
              <a:t>	2) Parte da população contribuiu para a urbanização da região Sudeste</a:t>
            </a:r>
          </a:p>
          <a:p>
            <a:endParaRPr lang="pt-BR" sz="2000" dirty="0"/>
          </a:p>
          <a:p>
            <a:r>
              <a:rPr lang="pt-BR" sz="2000" dirty="0" smtClean="0"/>
              <a:t>	3) População urbana só ultrapassou a rural na década de 1980</a:t>
            </a:r>
          </a:p>
          <a:p>
            <a:endParaRPr lang="pt-BR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 smtClean="0"/>
              <a:t>Industrialização</a:t>
            </a:r>
          </a:p>
          <a:p>
            <a:r>
              <a:rPr lang="pt-BR" sz="2000" dirty="0" smtClean="0"/>
              <a:t>	1) A industrialização do Nordeste desenrolou-se através de políticas do governo federal visando o desenvolvimento regional</a:t>
            </a:r>
            <a:r>
              <a:rPr lang="pt-BR" sz="2000" dirty="0"/>
              <a:t> </a:t>
            </a:r>
            <a:r>
              <a:rPr lang="pt-BR" sz="2000" dirty="0" smtClean="0"/>
              <a:t>-&gt; Criação da Sudene (</a:t>
            </a:r>
            <a:r>
              <a:rPr lang="pt-BR" sz="2000" dirty="0" err="1" smtClean="0"/>
              <a:t>Superintedência</a:t>
            </a:r>
            <a:r>
              <a:rPr lang="pt-BR" sz="2000" dirty="0" smtClean="0"/>
              <a:t> de Desenvolvimento do Nordeste) em 1960, projeto que buscava atrair, através de incentivos fiscais, investimentos pra região.</a:t>
            </a:r>
          </a:p>
          <a:p>
            <a:r>
              <a:rPr lang="pt-BR" sz="2000" dirty="0"/>
              <a:t>	</a:t>
            </a:r>
            <a:r>
              <a:rPr lang="pt-BR" sz="2000" dirty="0" smtClean="0"/>
              <a:t>Conectou a economia do Sudeste com a do Nordeste. Mas em escala regional esse projeto acabou promovendo uma concentração industrial nas metrópoles de Salvador, Recife e Fortaleza; criando assim uma desigualdade regional.</a:t>
            </a:r>
          </a:p>
          <a:p>
            <a:endParaRPr lang="pt-BR" sz="2000" dirty="0"/>
          </a:p>
          <a:p>
            <a:r>
              <a:rPr lang="pt-BR" sz="2000" dirty="0" smtClean="0"/>
              <a:t>	2) A partir da década de 1990 a industrialização do Nordeste visa </a:t>
            </a:r>
            <a:r>
              <a:rPr lang="pt-BR" sz="2000" dirty="0"/>
              <a:t>à</a:t>
            </a:r>
            <a:r>
              <a:rPr lang="pt-BR" sz="2000" dirty="0" smtClean="0"/>
              <a:t> lógica da economia globalizada, passando a produzir assim bens de consumo duráveis e bens intermediários. Os governos estaduais utilizam dos incentivos fiscais + obras de infraestrutura + mão de obra barata para atrair o capital nacional e internacional.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796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05306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Região Norte</a:t>
            </a:r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5910" y="1133341"/>
            <a:ext cx="1219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Urbanização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1) Os fluxos migratórios para as frentes pioneiras em Rondônia e no Pará, nas décadas de 1970 e 1980, restringiram o crescimento da população urbana</a:t>
            </a:r>
          </a:p>
          <a:p>
            <a:endParaRPr lang="pt-BR" sz="2400" dirty="0"/>
          </a:p>
          <a:p>
            <a:r>
              <a:rPr lang="pt-BR" sz="2400" dirty="0" smtClean="0"/>
              <a:t>	2) A população urbana ultrapassou a rural apenas no final da década de 1980</a:t>
            </a:r>
          </a:p>
          <a:p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Industrialização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1) Indústria surge a partir de incentivos federais ou ligados a exploração mineral. Foco é o mercado do Centro-Sul e o mercado externo</a:t>
            </a:r>
          </a:p>
          <a:p>
            <a:endParaRPr lang="pt-BR" sz="2400" dirty="0"/>
          </a:p>
          <a:p>
            <a:r>
              <a:rPr lang="pt-BR" sz="2400" dirty="0" smtClean="0"/>
              <a:t>	2) Criação da Zona Franca de Manaus em 1967, com o objetivo de estimular as importações e exportações em Manaus. Por meio de isenção de impostos sobre produtos importados e exportados + mão de obra barata a Zona Franca atraiu empresas nacionais e transnacionais para a fabricação de bens duráveis.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0022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55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do Office</vt:lpstr>
      <vt:lpstr>Geografia do Brasil Aula 9 – Urbanização/Industrialização II</vt:lpstr>
      <vt:lpstr>Contexto até a década de 40</vt:lpstr>
      <vt:lpstr>Região Sudeste</vt:lpstr>
      <vt:lpstr>Região Sudeste</vt:lpstr>
      <vt:lpstr>Apresentação do PowerPoint</vt:lpstr>
      <vt:lpstr>Mapa dos complexos regionais produzido em 1967 pelo geógrafo Pedro Pinchas Geiger.</vt:lpstr>
      <vt:lpstr>Região Sul</vt:lpstr>
      <vt:lpstr>Região Nordeste</vt:lpstr>
      <vt:lpstr>Região Norte</vt:lpstr>
      <vt:lpstr>Região Centro-Oeste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do Brasil Aula 9 – Urbanização/Industrialização II</dc:title>
  <dc:creator>Rosangela</dc:creator>
  <cp:lastModifiedBy>Rosangela</cp:lastModifiedBy>
  <cp:revision>18</cp:revision>
  <dcterms:created xsi:type="dcterms:W3CDTF">2016-08-16T23:56:05Z</dcterms:created>
  <dcterms:modified xsi:type="dcterms:W3CDTF">2016-08-17T03:40:54Z</dcterms:modified>
</cp:coreProperties>
</file>