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3" r:id="rId7"/>
    <p:sldId id="264" r:id="rId8"/>
    <p:sldId id="289" r:id="rId9"/>
    <p:sldId id="260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8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5AE1-378A-4B2C-A1E3-616973DD59DB}" type="datetimeFigureOut">
              <a:rPr lang="pt-BR" smtClean="0"/>
              <a:t>04/10/2016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DBE8-B752-41E6-8E21-01E4F765F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008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5AE1-378A-4B2C-A1E3-616973DD59DB}" type="datetimeFigureOut">
              <a:rPr lang="pt-BR" smtClean="0"/>
              <a:t>04/10/2016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DBE8-B752-41E6-8E21-01E4F765F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65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5AE1-378A-4B2C-A1E3-616973DD59DB}" type="datetimeFigureOut">
              <a:rPr lang="pt-BR" smtClean="0"/>
              <a:t>04/10/2016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DBE8-B752-41E6-8E21-01E4F765F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5AE1-378A-4B2C-A1E3-616973DD59DB}" type="datetimeFigureOut">
              <a:rPr lang="pt-BR" smtClean="0"/>
              <a:t>04/10/2016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DBE8-B752-41E6-8E21-01E4F765F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61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5AE1-378A-4B2C-A1E3-616973DD59DB}" type="datetimeFigureOut">
              <a:rPr lang="pt-BR" smtClean="0"/>
              <a:t>04/10/2016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DBE8-B752-41E6-8E21-01E4F765F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191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5AE1-378A-4B2C-A1E3-616973DD59DB}" type="datetimeFigureOut">
              <a:rPr lang="pt-BR" smtClean="0"/>
              <a:t>04/10/2016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DBE8-B752-41E6-8E21-01E4F765F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00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5AE1-378A-4B2C-A1E3-616973DD59DB}" type="datetimeFigureOut">
              <a:rPr lang="pt-BR" smtClean="0"/>
              <a:t>04/10/2016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DBE8-B752-41E6-8E21-01E4F765F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158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5AE1-378A-4B2C-A1E3-616973DD59DB}" type="datetimeFigureOut">
              <a:rPr lang="pt-BR" smtClean="0"/>
              <a:t>04/10/2016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DBE8-B752-41E6-8E21-01E4F765F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12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5AE1-378A-4B2C-A1E3-616973DD59DB}" type="datetimeFigureOut">
              <a:rPr lang="pt-BR" smtClean="0"/>
              <a:t>04/10/2016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DBE8-B752-41E6-8E21-01E4F765F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585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5AE1-378A-4B2C-A1E3-616973DD59DB}" type="datetimeFigureOut">
              <a:rPr lang="pt-BR" smtClean="0"/>
              <a:t>04/10/2016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DBE8-B752-41E6-8E21-01E4F765F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051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5AE1-378A-4B2C-A1E3-616973DD59DB}" type="datetimeFigureOut">
              <a:rPr lang="pt-BR" smtClean="0"/>
              <a:t>04/10/2016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DBE8-B752-41E6-8E21-01E4F765F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29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A5AE1-378A-4B2C-A1E3-616973DD59DB}" type="datetimeFigureOut">
              <a:rPr lang="pt-BR" smtClean="0"/>
              <a:t>04/10/2016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EDBE8-B752-41E6-8E21-01E4F765F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32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BR49XOF5fA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teraturabrasileira.ufsc.br/_documents/0006-02901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hyperlink" Target="https://www.youtube.com/watch?v=PLeJ8_eq7zo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hyperlink" Target="https://www.youtube.com/watch?v=9kY6rY72z0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RESUMO (BARROCO x ARCADISMO)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0824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474376" y="5407827"/>
            <a:ext cx="26977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Liberdade Guiando o Povo 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Eugène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Delacroix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(1830) | Louvre-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Lens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Lens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https://alisonwilliamswriting.files.wordpress.com/2015/11/the-liberty-leading-the-people-18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" y="1083411"/>
            <a:ext cx="6408224" cy="508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51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46757"/>
          </a:xfrm>
        </p:spPr>
        <p:txBody>
          <a:bodyPr/>
          <a:lstStyle/>
          <a:p>
            <a:pPr algn="l"/>
            <a:r>
              <a:rPr lang="pt-BR" dirty="0" smtClean="0"/>
              <a:t>Literatura Romântica 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5397202"/>
          </a:xfrm>
        </p:spPr>
        <p:txBody>
          <a:bodyPr>
            <a:normAutofit fontScale="70000" lnSpcReduction="20000"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Origem na Alemanha Final sec. XVIII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1ª Obra: 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Sofrimentos do jovem </a:t>
            </a:r>
            <a:r>
              <a:rPr lang="pt-B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Werther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Johann Wolfgang von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Goethe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(1774).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Inglaterra início do XIX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1ª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famosa: </a:t>
            </a:r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Corsário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Byron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(1814).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França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início do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XIX.</a:t>
            </a:r>
          </a:p>
          <a:p>
            <a:pPr lvl="1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1º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romance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reconhecido </a:t>
            </a:r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Corcunda de </a:t>
            </a:r>
            <a:r>
              <a:rPr lang="pt-B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Notre-Dame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Victor Hugo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(1831). </a:t>
            </a:r>
          </a:p>
          <a:p>
            <a:pPr lvl="1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deriva de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ROMANICUS,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escrever “ao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estilo de Roma”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histórias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consideradas de pouco valor, como as de cavalaria.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Anseios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libertários da burguesia se refletem na literatura: reação aos padrões clássicos, valorização da emoção e da rebeldia diante das tradições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Busca pela originalidade;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722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pilares da Literatura Romântica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5253185"/>
          </a:xfrm>
        </p:spPr>
        <p:txBody>
          <a:bodyPr>
            <a:norm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Nacionalismo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naturismo, retomada de heróis medievais, medievalismo, indianismo, regionalismo.</a:t>
            </a: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Individualismo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valorização do "eu" (egocentrismo), expressão direta das emoções (sentimentalismo), maneira pessoal de ver o mundo (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subjetivismo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Liberdade: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culto do sonho e da imaginação, busca da originalidade, fuga da realidade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8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em Portugal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5253185"/>
          </a:xfrm>
        </p:spPr>
        <p:txBody>
          <a:bodyPr>
            <a:norm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Instabilidade política; família real no Brasil.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Duas tendências políticas: corrente 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progressista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(Liberal)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conservadora 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(Ant. Regime)</a:t>
            </a: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1825. Garret: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Nacionalismo.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Consolidação do Romantismo: 1837; Revista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Panorama.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Alexandre Herculano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(Romance 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histórico)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52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Almeida Garret (1799 - 1854):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5253185"/>
          </a:xfrm>
        </p:spPr>
        <p:txBody>
          <a:bodyPr/>
          <a:lstStyle/>
          <a:p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Viagens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Minha Terra.</a:t>
            </a:r>
          </a:p>
          <a:p>
            <a:pPr lvl="1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Inovações: Digressões, diálogos com o leitor, metalinguagem.</a:t>
            </a:r>
          </a:p>
          <a:p>
            <a:pPr lvl="1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Primeira parte: viagem.</a:t>
            </a:r>
          </a:p>
          <a:p>
            <a:pPr lvl="1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Segunda parte: história.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40968"/>
            <a:ext cx="29813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833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Alexandre Herculano (1810 - 1877):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0"/>
            <a:ext cx="5987008" cy="5253185"/>
          </a:xfrm>
        </p:spPr>
        <p:txBody>
          <a:bodyPr>
            <a:normAutofit fontScale="70000" lnSpcReduction="20000"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Eurico, o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prebítero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(1844):</a:t>
            </a:r>
          </a:p>
          <a:p>
            <a:pPr lvl="1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história medievalista com amor impossível,</a:t>
            </a:r>
          </a:p>
          <a:p>
            <a:pPr lvl="1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Eurico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Hermengarda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Cavaleiro Negro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“Procurando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asserenar a violência dos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afectos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a agitavam,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Hermengarda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respondeu com uma voz fraca e trémula:</a:t>
            </a:r>
          </a:p>
          <a:p>
            <a:pPr marL="0" indent="0" algn="just">
              <a:buNone/>
            </a:pP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Bendita a mão do Senhor, que te salvou, Eurico, leal e nobre entre os mais nobres e leais filhos dos Godos! Graças à piedade do céu, que por meio de tantas desventuras e perigos nos uniu nos paços que restam ao filho do duque de Cantábria! No devanear do terror revelei-te, sem querer, o segredo do meu coração: a sua história, ouviste-a. Perdoa à memória de meu pai, e, se de mim depende a tua felicidade, as palavras que me saíram involuntariamente da boca te asseguram que serás feliz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 (pg.165)</a:t>
            </a:r>
            <a:endParaRPr lang="pt-B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Resultado de imagem para alexandre hercul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357" y="2555888"/>
            <a:ext cx="2553072" cy="347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741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Camilo Castelo Branco (1825- 1890):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5325193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Novelas passionais: narrativas de amores impossíveis.</a:t>
            </a:r>
          </a:p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Amor de Perdição(1862):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conflito semelhante ao Romeu e Julieta.</a:t>
            </a:r>
          </a:p>
          <a:p>
            <a:pPr lvl="1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Amor impossível entre Teresa e Simão (famílias rivais). </a:t>
            </a:r>
            <a:endParaRPr lang="pt-B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Resultado de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3056"/>
            <a:ext cx="2769096" cy="276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902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marL="0" indent="0" algn="ctr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6000" dirty="0" smtClean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Romantismo </a:t>
            </a:r>
            <a:r>
              <a:rPr lang="pt-BR" sz="6000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Brasil</a:t>
            </a:r>
          </a:p>
        </p:txBody>
      </p:sp>
    </p:spTree>
    <p:extLst>
      <p:ext uri="{BB962C8B-B14F-4D97-AF65-F5344CB8AC3E}">
        <p14:creationId xmlns:p14="http://schemas.microsoft.com/office/powerpoint/2010/main" val="2702187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Contexto histórico: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5253186"/>
          </a:xfrm>
        </p:spPr>
        <p:txBody>
          <a:bodyPr>
            <a:normAutofit fontScale="92500" lnSpcReduction="20000"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1808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Vinda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família real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portuguesa.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Fundação da Imprensa Nacional, Escola de Belas-Artes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1821: volta da família portuguesa para Portugal. Modernização do país, primeiras escolas de nível superior.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Independência do Brasil (1822) acelerou a modernização do país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1836: Período Regencial.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Início do Romantismo no Brasil: 1836. Suspiros poéticos e saudades, Gonçalves de Magalhães.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Independência cultural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513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Gerações Românticas (Poesia)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5181177"/>
          </a:xfrm>
        </p:spPr>
        <p:txBody>
          <a:bodyPr>
            <a:normAutofit/>
          </a:bodyPr>
          <a:lstStyle/>
          <a:p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Três gerações:</a:t>
            </a:r>
          </a:p>
          <a:p>
            <a:pPr lvl="1"/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Indianista: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idealização do índio e valorização da natureza. Primeiros cantos, Gonçalves Dias.</a:t>
            </a:r>
          </a:p>
          <a:p>
            <a:pPr lvl="1"/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Ultrarromântica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(Byroniana): motivada pela melancolia, tédio e a morte. Lira dos vinte anos, Álvares de Azevedo.</a:t>
            </a:r>
          </a:p>
          <a:p>
            <a:pPr lvl="1"/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Condoreira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poesia nacional. Inspirada nos anseios pela Republica e pela Abolição da escravatura. Espumas flutuantes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Castro Alves.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19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-8677"/>
            <a:ext cx="8229600" cy="701373"/>
          </a:xfrm>
        </p:spPr>
        <p:txBody>
          <a:bodyPr>
            <a:normAutofit fontScale="90000"/>
          </a:bodyPr>
          <a:lstStyle/>
          <a:p>
            <a:r>
              <a:rPr lang="pt-B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RESUMO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BARROCO </a:t>
            </a:r>
            <a:r>
              <a:rPr lang="pt-BR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(SEC. XVII)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ARCADISMO</a:t>
            </a:r>
            <a:r>
              <a:rPr lang="pt-BR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(XVIII)</a:t>
            </a:r>
            <a:endParaRPr lang="pt-BR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0" y="809331"/>
            <a:ext cx="4427984" cy="6048670"/>
          </a:xfrm>
        </p:spPr>
        <p:txBody>
          <a:bodyPr>
            <a:normAutofit lnSpcReduction="10000"/>
          </a:bodyPr>
          <a:lstStyle/>
          <a:p>
            <a:pPr fontAlgn="base"/>
            <a:r>
              <a:rPr lang="pt-B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Baroco</a:t>
            </a:r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XVII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 da contrarreforma</a:t>
            </a:r>
            <a:r>
              <a:rPr lang="pt-BR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Martinho Lutero 95 teses (Reforma).</a:t>
            </a: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Crise entre o </a:t>
            </a:r>
            <a:r>
              <a:rPr lang="pt-BR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humanismo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renascentista e o </a:t>
            </a:r>
            <a:r>
              <a:rPr lang="pt-BR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medievalismo religioso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contra-reforma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concilio de Trento 1545/Cia de Jesus). Momento de </a:t>
            </a:r>
            <a:r>
              <a:rPr lang="pt-BR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transição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descobertas científicas incitaram muitas dúvidas na população e no campo religioso.;</a:t>
            </a:r>
          </a:p>
          <a:p>
            <a:pPr fontAlgn="base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Pintura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literatura, música, arquitetura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jesuítica,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música do século XVII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volta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religiosidade, </a:t>
            </a:r>
            <a:r>
              <a:rPr lang="pt-BR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exagero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dualismo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existencial, escolástica X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Luz/Renascimento libertário;</a:t>
            </a: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Perseguição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religiosa.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Obscurantismo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(Volta aos ideais </a:t>
            </a:r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medievais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Renascença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(idade Moderna). Prazeres X Culpa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síntese da mentalidade medieval + valores renascentistas. </a:t>
            </a:r>
          </a:p>
          <a:p>
            <a:pPr fontAlgn="base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Portugal: 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1580  (morte de Camões) </a:t>
            </a:r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até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1756, fundação da </a:t>
            </a:r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Arcádia </a:t>
            </a:r>
            <a:r>
              <a:rPr lang="pt-B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Lusitâna</a:t>
            </a:r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surgimento de um novo estilo;</a:t>
            </a:r>
          </a:p>
          <a:p>
            <a:pPr fontAlgn="base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Temas: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Vida (Terrena/pecado), morte (Perdão) tempo (Aproveitar). 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Emoção/exagero.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427984" y="836713"/>
            <a:ext cx="4716016" cy="6021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Portugal séc. XVIII Luzes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(1756) fundação da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Arcádia lusitana objetivo: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Retorno ao equilíbrio das regras clássicas (Neoclassicismo);</a:t>
            </a: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Disciplina como norma de criação, explicar os fenômenos naturais. Influência pensadores Iluministas;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pt-BR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Revolução Francesa (1789)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Intensif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Ativ. Comercial, </a:t>
            </a:r>
            <a:r>
              <a:rPr lang="pt-BR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1ª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Revolução Industrial (~</a:t>
            </a:r>
            <a:r>
              <a:rPr lang="pt-BR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1760/1820)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Século das luzes, do conhecimento,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Iluminismo (~1650 </a:t>
            </a:r>
            <a:r>
              <a:rPr lang="pt-BR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~ 1700):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Enciclopédia: Acreditava-se que a difusão universal dos conhecimentos, das técnicas e das Artes, possibilitaria aos homens deixarem o obscurantismo da idade média levando-os para a felicidade e ao equilíbrio de outro </a:t>
            </a:r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pt-BR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Aurea </a:t>
            </a:r>
            <a:r>
              <a:rPr lang="pt-BR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mediócritas</a:t>
            </a:r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Espirito enciclopédico expresso na literatura (escola de bons ditames): Fabulas;</a:t>
            </a: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Fenômeno do </a:t>
            </a:r>
            <a:r>
              <a:rPr lang="pt-B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Despotismo esclarecido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(pressão da aristocracia sobre as monarquias absolutistas);</a:t>
            </a: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Cidades inchadas e desordenadas X </a:t>
            </a:r>
            <a:r>
              <a:rPr lang="pt-BR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Nostalgia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pela </a:t>
            </a:r>
            <a:r>
              <a:rPr lang="pt-BR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vida campestre </a:t>
            </a:r>
            <a:r>
              <a:rPr lang="pt-B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Pastoralismo</a:t>
            </a:r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pt-BR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Fugere</a:t>
            </a:r>
            <a:r>
              <a:rPr lang="pt-BR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pt-BR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Urbem</a:t>
            </a:r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</a:t>
            </a: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Arcadismo =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Arcádia, Grécia. Pastores. Na renascença local de equilíbrio, serenidade, sensualidade; </a:t>
            </a:r>
          </a:p>
          <a:p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Oposição ao Barroco: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Valorização do equilíbrio, rejeição ao vício, ao exagero, excessos, caracterizava o </a:t>
            </a:r>
            <a:r>
              <a:rPr lang="pt-BR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Barroco como um defeito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deveria ser corrigido: Literatura função moral, sem exagero</a:t>
            </a:r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49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Indianista ou </a:t>
            </a:r>
            <a:r>
              <a:rPr lang="pt-B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Nacionalista</a:t>
            </a:r>
            <a:endParaRPr lang="pt-B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5109169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Interesse pelos índios para recuperar nossas origens históricas (medievalismo).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Gonçalves dias (1823 – 1864): “Canção do Tamoio”, Os Timbiras, “I-Juca-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Pirama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46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t">
            <a:normAutofit fontScale="90000"/>
          </a:bodyPr>
          <a:lstStyle/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I-Juca-</a:t>
            </a:r>
            <a:r>
              <a:rPr lang="pt-BR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Pirama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Gonçalves dias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534"/>
            <a:ext cx="4114800" cy="518782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velho Timbira, coberto de glória, 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Guardou a memória 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moço guerreiro, do velho Tupi! 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à noite, nas tabas, se alguém duvidava 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que ele contava, 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Dizia prudente: - "Meninos, eu vi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"Eu vi o brioso no largo terreiro 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Cantar prisioneiro 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Seu canto de morte, que nunca esqueci: 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Valente, como era, chorou sem ter pejo; 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Parece que o vejo, 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o tenho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nest’hora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diante de mi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572000" y="1481534"/>
            <a:ext cx="4114800" cy="5187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disse comigo: Que infâmia d’escravo! 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Pois não, era um bravo; 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Valente e brioso, como ele, não vi! 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à fé que vos digo: parece-me encanto 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quem chorou tanto, 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Tivesse a coragem que tinha o Tupi!"</a:t>
            </a:r>
          </a:p>
          <a:p>
            <a:pPr marL="0" indent="0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Assim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Timbira, coberto de glória, 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Guardava a memória 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moço guerreiro, do velho Tupi. 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à noite nas tabas, se alguém duvidava 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que ele contava, 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Tornava prudente: "Meninos, eu vi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I-Juca-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Pirama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Gonçalves 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202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047851"/>
            <a:ext cx="7672817" cy="440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99592" y="5497487"/>
            <a:ext cx="7632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primeira Missa no Brasil, Victor 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Meirelles, 1861 |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Museu Nacional de Belas Artes</a:t>
            </a:r>
          </a:p>
        </p:txBody>
      </p:sp>
    </p:spTree>
    <p:extLst>
      <p:ext uri="{BB962C8B-B14F-4D97-AF65-F5344CB8AC3E}">
        <p14:creationId xmlns:p14="http://schemas.microsoft.com/office/powerpoint/2010/main" val="4240870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83" y="1267018"/>
            <a:ext cx="8550312" cy="439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23528" y="5641503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último Tamoio, 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1883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Rodolfo 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Amoedo | Museu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Nacional de Belas Artes</a:t>
            </a:r>
          </a:p>
        </p:txBody>
      </p:sp>
    </p:spTree>
    <p:extLst>
      <p:ext uri="{BB962C8B-B14F-4D97-AF65-F5344CB8AC3E}">
        <p14:creationId xmlns:p14="http://schemas.microsoft.com/office/powerpoint/2010/main" val="448896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Ultrarromântica: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Poesia Byroniana (Influência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Byron)</a:t>
            </a:r>
          </a:p>
          <a:p>
            <a:pPr lvl="1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Individualismo, egocentrismo, melancolia, satanismo, sentimentalismo.</a:t>
            </a:r>
          </a:p>
          <a:p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Álvares de Azevedo – Lira dos vinte anos: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Primeira parte: 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ingênuo e 	sentimental, mulher idealizada.</a:t>
            </a:r>
          </a:p>
          <a:p>
            <a:pPr marL="0" indent="0">
              <a:buNone/>
            </a:pP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Segunda parte: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sarcástico e 	concreto.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4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t">
            <a:normAutofit fontScale="90000"/>
          </a:bodyPr>
          <a:lstStyle/>
          <a:p>
            <a:r>
              <a:rPr lang="pt-BR" sz="2700" dirty="0"/>
              <a:t>Pálida à Luz da </a:t>
            </a:r>
            <a:r>
              <a:rPr lang="pt-BR" sz="2700" dirty="0" err="1"/>
              <a:t>Lampada</a:t>
            </a:r>
            <a:r>
              <a:rPr lang="pt-BR" sz="2700" dirty="0"/>
              <a:t> Sombria</a:t>
            </a: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Álvares </a:t>
            </a:r>
            <a:r>
              <a:rPr lang="pt-BR" sz="2700" dirty="0"/>
              <a:t>de Azevedo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0"/>
            <a:ext cx="4042792" cy="510916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Pálida à luz da lâmpada sombria, 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 o leito de flores reclinada,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a lua por noite embalsamada, 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as nuvens do amor ela dormia! </a:t>
            </a:r>
          </a:p>
          <a:p>
            <a:pPr marL="0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 a virgem do mar, na escuma fria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Pela maré das águas embalada! 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 um anjo entre nuvens d'alvorada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em sonhos se banhava e se esquecia!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499992" y="1200150"/>
            <a:ext cx="4186808" cy="510916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 a mais bela! Seio palpitando...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Negros olhos as pálpebras abrindo...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Formas nuas no leito resvalando...</a:t>
            </a:r>
          </a:p>
          <a:p>
            <a:pPr marL="0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te rias de mim, meu anjo lindo! 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ti - as noites eu velei chorando, 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ti - nos sonhos morrerei sorrindo!</a:t>
            </a:r>
          </a:p>
        </p:txBody>
      </p:sp>
    </p:spTree>
    <p:extLst>
      <p:ext uri="{BB962C8B-B14F-4D97-AF65-F5344CB8AC3E}">
        <p14:creationId xmlns:p14="http://schemas.microsoft.com/office/powerpoint/2010/main" val="4123997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Condoreira (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Hugoana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Condor dos Andes,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Americanismo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liberdade para a América,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poesia oratória : declamação,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Hipérbole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prosopopeia,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enumeração,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Castro Alves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109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92" y="1196752"/>
            <a:ext cx="734775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043608" y="549843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Negros no porão de um navio negreiro,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Rugendas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1835</a:t>
            </a:r>
          </a:p>
        </p:txBody>
      </p:sp>
    </p:spTree>
    <p:extLst>
      <p:ext uri="{BB962C8B-B14F-4D97-AF65-F5344CB8AC3E}">
        <p14:creationId xmlns:p14="http://schemas.microsoft.com/office/powerpoint/2010/main" val="2367053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Vozes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D'África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(1868)</a:t>
            </a:r>
            <a:b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Castro Alves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0"/>
            <a:ext cx="4114800" cy="524223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ó Deus! onde estás que não respondes? 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que mundo, em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qu'estrela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 t'escondes 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Embuçado nos céus? 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 dois mil anos te mandei meu grito, 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embalde desde então corre o infinito... 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Onde estás, Senhor Deus?... 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 Prometeu tu me amarraste um dia 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deserto na rubra penedia 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Infinito: galé!... 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abutre — me deste o sol candente, 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 terra de Suez — foi a corrente 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me ligaste ao pé... 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cavalo estafado do Beduíno 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 a vergasta tomba ressupino 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morre no areal. 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Minha garupa sangra, a dor poreja, 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o chicote do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simoun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dardeja 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teu braço eternal. 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(...)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572000" y="1124744"/>
            <a:ext cx="4114800" cy="5733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(...)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Cristo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embalde morreste sobre um monte </a:t>
            </a:r>
            <a:b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Teu sangue não lavou de minha fronte </a:t>
            </a:r>
            <a:b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mancha original. </a:t>
            </a:r>
            <a:b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Ainda hoje são, por fado adverso, </a:t>
            </a:r>
            <a:b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Meus filhos — alimária do universo, </a:t>
            </a:r>
            <a:b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— pasto universal... </a:t>
            </a:r>
            <a:b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Hoje em meu sangue a América se nutre </a:t>
            </a:r>
            <a:b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Condor que transformara-se em abutre, </a:t>
            </a:r>
            <a:b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 da escravidão, </a:t>
            </a:r>
            <a:b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 juntou-se às mais... irmã traidora </a:t>
            </a:r>
            <a:b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 de José os vis irmãos outrora </a:t>
            </a:r>
            <a:b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Venderam seu irmão. </a:t>
            </a:r>
            <a:b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Basta, Senhor! De teu potente braço </a:t>
            </a:r>
            <a:b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através dos astros e do espaço </a:t>
            </a:r>
            <a:b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Perdão </a:t>
            </a: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p'ra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 crimes meus! </a:t>
            </a:r>
            <a:b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 dois mil anos eu soluço um grito... </a:t>
            </a:r>
            <a:b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escuta o brado meu lá no infinito, </a:t>
            </a:r>
            <a:b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Meu Deus! Senhor, meu Deus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853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prosa romântica: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formato Romance surge nesta escola literária: conflito central (herói) e conflitos auxiliares. </a:t>
            </a:r>
            <a:endParaRPr lang="pt-BR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Publicados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folhetins.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0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-8677"/>
            <a:ext cx="8229600" cy="701373"/>
          </a:xfrm>
        </p:spPr>
        <p:txBody>
          <a:bodyPr>
            <a:normAutofit fontScale="90000"/>
          </a:bodyPr>
          <a:lstStyle/>
          <a:p>
            <a:r>
              <a:rPr lang="pt-B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RESUMO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BARROCO </a:t>
            </a:r>
            <a:r>
              <a:rPr lang="pt-BR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ARCADISMO</a:t>
            </a:r>
            <a:r>
              <a:rPr lang="pt-BR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Características</a:t>
            </a:r>
            <a:endParaRPr lang="pt-BR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-25516" y="809331"/>
            <a:ext cx="4427984" cy="6048670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Exagero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minúcia nos </a:t>
            </a:r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detalhes;</a:t>
            </a:r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Temática religiosa </a:t>
            </a:r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profana;</a:t>
            </a:r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Dualidade e </a:t>
            </a:r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complexidade;</a:t>
            </a:r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Uso de figuras de </a:t>
            </a:r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linguagem;</a:t>
            </a:r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Contrastes e </a:t>
            </a:r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conflitos;</a:t>
            </a:r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Teocentrismo versus </a:t>
            </a:r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antropocentrismo</a:t>
            </a:r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Cultismo e conceptismo;</a:t>
            </a:r>
          </a:p>
          <a:p>
            <a:pPr lvl="1" fontAlgn="base"/>
            <a:r>
              <a:rPr lang="pt-B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Produção literária</a:t>
            </a:r>
            <a:r>
              <a:rPr lang="pt-BR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1" indent="0" fontAlgn="base">
              <a:buNone/>
            </a:pPr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Portugal: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Manoel Botelho, Pe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Vieira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1" indent="0" fontAlgn="base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na desigual ordem</a:t>
            </a:r>
          </a:p>
          <a:p>
            <a:pPr marL="0" indent="0">
              <a:buNone/>
            </a:pPr>
            <a:r>
              <a:rPr lang="pt-B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 a </a:t>
            </a:r>
            <a:r>
              <a:rPr lang="pt-BR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fermosura</a:t>
            </a:r>
            <a:r>
              <a:rPr lang="pt-B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pt-B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desordem...”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(“A ilha de Maré, 1705 | Manoel de Botelho)</a:t>
            </a:r>
          </a:p>
          <a:p>
            <a:pPr marL="457200" lvl="1" indent="0" fontAlgn="base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fontAlgn="base">
              <a:buNone/>
            </a:pP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Brasil: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(1ª escola literária - choque cultural) Bahia (</a:t>
            </a: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Gregório de Matos  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x Minas (</a:t>
            </a:r>
            <a:r>
              <a:rPr lang="pt-B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Aleijadinho|Ataíde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pt-BR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fontAlgn="base"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Crítica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moralizante à ganância comercial, à exploração (índio, ouro) em Minas Gerais.</a:t>
            </a:r>
          </a:p>
          <a:p>
            <a:pPr lvl="2" fontAlgn="base"/>
            <a:r>
              <a:rPr lang="pt-BR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Sermões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(Conceptismo/</a:t>
            </a:r>
            <a:r>
              <a:rPr lang="pt-B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Quevedismo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retórica/jogo de </a:t>
            </a:r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idéias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pt-BR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Padre Antônio Vieira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(tema, </a:t>
            </a:r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introito,invocação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argumentação, peroração).</a:t>
            </a:r>
          </a:p>
          <a:p>
            <a:pPr marL="914400" lvl="2" indent="0" fontAlgn="base">
              <a:buNone/>
            </a:pP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www.youtube.com/watch?v=2BR49XOF5fA</a:t>
            </a: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 fontAlgn="base"/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Cartas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Conceptismo/Cultista) </a:t>
            </a:r>
          </a:p>
          <a:p>
            <a:pPr lvl="2" fontAlgn="base"/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Prosa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Religiosa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Conceptismo/Cultista) </a:t>
            </a:r>
          </a:p>
          <a:p>
            <a:pPr lvl="2" fontAlgn="base"/>
            <a:r>
              <a:rPr lang="pt-BR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Poesia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(Cultista/Gongorismo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det.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palavra): </a:t>
            </a:r>
            <a:r>
              <a:rPr lang="pt-BR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Gregório de Matos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(Boca do inferno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Crítica à Bahia (Economia decadente/Ciclo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açúcar);</a:t>
            </a:r>
          </a:p>
          <a:p>
            <a:pPr lvl="2" fontAlgn="base"/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Novela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Conceptismo/Cultista) </a:t>
            </a:r>
          </a:p>
          <a:p>
            <a:pPr lvl="2" fontAlgn="base"/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Teatro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Conceptismo/Cultista) 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fontAlgn="base">
              <a:buNone/>
            </a:pPr>
            <a:endParaRPr lang="pt-BR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fontAlgn="base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402468" y="836713"/>
            <a:ext cx="4716016" cy="6021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Valorização da verdade e da natureza; </a:t>
            </a:r>
          </a:p>
          <a:p>
            <a:r>
              <a:rPr lang="pt-B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Inspiração nos modelos clássicos </a:t>
            </a:r>
          </a:p>
          <a:p>
            <a:pPr fontAlgn="base"/>
            <a:r>
              <a:rPr lang="pt-B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 de confissão nos textos;</a:t>
            </a:r>
          </a:p>
          <a:p>
            <a:pPr fontAlgn="base"/>
            <a:r>
              <a:rPr lang="pt-B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Estado de espírito espontâneo (nos sentimentos);</a:t>
            </a:r>
          </a:p>
          <a:p>
            <a:pPr fontAlgn="base"/>
            <a:r>
              <a:rPr lang="pt-B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Uso de apelidos;</a:t>
            </a:r>
          </a:p>
          <a:p>
            <a:pPr fontAlgn="base"/>
            <a:r>
              <a:rPr lang="pt-B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Objetividade nas escrituras;</a:t>
            </a:r>
          </a:p>
          <a:p>
            <a:pPr fontAlgn="base"/>
            <a:r>
              <a:rPr lang="pt-B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Idealização da mulher amada;</a:t>
            </a:r>
          </a:p>
          <a:p>
            <a:pPr fontAlgn="base"/>
            <a:r>
              <a:rPr lang="pt-B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Racionalismo;</a:t>
            </a:r>
          </a:p>
          <a:p>
            <a:pPr fontAlgn="base"/>
            <a:r>
              <a:rPr lang="pt-B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Linguagem simples, comedida;</a:t>
            </a:r>
          </a:p>
          <a:p>
            <a:pPr fontAlgn="base"/>
            <a:r>
              <a:rPr lang="pt-BR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Pastorialismo</a:t>
            </a:r>
            <a:r>
              <a:rPr lang="pt-B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(poetas simples e humildes);</a:t>
            </a:r>
          </a:p>
          <a:p>
            <a:r>
              <a:rPr lang="pt-B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Bucolismo: busca pelos valores da natureza; </a:t>
            </a:r>
          </a:p>
          <a:p>
            <a:pPr fontAlgn="base"/>
            <a:r>
              <a:rPr lang="pt-B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Fingimento poético;</a:t>
            </a:r>
          </a:p>
          <a:p>
            <a:pPr fontAlgn="base"/>
            <a:r>
              <a:rPr lang="pt-B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Temas épicos;</a:t>
            </a:r>
          </a:p>
          <a:p>
            <a:r>
              <a:rPr lang="pt-B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Nativismo: referências à terra e ao mundo natural; </a:t>
            </a:r>
          </a:p>
          <a:p>
            <a:r>
              <a:rPr lang="pt-B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 confessional; </a:t>
            </a:r>
          </a:p>
          <a:p>
            <a:r>
              <a:rPr lang="pt-B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Estado de espírito de espontaneidade dos sentimentos; </a:t>
            </a:r>
          </a:p>
          <a:p>
            <a:r>
              <a:rPr lang="pt-B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Exaltação da pureza, da ingenuidade e da beleza.</a:t>
            </a:r>
          </a:p>
          <a:p>
            <a:pPr lvl="1"/>
            <a:r>
              <a:rPr lang="pt-BR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Produção literária</a:t>
            </a:r>
            <a:endParaRPr lang="pt-BR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pt-B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Portugal: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Manuel Maria Barbosa </a:t>
            </a: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Bocage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Elmano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Sadino (Portugal,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1765/1805): </a:t>
            </a:r>
            <a:r>
              <a:rPr lang="pt-B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Rimas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 Vol.); </a:t>
            </a:r>
          </a:p>
          <a:p>
            <a:pPr marL="457200" lvl="1" indent="0">
              <a:buNone/>
            </a:pPr>
            <a:r>
              <a:rPr lang="pt-B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Brasil - MG Vila </a:t>
            </a:r>
            <a:r>
              <a:rPr lang="pt-B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Rica:</a:t>
            </a:r>
            <a:endParaRPr lang="pt-BR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Produção lírica: </a:t>
            </a:r>
            <a:endParaRPr lang="pt-BR" sz="1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Cláudio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Manuel da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Costa (Obras poéticas e Vila Rica);</a:t>
            </a:r>
          </a:p>
          <a:p>
            <a:pPr marL="0" indent="0">
              <a:buNone/>
            </a:pP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Thomás</a:t>
            </a:r>
            <a:r>
              <a:rPr lang="pt-B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Gonzaga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Dirceu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(Marília de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Dirceu e </a:t>
            </a:r>
            <a:r>
              <a:rPr lang="pt-BR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Cartas </a:t>
            </a:r>
            <a:r>
              <a:rPr lang="pt-BR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Chilenas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pt-BR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Produção épica:</a:t>
            </a:r>
          </a:p>
          <a:p>
            <a:pPr marL="0" indent="0" fontAlgn="base">
              <a:buNone/>
            </a:pPr>
            <a:r>
              <a:rPr lang="pt-B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Basílio da Gama: </a:t>
            </a:r>
            <a:r>
              <a:rPr lang="pt-BR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Uraguai</a:t>
            </a:r>
            <a:r>
              <a:rPr lang="pt-BR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(Guerra guaranítica no RS em Missões contra Portugueses e Espanhóis. Herói: Gomes Andrade. Brasileiro Branco.</a:t>
            </a:r>
          </a:p>
          <a:p>
            <a:pPr marL="0" indent="0">
              <a:buNone/>
            </a:pP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Frei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Santa Rita Durão: Caramuru Diogo Álvares náufrago no Brasil.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pt-BR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pt-B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pt-B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ua 2"/>
          <p:cNvSpPr/>
          <p:nvPr/>
        </p:nvSpPr>
        <p:spPr>
          <a:xfrm rot="16200000">
            <a:off x="1976760" y="3487864"/>
            <a:ext cx="45720" cy="72009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7668344" y="908720"/>
            <a:ext cx="148908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 err="1" smtClean="0">
                <a:solidFill>
                  <a:srgbClr val="FF0000"/>
                </a:solidFill>
              </a:rPr>
              <a:t>Obs</a:t>
            </a:r>
            <a:r>
              <a:rPr lang="pt-BR" sz="800" b="1" dirty="0" smtClean="0">
                <a:solidFill>
                  <a:srgbClr val="FF0000"/>
                </a:solidFill>
              </a:rPr>
              <a:t>: Ciclo </a:t>
            </a:r>
            <a:r>
              <a:rPr lang="pt-BR" sz="800" b="1" dirty="0">
                <a:solidFill>
                  <a:srgbClr val="FF0000"/>
                </a:solidFill>
              </a:rPr>
              <a:t>da Mineração</a:t>
            </a:r>
            <a:r>
              <a:rPr lang="pt-BR" sz="800" dirty="0">
                <a:solidFill>
                  <a:srgbClr val="FF0000"/>
                </a:solidFill>
              </a:rPr>
              <a:t> (Ouro)</a:t>
            </a:r>
            <a:endParaRPr lang="pt-BR" sz="800" dirty="0">
              <a:solidFill>
                <a:srgbClr val="FF0000"/>
              </a:solidFill>
            </a:endParaRPr>
          </a:p>
          <a:p>
            <a:r>
              <a:rPr lang="pt-BR" sz="800" b="1" dirty="0">
                <a:solidFill>
                  <a:srgbClr val="FF0000"/>
                </a:solidFill>
              </a:rPr>
              <a:t>Inconfidência Mineira </a:t>
            </a:r>
            <a:r>
              <a:rPr lang="pt-BR" sz="800" dirty="0">
                <a:solidFill>
                  <a:srgbClr val="FF0000"/>
                </a:solidFill>
              </a:rPr>
              <a:t>(Impostos/independência) → Escritores inconfidentes - (Movimento intelectual/burguês Delatados = Exilados/mortos)</a:t>
            </a:r>
            <a:endParaRPr lang="pt-BR" sz="800" dirty="0">
              <a:solidFill>
                <a:srgbClr val="FF0000"/>
              </a:solidFill>
            </a:endParaRPr>
          </a:p>
          <a:p>
            <a:r>
              <a:rPr lang="pt-BR" sz="800" b="1" dirty="0">
                <a:solidFill>
                  <a:srgbClr val="FF0000"/>
                </a:solidFill>
              </a:rPr>
              <a:t>Expulsão dos </a:t>
            </a:r>
            <a:r>
              <a:rPr lang="pt-BR" sz="800" b="1" dirty="0" smtClean="0">
                <a:solidFill>
                  <a:srgbClr val="FF0000"/>
                </a:solidFill>
              </a:rPr>
              <a:t>Jesuítas</a:t>
            </a:r>
            <a:r>
              <a:rPr lang="pt-BR" sz="800" dirty="0">
                <a:solidFill>
                  <a:srgbClr val="FF0000"/>
                </a:solidFill>
              </a:rPr>
              <a:t> </a:t>
            </a:r>
            <a:r>
              <a:rPr lang="pt-BR" sz="800" dirty="0" smtClean="0">
                <a:solidFill>
                  <a:srgbClr val="FF0000"/>
                </a:solidFill>
              </a:rPr>
              <a:t>Ascensão </a:t>
            </a:r>
            <a:r>
              <a:rPr lang="pt-BR" sz="800" dirty="0">
                <a:solidFill>
                  <a:srgbClr val="FF0000"/>
                </a:solidFill>
              </a:rPr>
              <a:t>de Pombal em </a:t>
            </a:r>
            <a:r>
              <a:rPr lang="pt-BR" sz="800" dirty="0" smtClean="0">
                <a:solidFill>
                  <a:srgbClr val="FF0000"/>
                </a:solidFill>
              </a:rPr>
              <a:t>Portugal (déspota esclarecido).</a:t>
            </a:r>
            <a:endParaRPr lang="pt-BR" sz="800" dirty="0">
              <a:solidFill>
                <a:srgbClr val="FF0000"/>
              </a:solidFill>
            </a:endParaRPr>
          </a:p>
          <a:p>
            <a:r>
              <a:rPr lang="pt-BR" sz="800" dirty="0">
                <a:solidFill>
                  <a:srgbClr val="FF0000"/>
                </a:solidFill>
              </a:rPr>
              <a:t/>
            </a:r>
            <a:br>
              <a:rPr lang="pt-BR" sz="800" dirty="0">
                <a:solidFill>
                  <a:srgbClr val="FF0000"/>
                </a:solidFill>
              </a:rPr>
            </a:br>
            <a:r>
              <a:rPr lang="pt-BR" sz="800" b="1" dirty="0">
                <a:solidFill>
                  <a:srgbClr val="FF0000"/>
                </a:solidFill>
              </a:rPr>
              <a:t>Ciclo literário Brasileiro</a:t>
            </a:r>
            <a:r>
              <a:rPr lang="pt-BR" sz="800" dirty="0">
                <a:solidFill>
                  <a:srgbClr val="FF0000"/>
                </a:solidFill>
              </a:rPr>
              <a:t>: Não havia letramento. 1700 criação de colégios, saraus:</a:t>
            </a:r>
            <a:endParaRPr lang="pt-BR" sz="800" dirty="0">
              <a:solidFill>
                <a:srgbClr val="FF0000"/>
              </a:solidFill>
            </a:endParaRPr>
          </a:p>
          <a:p>
            <a:r>
              <a:rPr lang="pt-BR" sz="800" dirty="0">
                <a:solidFill>
                  <a:srgbClr val="FF0000"/>
                </a:solidFill>
              </a:rPr>
              <a:t>Autor → Obra → Leitor </a:t>
            </a:r>
            <a:endParaRPr lang="pt-BR" sz="800" dirty="0">
              <a:solidFill>
                <a:srgbClr val="FF0000"/>
              </a:solidFill>
            </a:endParaRPr>
          </a:p>
          <a:p>
            <a:r>
              <a:rPr lang="pt-BR" sz="800" dirty="0">
                <a:solidFill>
                  <a:srgbClr val="FF0000"/>
                </a:solidFill>
              </a:rPr>
              <a:t>Primeiras faculdades: Arcádias.</a:t>
            </a:r>
            <a:endParaRPr lang="pt-BR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505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José de Alencar (1829 - 1877):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Nasceu no Ceará,</a:t>
            </a:r>
          </a:p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Fez direito no Largo de S. Francisco</a:t>
            </a:r>
          </a:p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Primeira obra: Cinco minutos</a:t>
            </a:r>
          </a:p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central do Romantismo brasileiro.</a:t>
            </a:r>
          </a:p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tipos:</a:t>
            </a:r>
          </a:p>
          <a:p>
            <a:pPr lvl="1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     Romances urbanos: enredo romântico idealista. Traçam um perfil da sociedade do Rio de Janeiro do Segundo Reinado. Senhora (1875).</a:t>
            </a:r>
          </a:p>
          <a:p>
            <a:pPr lvl="1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     Romance regionalista: valorização dos aspectos culturais de todo o país. Til (1872).</a:t>
            </a:r>
          </a:p>
          <a:p>
            <a:pPr lvl="1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     Romance histórico: apresentam aventuras do passado colonial. As minas de prata (1862 	      /1865).</a:t>
            </a:r>
          </a:p>
          <a:p>
            <a:pPr lvl="1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     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Romance indianista: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idealiza a figura do índio e mostra a colonização pelo europeu. O guarani (1857) e Iracema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(1865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42520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Iracema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(1865)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José de Alencar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Além, muito além daquela serra, que ainda azula no horizonte, nasceu Iracema. Iracema, a virgem dos lábios de mel, que tinha os cabelos mais negros que a asa da graúna, e mais longos que seu talhe de palmeira. O favo da jati não era doce como seu sorriso; nem a baunilha recendia no bosque como seu hálito perfumado. Mais rápida que a corça selvagem, a morena virgem corria o sertão e as matas do Ipu, onde campeava sua guerreira tribo, da grande nação tabajara.</a:t>
            </a:r>
          </a:p>
        </p:txBody>
      </p:sp>
    </p:spTree>
    <p:extLst>
      <p:ext uri="{BB962C8B-B14F-4D97-AF65-F5344CB8AC3E}">
        <p14:creationId xmlns:p14="http://schemas.microsoft.com/office/powerpoint/2010/main" val="700885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MANUEL ANTÔNIO DE ALMEIDA (1831 – 1861).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Memórias de um sargento de milícias</a:t>
            </a:r>
          </a:p>
          <a:p>
            <a:endParaRPr lang="pt-B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Romance de costumes, folhetim no Correio Mercantil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73016"/>
            <a:ext cx="3233936" cy="323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060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-8677"/>
            <a:ext cx="8229600" cy="701373"/>
          </a:xfrm>
        </p:spPr>
        <p:txBody>
          <a:bodyPr>
            <a:normAutofit fontScale="90000"/>
          </a:bodyPr>
          <a:lstStyle/>
          <a:p>
            <a:r>
              <a:rPr lang="pt-B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RESUMO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BARROCO </a:t>
            </a:r>
            <a:r>
              <a:rPr lang="pt-BR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ARCADISMO</a:t>
            </a:r>
            <a:r>
              <a:rPr lang="pt-BR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Características</a:t>
            </a:r>
            <a:endParaRPr lang="pt-BR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-25516" y="809331"/>
            <a:ext cx="5029564" cy="6048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CONSOANTES QUE ME DERAM </a:t>
            </a:r>
            <a:r>
              <a:rPr lang="pt-B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FORÇADOS (Gregório de Matos, o Boca do inferno)   </a:t>
            </a:r>
          </a:p>
          <a:p>
            <a:pPr marL="0" indent="0">
              <a:buNone/>
            </a:pP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pt-BR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1          2        3               4           5            6           7          8               9         10</a:t>
            </a:r>
            <a:endParaRPr lang="pt-BR" sz="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/te/ 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/d</a:t>
            </a:r>
            <a:r>
              <a:rPr lang="pt-BR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é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mais/ ri/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que/ mais/ 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1600" strike="sngStrik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r>
              <a:rPr lang="pt-BR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Quem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limpo se faz, tem mais carepa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		</a:t>
            </a:r>
            <a:r>
              <a:rPr lang="pt-BR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sua língua, ao nobre o vil decepa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		</a:t>
            </a:r>
            <a:r>
              <a:rPr lang="pt-BR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velhaco maior sempre tem capa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	</a:t>
            </a:r>
            <a:r>
              <a:rPr lang="pt-BR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Mostra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patife da nobreza o mapa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		</a:t>
            </a:r>
            <a:r>
              <a:rPr lang="pt-BR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Quem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mão de agarrar, ligeiro trepa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		</a:t>
            </a:r>
            <a:r>
              <a:rPr lang="pt-BR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Quem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menos falar pode, mais increpa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		</a:t>
            </a:r>
            <a:r>
              <a:rPr lang="pt-BR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Quem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dinheiro tiver, pode ser papa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	</a:t>
            </a:r>
            <a:r>
              <a:rPr lang="pt-BR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 baixa, se inculca por tulipa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		</a:t>
            </a:r>
            <a:r>
              <a:rPr lang="pt-BR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Bengala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hoje na mão, ontem garlopa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		</a:t>
            </a:r>
            <a:r>
              <a:rPr lang="pt-BR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Mais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isento se mostra o que mais chupa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		</a:t>
            </a:r>
            <a:r>
              <a:rPr lang="pt-BR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tropa do trapo vazo a tripa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		</a:t>
            </a:r>
            <a:r>
              <a:rPr lang="pt-BR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não digo; porque a Musa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topa		</a:t>
            </a:r>
            <a:r>
              <a:rPr lang="pt-BR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opa, em upa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	</a:t>
            </a:r>
            <a:r>
              <a:rPr lang="pt-BR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pt-BR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220072" y="836713"/>
            <a:ext cx="3898412" cy="602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Olha Marília, As Flautas Dos Pastores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Bocage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t-B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1    2     3    4     5       6     7     8     9  10</a:t>
            </a:r>
          </a:p>
          <a:p>
            <a:pPr marL="0" indent="0">
              <a:buNone/>
            </a:pP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O/</a:t>
            </a:r>
            <a:r>
              <a:rPr lang="pt-B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lha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pt-B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rí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/lia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as/ </a:t>
            </a:r>
            <a:r>
              <a:rPr lang="pt-B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flau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dos/ </a:t>
            </a:r>
            <a:r>
              <a:rPr lang="pt-B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1200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	</a:t>
            </a:r>
            <a:r>
              <a:rPr lang="pt-BR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bem que soam, como são cadentes!	</a:t>
            </a:r>
            <a:r>
              <a:rPr lang="pt-BR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 marL="0" indent="0">
              <a:buNone/>
            </a:pP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Olha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Tejo a sorrir-se! Olha: não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sentes	</a:t>
            </a:r>
            <a:r>
              <a:rPr lang="pt-BR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pt-BR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Zéfiros brincar por entre as flores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	</a:t>
            </a:r>
            <a:r>
              <a:rPr lang="pt-BR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pt-BR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Vê como ali, beijando-se, os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Amores	</a:t>
            </a:r>
            <a:r>
              <a:rPr lang="pt-BR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pt-BR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Incitam nossos ósculos ardentes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	</a:t>
            </a:r>
            <a:r>
              <a:rPr lang="pt-BR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pt-BR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Ei-las de planta em planta as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inocentes	</a:t>
            </a:r>
            <a:r>
              <a:rPr lang="pt-BR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pt-BR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vagas borboletas de mil cores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	</a:t>
            </a:r>
            <a:r>
              <a:rPr lang="pt-BR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pt-BR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Naquele arbusto o rouxinol suspira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	</a:t>
            </a:r>
            <a:r>
              <a:rPr lang="pt-BR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pt-BR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 nas folhas a abelhinha </a:t>
            </a: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pára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pt-BR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pt-BR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 nos ares sussurrando, gira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pt-BR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pt-BR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alegre campo! Que manhã tão clara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	</a:t>
            </a:r>
            <a:r>
              <a:rPr lang="pt-BR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pt-BR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 ah! Tudo o que vês, se eu não te vira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	</a:t>
            </a:r>
            <a:r>
              <a:rPr lang="pt-BR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pt-BR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tristeza que a morte me causara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pt-BR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115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-8677"/>
            <a:ext cx="8229600" cy="701373"/>
          </a:xfrm>
        </p:spPr>
        <p:txBody>
          <a:bodyPr>
            <a:normAutofit fontScale="90000"/>
          </a:bodyPr>
          <a:lstStyle/>
          <a:p>
            <a:r>
              <a:rPr lang="pt-B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RESUMO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BARROCO </a:t>
            </a:r>
            <a:r>
              <a:rPr lang="pt-BR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ARCADISMO</a:t>
            </a:r>
            <a:r>
              <a:rPr lang="pt-BR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Características</a:t>
            </a:r>
            <a:endParaRPr lang="pt-BR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-25516" y="809331"/>
            <a:ext cx="4427984" cy="6048670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Prosopopeia 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(Bento </a:t>
            </a:r>
            <a:r>
              <a:rPr lang="pt-B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Teixeira - 1ª Obra Brasileira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1601)</a:t>
            </a:r>
          </a:p>
          <a:p>
            <a:pPr marL="0" indent="0" fontAlgn="base">
              <a:buNone/>
            </a:pPr>
            <a:r>
              <a:rPr lang="pt-B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Obra encomiástica (bajula donatário Jorge Albuquerque Coelho de PB)            </a:t>
            </a:r>
            <a:endParaRPr lang="pt-B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marL="0" indent="0" fontAlgn="base">
              <a:buNone/>
            </a:pP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t-BR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1            2              3         4     5      6           7            8              9          10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pt-BR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/tem/ 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/e/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o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/der/ 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1600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	</a:t>
            </a:r>
            <a:r>
              <a:rPr lang="pt-BR" sz="1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(APÓCOPE)</a:t>
            </a:r>
          </a:p>
          <a:p>
            <a:pPr marL="0" indent="0" fontAlgn="base">
              <a:buNone/>
            </a:pPr>
            <a:r>
              <a:rPr lang="pt-BR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pt-BR" sz="1600" strike="sngStrik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/me/tem/do/ Na/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ções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ao/ jugo/ 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1600" strike="sngStrik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	</a:t>
            </a:r>
            <a:r>
              <a:rPr lang="pt-BR" sz="1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(SINCOPE)</a:t>
            </a:r>
            <a:r>
              <a:rPr lang="pt-BR" sz="1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pt-BR" sz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Mantuano pinte o Rei Troiano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		</a:t>
            </a:r>
            <a:r>
              <a:rPr lang="pt-BR" sz="1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marL="0" indent="0" fontAlgn="base">
              <a:buNone/>
            </a:pPr>
            <a:r>
              <a:rPr lang="pt-BR" sz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Descendo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confusão do Reino escuro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	</a:t>
            </a:r>
            <a:r>
              <a:rPr lang="pt-BR" sz="1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 marL="0" indent="0" fontAlgn="base">
              <a:buNone/>
            </a:pPr>
            <a:r>
              <a:rPr lang="pt-BR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canto um Albuquerque soberano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	</a:t>
            </a:r>
            <a:r>
              <a:rPr lang="pt-BR" sz="1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marL="0" indent="0" fontAlgn="base">
              <a:buNone/>
            </a:pPr>
            <a:r>
              <a:rPr lang="pt-BR" sz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Fé, da cara Pátria firme muro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		</a:t>
            </a:r>
            <a:r>
              <a:rPr lang="pt-BR" sz="1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pt-BR" sz="1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pt-BR" sz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Cujo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 e ser, que o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lhe inspira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	</a:t>
            </a:r>
            <a:r>
              <a:rPr lang="pt-BR" sz="1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0" indent="0" fontAlgn="base">
              <a:buNone/>
            </a:pPr>
            <a:r>
              <a:rPr lang="pt-BR" sz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Pode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estancar a Lácia e Grega lira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	</a:t>
            </a:r>
            <a:r>
              <a:rPr lang="pt-BR" sz="1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pt-BR" sz="1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fontAlgn="base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pt-BR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Délficas irmãs chamar não quero,	</a:t>
            </a:r>
            <a:r>
              <a:rPr lang="pt-BR" sz="1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pPr marL="0" indent="0" fontAlgn="base">
              <a:buNone/>
            </a:pPr>
            <a:r>
              <a:rPr lang="pt-BR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 invocação é vão estudo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		</a:t>
            </a:r>
            <a:r>
              <a:rPr lang="pt-BR" sz="1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marL="0" indent="0" fontAlgn="base">
              <a:buNone/>
            </a:pPr>
            <a:r>
              <a:rPr lang="pt-BR" sz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Aquele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chamo só, de quem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espero		</a:t>
            </a:r>
            <a:r>
              <a:rPr lang="pt-BR" sz="1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pt-BR" sz="1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pt-BR" sz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vida que se espera em fim de tudo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pt-BR" sz="1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pt-BR" sz="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pt-BR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 fará meu Verso tão sincero,		</a:t>
            </a:r>
            <a:r>
              <a:rPr lang="pt-BR" sz="1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pPr marL="0" indent="0" fontAlgn="base">
              <a:buNone/>
            </a:pPr>
            <a:r>
              <a:rPr lang="pt-BR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Quanto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fora sem ele tosco e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rudo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		</a:t>
            </a:r>
            <a:r>
              <a:rPr lang="pt-BR" sz="1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pt-BR" sz="1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pt-BR" sz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rezão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negar não deve o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menos	</a:t>
            </a:r>
            <a:r>
              <a:rPr lang="pt-BR" sz="1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pt-BR" sz="1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pt-BR" sz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Quem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 o mais a míseros terrenos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pt-BR" sz="1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://www.literaturabrasileira.ufsc.br/_</a:t>
            </a:r>
            <a:r>
              <a:rPr lang="pt-BR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documents/0006-02901.html</a:t>
            </a:r>
            <a:endParaRPr lang="pt-BR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402468" y="836713"/>
            <a:ext cx="4716016" cy="602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URAGUAI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(Br.)</a:t>
            </a:r>
          </a:p>
          <a:p>
            <a:pPr marL="0" indent="0" algn="ctr">
              <a:buNone/>
            </a:pP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Basílio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Gama </a:t>
            </a:r>
            <a:r>
              <a:rPr lang="pt-B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(Poema épico em decassílabos 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brancos, sem divisão em estrofes, mas dividido em proposição, invocação, dedicatória, narrativa e </a:t>
            </a:r>
            <a:r>
              <a:rPr lang="pt-B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epílogo, herança da literatura conceptista da escola literária anterior.)</a:t>
            </a:r>
          </a:p>
          <a:p>
            <a:pPr marL="0" indent="0" algn="ctr">
              <a:buNone/>
            </a:pP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Canto IV</a:t>
            </a:r>
          </a:p>
          <a:p>
            <a:pPr marL="0" indent="0" algn="ctr">
              <a:buNone/>
            </a:pP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[...]</a:t>
            </a:r>
          </a:p>
          <a:p>
            <a:pPr marL="0" indent="0" algn="ctr">
              <a:buNone/>
            </a:pP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dar princípio à estranha festa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	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que Lindoia. Há muito lhe 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preparam	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Todas de brancas penas 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revestidas	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Festões de flores as gentis donzelas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Cansados de esperar, ao seu 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retiro	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Vão muitos impacientes a buscá-la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Estes de crespa Tanajura 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aprendem	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entrara no jardim triste e chorosa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	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consentir que alguém a acompanhasse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frio susto corre pelas 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veias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Caitetu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deixa os seus no campo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 irmã por entre as sombras do 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arvoredo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Busca 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co’a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vista e treme de encontrá-la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Entram enfim na mais remota e 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Parte de antigo bosque, escuro e negro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Onde ao pé de uma lapa 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cavernosa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Cobre uma rouca fonte, que murmura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Curva latada de jasmins e rosas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lugar delicioso e triste,</a:t>
            </a:r>
            <a:b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Cansada de viver, tinha escolhido,</a:t>
            </a:r>
            <a:b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morrer, a mísera Lindóia.</a:t>
            </a:r>
          </a:p>
          <a:p>
            <a:pPr marL="457200" lvl="1" indent="0">
              <a:buNone/>
            </a:pPr>
            <a:endParaRPr lang="pt-B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pt-B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pt-B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958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-8677"/>
            <a:ext cx="8229600" cy="701373"/>
          </a:xfrm>
        </p:spPr>
        <p:txBody>
          <a:bodyPr>
            <a:normAutofit fontScale="90000"/>
          </a:bodyPr>
          <a:lstStyle/>
          <a:p>
            <a:r>
              <a:rPr lang="pt-B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RESUMO </a:t>
            </a:r>
            <a:br>
              <a:rPr lang="pt-B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BARROCO </a:t>
            </a:r>
            <a:r>
              <a:rPr lang="pt-BR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ARCADISMO</a:t>
            </a:r>
            <a:r>
              <a:rPr lang="pt-BR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Características</a:t>
            </a:r>
            <a:endParaRPr lang="pt-BR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-25516" y="809331"/>
            <a:ext cx="4597516" cy="6048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DESPEDIDA DO MAU GOVERNO QUE FEZ O GOVERNADOR DA </a:t>
            </a:r>
            <a:r>
              <a:rPr lang="pt-B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BAHIA</a:t>
            </a:r>
          </a:p>
          <a:p>
            <a:pPr marL="0" indent="0">
              <a:buNone/>
            </a:pPr>
            <a:r>
              <a:rPr lang="pt-B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(Gregório de Matos e Guerra, o boca do inferno satiriza o governador geral )</a:t>
            </a:r>
            <a:endParaRPr lang="pt-B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Senhor Antão de Sousa de Menezes,</a:t>
            </a:r>
          </a:p>
          <a:p>
            <a:pPr marL="0" indent="0">
              <a:buNone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Quem sobe ao alto lugar, que não merece,</a:t>
            </a:r>
          </a:p>
          <a:p>
            <a:pPr marL="0" indent="0">
              <a:buNone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Homem sobe, asno vai, burro parece,</a:t>
            </a:r>
          </a:p>
          <a:p>
            <a:pPr marL="0" indent="0">
              <a:buNone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o subir é desgraça muitas vezes.</a:t>
            </a:r>
          </a:p>
          <a:p>
            <a:pPr marL="0" indent="0">
              <a:buNone/>
            </a:pP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fortunilha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autora de entremezes</a:t>
            </a:r>
          </a:p>
          <a:p>
            <a:pPr marL="0" indent="0">
              <a:buNone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Transpõe em burro o herói, que indigno cresce:</a:t>
            </a:r>
          </a:p>
          <a:p>
            <a:pPr marL="0" indent="0">
              <a:buNone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Desanda a roda, e logo homem parece,</a:t>
            </a:r>
          </a:p>
          <a:p>
            <a:pPr marL="0" indent="0">
              <a:buNone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é discreta a fortuna em seus reveses.</a:t>
            </a:r>
          </a:p>
          <a:p>
            <a:pPr marL="0" indent="0">
              <a:buNone/>
            </a:pP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Homem sei eu que foi 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Vossenhoria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o pisava da fortuna a roda,</a:t>
            </a:r>
          </a:p>
          <a:p>
            <a:pPr marL="0" indent="0">
              <a:buNone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Burro foi ao subir tão alto clima.</a:t>
            </a:r>
          </a:p>
          <a:p>
            <a:pPr marL="0" indent="0">
              <a:buNone/>
            </a:pP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Pois vá descendo do alto onde jazia,</a:t>
            </a:r>
          </a:p>
          <a:p>
            <a:pPr marL="0" indent="0">
              <a:buNone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Verá quanto melhor se lhe acomoda</a:t>
            </a:r>
          </a:p>
          <a:p>
            <a:pPr marL="0" indent="0">
              <a:buNone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 home em baixo, do que burro em cima.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788024" y="836713"/>
            <a:ext cx="4330460" cy="602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Cartas Chilenas (Tomás Antônio </a:t>
            </a:r>
            <a:r>
              <a:rPr lang="pt-BR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Gonzaga – Br.)</a:t>
            </a:r>
          </a:p>
          <a:p>
            <a:pPr marL="0" indent="0" algn="ctr">
              <a:buNone/>
            </a:pP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versos </a:t>
            </a:r>
            <a:r>
              <a:rPr lang="pt-B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decassílabos brancos </a:t>
            </a: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obra </a:t>
            </a: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satírica (Vila Rica, entre 1787 e </a:t>
            </a:r>
            <a:r>
              <a:rPr lang="pt-B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1788)</a:t>
            </a:r>
            <a:endParaRPr lang="pt-BR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Carta </a:t>
            </a:r>
            <a:r>
              <a:rPr lang="pt-BR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pt-BR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ª</a:t>
            </a:r>
            <a:r>
              <a:rPr lang="pt-BR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(fragmentos)</a:t>
            </a:r>
          </a:p>
          <a:p>
            <a:pPr marL="0" indent="0">
              <a:buNone/>
            </a:pPr>
            <a:endParaRPr lang="pt-BR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Agora, Fanfarrão, agora falo</a:t>
            </a:r>
            <a:b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Contigo, e só contigo. Por que causa</a:t>
            </a:r>
            <a:b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Ordenas que se faça uma cobrança</a:t>
            </a:r>
            <a:b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Tão rápida e tão forte contra aqueles</a:t>
            </a:r>
            <a:b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ao erário só devem tênues somas?</a:t>
            </a:r>
            <a:b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tens contratadores, que ao rei devem,</a:t>
            </a:r>
            <a:b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mil cruzados centos e mais centos?</a:t>
            </a:r>
            <a:b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só quinta parte, que estes dessem,</a:t>
            </a:r>
            <a:b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matava, do erário, o grande empenho?</a:t>
            </a:r>
            <a:b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pobre, porque é pobre, pague tudo,</a:t>
            </a:r>
            <a:b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o rico, porque é rico, vai pagando</a:t>
            </a:r>
            <a:b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soldados à porta, com sossego!</a:t>
            </a:r>
            <a:b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era menos torpe, e mais prudente</a:t>
            </a:r>
            <a:b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os devedores todos se igualassem?</a:t>
            </a:r>
            <a:b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Que, sem haver respeito ao pobre ou rico,</a:t>
            </a:r>
            <a:b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Metessem, no erário, um tanto certo,</a:t>
            </a:r>
            <a:b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proporção das somas que devessem?</a:t>
            </a:r>
            <a:b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Indigno, indigno chefe! Tu não buscas</a:t>
            </a:r>
            <a:b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público interesse. Tu só queres</a:t>
            </a:r>
            <a:b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Mostrar ao sábio augusto um falso zelo,</a:t>
            </a:r>
            <a:b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Poupando, ao mesmo tempo, os devedores,</a:t>
            </a:r>
            <a:b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grossos devedores, que repartem</a:t>
            </a:r>
            <a:b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Contigo os cabedais, que são do reino.</a:t>
            </a:r>
            <a:endParaRPr lang="pt-BR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pt-BR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pt-BR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333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9258" y="-8677"/>
            <a:ext cx="9094742" cy="701373"/>
          </a:xfrm>
        </p:spPr>
        <p:txBody>
          <a:bodyPr>
            <a:normAutofit fontScale="90000"/>
          </a:bodyPr>
          <a:lstStyle/>
          <a:p>
            <a:r>
              <a:rPr lang="pt-B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RESUMO, MÚSICA E IMAGEM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https</a:t>
            </a:r>
            <a:r>
              <a:rPr lang="pt-BR" sz="1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://</a:t>
            </a:r>
            <a:r>
              <a:rPr lang="pt-BR" sz="12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www.youtube.com/watch?v=9kY6rY72z08</a:t>
            </a:r>
            <a:r>
              <a:rPr lang="pt-BR" sz="12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BARROCO 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ARCADISMO </a:t>
            </a: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pt-BR" sz="13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www.youtube.com/watch?v=PLeJ8_eq7zo</a:t>
            </a:r>
            <a:r>
              <a:rPr lang="pt-B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upload.wikimedia.org/wikipedia/commons/thumb/f/f1/Chateau_Versailles_Galerie_des_Glaces.jpg/1280px-Chateau_Versailles_Galerie_des_Glaces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" y="836712"/>
            <a:ext cx="2750783" cy="182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2.bp.blogspot.com/-cc0bdrrY4qw/UTEUaIbsD8I/AAAAAAAAL9w/aiB5-bMEWos/s1600/saints_religion_rome_christianity_italy_monument_statues_chapel_bernini_beata_ludovica_albertoni_c_Wallpaper_1680x1050_www.wallpaperwell.co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36712"/>
            <a:ext cx="218904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m para barroco no bras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53110"/>
            <a:ext cx="2189043" cy="146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barroco no brasi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8" y="5019290"/>
            <a:ext cx="2722542" cy="179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barroco igreja aleijadinho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5" b="4977"/>
          <a:stretch/>
        </p:blipFill>
        <p:spPr bwMode="auto">
          <a:xfrm>
            <a:off x="2843807" y="3789040"/>
            <a:ext cx="2189043" cy="305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6/6c/Michelangelo%27s_Pieta_5450_cut_out_black.jpg/1024px-Michelangelo%27s_Pieta_5450_cut_out_black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" t="3792" r="6124" b="11387"/>
          <a:stretch/>
        </p:blipFill>
        <p:spPr bwMode="auto">
          <a:xfrm>
            <a:off x="49258" y="2747007"/>
            <a:ext cx="2722542" cy="218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29200"/>
            <a:ext cx="1187624" cy="156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Espaço Reservado para Imagem 8" descr="Nicolas_lancret.jpg"/>
          <p:cNvPicPr>
            <a:picLocks noChangeAspect="1"/>
          </p:cNvPicPr>
          <p:nvPr/>
        </p:nvPicPr>
        <p:blipFill>
          <a:blip r:embed="rId11" cstate="print"/>
          <a:srcRect l="104" r="104"/>
          <a:stretch>
            <a:fillRect/>
          </a:stretch>
        </p:blipFill>
        <p:spPr>
          <a:xfrm>
            <a:off x="5148065" y="3184376"/>
            <a:ext cx="2630430" cy="1972816"/>
          </a:xfrm>
          <a:prstGeom prst="rect">
            <a:avLst/>
          </a:prstGeom>
        </p:spPr>
      </p:pic>
      <p:pic>
        <p:nvPicPr>
          <p:cNvPr id="21" name="Espaço Reservado para Imagem 4" descr="Imagem2.png"/>
          <p:cNvPicPr>
            <a:picLocks noChangeAspect="1"/>
          </p:cNvPicPr>
          <p:nvPr/>
        </p:nvPicPr>
        <p:blipFill>
          <a:blip r:embed="rId12" cstate="print"/>
          <a:srcRect t="2904" b="2904"/>
          <a:stretch>
            <a:fillRect/>
          </a:stretch>
        </p:blipFill>
        <p:spPr>
          <a:xfrm>
            <a:off x="5148065" y="5221072"/>
            <a:ext cx="2182560" cy="1636928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8" t="14429" r="3706"/>
          <a:stretch/>
        </p:blipFill>
        <p:spPr bwMode="auto">
          <a:xfrm>
            <a:off x="7834681" y="3184376"/>
            <a:ext cx="1201815" cy="19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836712"/>
            <a:ext cx="399593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ector reto 17"/>
          <p:cNvCxnSpPr/>
          <p:nvPr/>
        </p:nvCxnSpPr>
        <p:spPr>
          <a:xfrm>
            <a:off x="5076056" y="836712"/>
            <a:ext cx="0" cy="60212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6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ROMANTISMO XIX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4637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CONTEXTO HISTÓRICO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0664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Revolução Francesa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(1789 -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1799). Burguesia assume comando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político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Fim da Idade Moderna e início da Idade Contemporânea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Mudança na estrutura social europeia: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Burguesia.</a:t>
            </a:r>
          </a:p>
          <a:p>
            <a:pPr lvl="1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Aristocracia: perdia seus privilégios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Surgimento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Estados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Nacionais;</a:t>
            </a:r>
          </a:p>
          <a:p>
            <a:pPr lvl="1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Liberalismo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econômico; economia deixava de ser comandada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pelos reis.</a:t>
            </a:r>
          </a:p>
          <a:p>
            <a:pPr lvl="1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Industrialização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(1789 - 1799):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crescimento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centros urbanos.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9258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2355</Words>
  <Application>Microsoft Office PowerPoint</Application>
  <PresentationFormat>Apresentação na tela (4:3)</PresentationFormat>
  <Paragraphs>336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RESUMO (BARROCO x ARCADISMO) </vt:lpstr>
      <vt:lpstr>RESUMO BARROCO (SEC. XVII)  X ARCADISMO (XVIII)</vt:lpstr>
      <vt:lpstr>RESUMO BARROCO Características  X ARCADISMO Características</vt:lpstr>
      <vt:lpstr>RESUMO BARROCO Características  X ARCADISMO Características</vt:lpstr>
      <vt:lpstr>RESUMO BARROCO Características  X ARCADISMO Características</vt:lpstr>
      <vt:lpstr>RESUMO  BARROCO Características  X ARCADISMO Características</vt:lpstr>
      <vt:lpstr>RESUMO, MÚSICA E IMAGEM https://www.youtube.com/watch?v=9kY6rY72z08  BARROCO  X  ARCADISMO https://www.youtube.com/watch?v=PLeJ8_eq7zo </vt:lpstr>
      <vt:lpstr>Apresentação do PowerPoint</vt:lpstr>
      <vt:lpstr>ROMANTISMO CONTEXTO HISTÓRICO</vt:lpstr>
      <vt:lpstr>Apresentação do PowerPoint</vt:lpstr>
      <vt:lpstr>Literatura Romântica </vt:lpstr>
      <vt:lpstr>Três pilares da Literatura Romântica </vt:lpstr>
      <vt:lpstr>Romantismo em Portugal</vt:lpstr>
      <vt:lpstr>Almeida Garret (1799 - 1854):</vt:lpstr>
      <vt:lpstr>Alexandre Herculano (1810 - 1877):</vt:lpstr>
      <vt:lpstr>Camilo Castelo Branco (1825- 1890):</vt:lpstr>
      <vt:lpstr>Apresentação do PowerPoint</vt:lpstr>
      <vt:lpstr>Contexto histórico:</vt:lpstr>
      <vt:lpstr>Gerações Românticas (Poesia)</vt:lpstr>
      <vt:lpstr>Indianista ou Nacionalista</vt:lpstr>
      <vt:lpstr>I-Juca-Pirama  Gonçalves dias</vt:lpstr>
      <vt:lpstr>Apresentação do PowerPoint</vt:lpstr>
      <vt:lpstr>Apresentação do PowerPoint</vt:lpstr>
      <vt:lpstr>Ultrarromântica:</vt:lpstr>
      <vt:lpstr>Pálida à Luz da Lampada Sombria Álvares de Azevedo </vt:lpstr>
      <vt:lpstr>Condoreira (Hugoana)</vt:lpstr>
      <vt:lpstr>Apresentação do PowerPoint</vt:lpstr>
      <vt:lpstr>Vozes D'África (1868) Castro Alves </vt:lpstr>
      <vt:lpstr>A prosa romântica:</vt:lpstr>
      <vt:lpstr>José de Alencar (1829 - 1877):</vt:lpstr>
      <vt:lpstr>Iracema (1865) José de Alencar</vt:lpstr>
      <vt:lpstr>MANUEL ANTÔNIO DE ALMEIDA (1831 – 1861).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Carolina</dc:creator>
  <cp:lastModifiedBy>Ana Carolina</cp:lastModifiedBy>
  <cp:revision>67</cp:revision>
  <dcterms:created xsi:type="dcterms:W3CDTF">2016-09-27T20:40:54Z</dcterms:created>
  <dcterms:modified xsi:type="dcterms:W3CDTF">2016-10-05T05:41:43Z</dcterms:modified>
</cp:coreProperties>
</file>